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96" r:id="rId3"/>
    <p:sldId id="273" r:id="rId4"/>
    <p:sldId id="291" r:id="rId5"/>
    <p:sldId id="279" r:id="rId6"/>
    <p:sldId id="280" r:id="rId7"/>
    <p:sldId id="286" r:id="rId8"/>
    <p:sldId id="293" r:id="rId9"/>
    <p:sldId id="283" r:id="rId10"/>
    <p:sldId id="301" r:id="rId11"/>
    <p:sldId id="302" r:id="rId12"/>
    <p:sldId id="285" r:id="rId13"/>
    <p:sldId id="278" r:id="rId14"/>
    <p:sldId id="274" r:id="rId15"/>
    <p:sldId id="275" r:id="rId16"/>
    <p:sldId id="276" r:id="rId17"/>
    <p:sldId id="294" r:id="rId18"/>
    <p:sldId id="297" r:id="rId19"/>
    <p:sldId id="288" r:id="rId20"/>
    <p:sldId id="295" r:id="rId21"/>
    <p:sldId id="292" r:id="rId22"/>
    <p:sldId id="290"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7C651D-9173-C37D-8155-9DED54C7A0B5}" name="Shannon Quinn-Sheeran" initials="SQ" userId="S::shannon@HousingInnovations.onmicrosoft.com::aac1ccf3-da46-4f93-908a-088a9ec49073" providerId="AD"/>
  <p188:author id="{17223B47-36F6-AA09-05EF-3A51E3692300}" name="Shannon Quinn-Sheeran" initials="SQ" userId="b87b281aada16072" providerId="Windows Live"/>
  <p188:author id="{1F104C7B-0EBC-3ECC-C2E8-7185DE883465}" name="Jim Bombaci" initials="JB" userId="71fe6c6e7f44d40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6283" autoAdjust="0"/>
  </p:normalViewPr>
  <p:slideViewPr>
    <p:cSldViewPr>
      <p:cViewPr varScale="1">
        <p:scale>
          <a:sx n="107" d="100"/>
          <a:sy n="107" d="100"/>
        </p:scale>
        <p:origin x="1938" y="114"/>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1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57DE6E-9677-44BC-BE80-1BF13AA6A289}" type="datetimeFigureOut">
              <a:rPr lang="en-US" smtClean="0"/>
              <a:pPr/>
              <a:t>1/10/2024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B55319-D93C-4A30-A783-9477CC6A1E2E}" type="slidenum">
              <a:rPr lang="en-US" smtClean="0"/>
              <a:pPr/>
              <a:t>‹#›</a:t>
            </a:fld>
            <a:endParaRPr lang="en-US"/>
          </a:p>
        </p:txBody>
      </p:sp>
    </p:spTree>
    <p:extLst>
      <p:ext uri="{BB962C8B-B14F-4D97-AF65-F5344CB8AC3E}">
        <p14:creationId xmlns:p14="http://schemas.microsoft.com/office/powerpoint/2010/main" val="2233295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77572-F8E8-4E73-8B0E-F67D3B7983AF}" type="datetimeFigureOut">
              <a:rPr lang="en-US" smtClean="0"/>
              <a:t>1/10/2024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B3417-4B9C-41C6-B28C-33271B5E1D05}" type="slidenum">
              <a:rPr lang="en-US" smtClean="0"/>
              <a:t>‹#›</a:t>
            </a:fld>
            <a:endParaRPr lang="en-US"/>
          </a:p>
        </p:txBody>
      </p:sp>
    </p:spTree>
    <p:extLst>
      <p:ext uri="{BB962C8B-B14F-4D97-AF65-F5344CB8AC3E}">
        <p14:creationId xmlns:p14="http://schemas.microsoft.com/office/powerpoint/2010/main" val="384207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3</a:t>
            </a:fld>
            <a:endParaRPr lang="en-US"/>
          </a:p>
        </p:txBody>
      </p:sp>
    </p:spTree>
    <p:extLst>
      <p:ext uri="{BB962C8B-B14F-4D97-AF65-F5344CB8AC3E}">
        <p14:creationId xmlns:p14="http://schemas.microsoft.com/office/powerpoint/2010/main" val="333704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made some modifications and GPD, SSVF, YHDP and RHY programs SHOULD all auto-populate, but not other programs.  All should check/verify that they are correct, and adjust as necessary.</a:t>
            </a:r>
          </a:p>
          <a:p>
            <a:r>
              <a:rPr lang="en-US" dirty="0"/>
              <a:t>GPD, SSVF, YHDP and RHY people data does not auto populate – that was a bed count feature only.  Only RRH people data triggers RRH bed data </a:t>
            </a:r>
          </a:p>
        </p:txBody>
      </p:sp>
      <p:sp>
        <p:nvSpPr>
          <p:cNvPr id="4" name="Slide Number Placeholder 3"/>
          <p:cNvSpPr>
            <a:spLocks noGrp="1"/>
          </p:cNvSpPr>
          <p:nvPr>
            <p:ph type="sldNum" sz="quarter" idx="5"/>
          </p:nvPr>
        </p:nvSpPr>
        <p:spPr/>
        <p:txBody>
          <a:bodyPr/>
          <a:lstStyle/>
          <a:p>
            <a:fld id="{7C0B3417-4B9C-41C6-B28C-33271B5E1D05}" type="slidenum">
              <a:rPr lang="en-US" smtClean="0"/>
              <a:t>12</a:t>
            </a:fld>
            <a:endParaRPr lang="en-US"/>
          </a:p>
        </p:txBody>
      </p:sp>
    </p:spTree>
    <p:extLst>
      <p:ext uri="{BB962C8B-B14F-4D97-AF65-F5344CB8AC3E}">
        <p14:creationId xmlns:p14="http://schemas.microsoft.com/office/powerpoint/2010/main" val="311963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Joint TH-RRH programs in the CT BOS CoC. In HMIS, they are set up separately for the TH portion and the RRH portion and will report that way. </a:t>
            </a:r>
          </a:p>
        </p:txBody>
      </p:sp>
      <p:sp>
        <p:nvSpPr>
          <p:cNvPr id="4" name="Slide Number Placeholder 3"/>
          <p:cNvSpPr>
            <a:spLocks noGrp="1"/>
          </p:cNvSpPr>
          <p:nvPr>
            <p:ph type="sldNum" sz="quarter" idx="5"/>
          </p:nvPr>
        </p:nvSpPr>
        <p:spPr/>
        <p:txBody>
          <a:bodyPr/>
          <a:lstStyle/>
          <a:p>
            <a:fld id="{7C0B3417-4B9C-41C6-B28C-33271B5E1D05}" type="slidenum">
              <a:rPr lang="en-US" smtClean="0"/>
              <a:t>13</a:t>
            </a:fld>
            <a:endParaRPr lang="en-US"/>
          </a:p>
        </p:txBody>
      </p:sp>
    </p:spTree>
    <p:extLst>
      <p:ext uri="{BB962C8B-B14F-4D97-AF65-F5344CB8AC3E}">
        <p14:creationId xmlns:p14="http://schemas.microsoft.com/office/powerpoint/2010/main" val="3046528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14</a:t>
            </a:fld>
            <a:endParaRPr lang="en-US"/>
          </a:p>
        </p:txBody>
      </p:sp>
    </p:spTree>
    <p:extLst>
      <p:ext uri="{BB962C8B-B14F-4D97-AF65-F5344CB8AC3E}">
        <p14:creationId xmlns:p14="http://schemas.microsoft.com/office/powerpoint/2010/main" val="1602946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15</a:t>
            </a:fld>
            <a:endParaRPr lang="en-US"/>
          </a:p>
        </p:txBody>
      </p:sp>
    </p:spTree>
    <p:extLst>
      <p:ext uri="{BB962C8B-B14F-4D97-AF65-F5344CB8AC3E}">
        <p14:creationId xmlns:p14="http://schemas.microsoft.com/office/powerpoint/2010/main" val="2337603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EHVs and HSVs are part of the Other Permanent Housing category, and, as such, they need only Household type (adults w/ children or adult only) and # of people in each type.</a:t>
            </a:r>
          </a:p>
        </p:txBody>
      </p:sp>
      <p:sp>
        <p:nvSpPr>
          <p:cNvPr id="4" name="Slide Number Placeholder 3"/>
          <p:cNvSpPr>
            <a:spLocks noGrp="1"/>
          </p:cNvSpPr>
          <p:nvPr>
            <p:ph type="sldNum" sz="quarter" idx="5"/>
          </p:nvPr>
        </p:nvSpPr>
        <p:spPr/>
        <p:txBody>
          <a:bodyPr/>
          <a:lstStyle/>
          <a:p>
            <a:fld id="{7C0B3417-4B9C-41C6-B28C-33271B5E1D05}" type="slidenum">
              <a:rPr lang="en-US" smtClean="0"/>
              <a:t>16</a:t>
            </a:fld>
            <a:endParaRPr lang="en-US"/>
          </a:p>
        </p:txBody>
      </p:sp>
    </p:spTree>
    <p:extLst>
      <p:ext uri="{BB962C8B-B14F-4D97-AF65-F5344CB8AC3E}">
        <p14:creationId xmlns:p14="http://schemas.microsoft.com/office/powerpoint/2010/main" val="305462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17</a:t>
            </a:fld>
            <a:endParaRPr lang="en-US"/>
          </a:p>
        </p:txBody>
      </p:sp>
    </p:spTree>
    <p:extLst>
      <p:ext uri="{BB962C8B-B14F-4D97-AF65-F5344CB8AC3E}">
        <p14:creationId xmlns:p14="http://schemas.microsoft.com/office/powerpoint/2010/main" val="3226731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18</a:t>
            </a:fld>
            <a:endParaRPr lang="en-US"/>
          </a:p>
        </p:txBody>
      </p:sp>
    </p:spTree>
    <p:extLst>
      <p:ext uri="{BB962C8B-B14F-4D97-AF65-F5344CB8AC3E}">
        <p14:creationId xmlns:p14="http://schemas.microsoft.com/office/powerpoint/2010/main" val="759573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19</a:t>
            </a:fld>
            <a:endParaRPr lang="en-US"/>
          </a:p>
        </p:txBody>
      </p:sp>
    </p:spTree>
    <p:extLst>
      <p:ext uri="{BB962C8B-B14F-4D97-AF65-F5344CB8AC3E}">
        <p14:creationId xmlns:p14="http://schemas.microsoft.com/office/powerpoint/2010/main" val="3300241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20</a:t>
            </a:fld>
            <a:endParaRPr lang="en-US"/>
          </a:p>
        </p:txBody>
      </p:sp>
    </p:spTree>
    <p:extLst>
      <p:ext uri="{BB962C8B-B14F-4D97-AF65-F5344CB8AC3E}">
        <p14:creationId xmlns:p14="http://schemas.microsoft.com/office/powerpoint/2010/main" val="219771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4</a:t>
            </a:fld>
            <a:endParaRPr lang="en-US"/>
          </a:p>
        </p:txBody>
      </p:sp>
    </p:spTree>
    <p:extLst>
      <p:ext uri="{BB962C8B-B14F-4D97-AF65-F5344CB8AC3E}">
        <p14:creationId xmlns:p14="http://schemas.microsoft.com/office/powerpoint/2010/main" val="243838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5</a:t>
            </a:fld>
            <a:endParaRPr lang="en-US"/>
          </a:p>
        </p:txBody>
      </p:sp>
    </p:spTree>
    <p:extLst>
      <p:ext uri="{BB962C8B-B14F-4D97-AF65-F5344CB8AC3E}">
        <p14:creationId xmlns:p14="http://schemas.microsoft.com/office/powerpoint/2010/main" val="248819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 includes the TH portion of Joint TH/RRH projects – these show up as either a TH program type or an RRH program type not both.  The funder type is Join TH/RRH</a:t>
            </a:r>
          </a:p>
        </p:txBody>
      </p:sp>
      <p:sp>
        <p:nvSpPr>
          <p:cNvPr id="4" name="Slide Number Placeholder 3"/>
          <p:cNvSpPr>
            <a:spLocks noGrp="1"/>
          </p:cNvSpPr>
          <p:nvPr>
            <p:ph type="sldNum" sz="quarter" idx="5"/>
          </p:nvPr>
        </p:nvSpPr>
        <p:spPr/>
        <p:txBody>
          <a:bodyPr/>
          <a:lstStyle/>
          <a:p>
            <a:fld id="{7C0B3417-4B9C-41C6-B28C-33271B5E1D05}" type="slidenum">
              <a:rPr lang="en-US" smtClean="0"/>
              <a:t>6</a:t>
            </a:fld>
            <a:endParaRPr lang="en-US"/>
          </a:p>
        </p:txBody>
      </p:sp>
    </p:spTree>
    <p:extLst>
      <p:ext uri="{BB962C8B-B14F-4D97-AF65-F5344CB8AC3E}">
        <p14:creationId xmlns:p14="http://schemas.microsoft.com/office/powerpoint/2010/main" val="37074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7</a:t>
            </a:fld>
            <a:endParaRPr lang="en-US"/>
          </a:p>
        </p:txBody>
      </p:sp>
    </p:spTree>
    <p:extLst>
      <p:ext uri="{BB962C8B-B14F-4D97-AF65-F5344CB8AC3E}">
        <p14:creationId xmlns:p14="http://schemas.microsoft.com/office/powerpoint/2010/main" val="156136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8</a:t>
            </a:fld>
            <a:endParaRPr lang="en-US"/>
          </a:p>
        </p:txBody>
      </p:sp>
    </p:spTree>
    <p:extLst>
      <p:ext uri="{BB962C8B-B14F-4D97-AF65-F5344CB8AC3E}">
        <p14:creationId xmlns:p14="http://schemas.microsoft.com/office/powerpoint/2010/main" val="327325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9</a:t>
            </a:fld>
            <a:endParaRPr lang="en-US"/>
          </a:p>
        </p:txBody>
      </p:sp>
    </p:spTree>
    <p:extLst>
      <p:ext uri="{BB962C8B-B14F-4D97-AF65-F5344CB8AC3E}">
        <p14:creationId xmlns:p14="http://schemas.microsoft.com/office/powerpoint/2010/main" val="346913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10</a:t>
            </a:fld>
            <a:endParaRPr lang="en-US"/>
          </a:p>
        </p:txBody>
      </p:sp>
    </p:spTree>
    <p:extLst>
      <p:ext uri="{BB962C8B-B14F-4D97-AF65-F5344CB8AC3E}">
        <p14:creationId xmlns:p14="http://schemas.microsoft.com/office/powerpoint/2010/main" val="3740072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11</a:t>
            </a:fld>
            <a:endParaRPr lang="en-US"/>
          </a:p>
        </p:txBody>
      </p:sp>
    </p:spTree>
    <p:extLst>
      <p:ext uri="{BB962C8B-B14F-4D97-AF65-F5344CB8AC3E}">
        <p14:creationId xmlns:p14="http://schemas.microsoft.com/office/powerpoint/2010/main" val="815829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91757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0" y="3048000"/>
            <a:ext cx="91440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BA9FD8D-E16F-4B5C-9B0C-FBE6F5DC1A5D}"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A9FD8D-E16F-4B5C-9B0C-FBE6F5DC1A5D}" type="datetimeFigureOut">
              <a:rPr lang="en-US" smtClean="0"/>
              <a:pPr/>
              <a:t>1/10/2024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10" name="Subtitle 3"/>
          <p:cNvSpPr>
            <a:spLocks noGrp="1"/>
          </p:cNvSpPr>
          <p:nvPr userDrawn="1">
            <p:ph type="subTitle" idx="1"/>
          </p:nvPr>
        </p:nvSpPr>
        <p:spPr>
          <a:xfrm>
            <a:off x="2590800" y="3429000"/>
            <a:ext cx="3886200" cy="1371600"/>
          </a:xfrm>
        </p:spPr>
        <p:txBody>
          <a:bodyPr>
            <a:normAutofit fontScale="92500"/>
          </a:bodyPr>
          <a:lstStyle>
            <a:lvl1pPr>
              <a:buNone/>
              <a:tabLst>
                <a:tab pos="1430338" algn="l"/>
              </a:tabLst>
              <a:defRPr>
                <a:solidFill>
                  <a:schemeClr val="bg1">
                    <a:lumMod val="65000"/>
                  </a:schemeClr>
                </a:solidFill>
              </a:defRPr>
            </a:lvl1pPr>
          </a:lstStyle>
          <a:p>
            <a:pPr algn="l">
              <a:tabLst>
                <a:tab pos="1030288" algn="l"/>
              </a:tabLst>
            </a:pPr>
            <a:r>
              <a:rPr lang="en-US" sz="2400" b="1" dirty="0">
                <a:latin typeface="Droid Sans" pitchFamily="34" charset="0"/>
                <a:ea typeface="Droid Sans" pitchFamily="34" charset="0"/>
                <a:cs typeface="Droid Sans" pitchFamily="34" charset="0"/>
              </a:rPr>
              <a:t>Phone</a:t>
            </a:r>
            <a:r>
              <a:rPr lang="en-US" sz="2400" dirty="0">
                <a:latin typeface="Droid Sans" pitchFamily="34" charset="0"/>
                <a:ea typeface="Droid Sans" pitchFamily="34" charset="0"/>
                <a:cs typeface="Droid Sans" pitchFamily="34" charset="0"/>
              </a:rPr>
              <a:t>	</a:t>
            </a:r>
            <a:r>
              <a:rPr lang="en-US" sz="2400" dirty="0">
                <a:solidFill>
                  <a:schemeClr val="tx1"/>
                </a:solidFill>
                <a:latin typeface="Droid Sans" pitchFamily="34" charset="0"/>
                <a:ea typeface="Droid Sans" pitchFamily="34" charset="0"/>
                <a:cs typeface="Droid Sans" pitchFamily="34" charset="0"/>
              </a:rPr>
              <a:t>(560) 256-4822</a:t>
            </a:r>
          </a:p>
          <a:p>
            <a:pPr algn="l">
              <a:tabLst>
                <a:tab pos="1030288" algn="l"/>
              </a:tabLst>
            </a:pPr>
            <a:r>
              <a:rPr lang="en-US" sz="2400" b="1" dirty="0">
                <a:latin typeface="Droid Sans" pitchFamily="34" charset="0"/>
                <a:ea typeface="Droid Sans" pitchFamily="34" charset="0"/>
                <a:cs typeface="Droid Sans" pitchFamily="34" charset="0"/>
              </a:rPr>
              <a:t>Web	</a:t>
            </a:r>
            <a:r>
              <a:rPr lang="en-US" sz="2400" dirty="0">
                <a:solidFill>
                  <a:schemeClr val="tx1"/>
                </a:solidFill>
                <a:latin typeface="Droid Sans" pitchFamily="34" charset="0"/>
                <a:ea typeface="Droid Sans" pitchFamily="34" charset="0"/>
                <a:cs typeface="Droid Sans" pitchFamily="34" charset="0"/>
              </a:rPr>
              <a:t>NutmegIT.com</a:t>
            </a:r>
          </a:p>
          <a:p>
            <a:pPr algn="l">
              <a:tabLst>
                <a:tab pos="1030288" algn="l"/>
              </a:tabLst>
            </a:pPr>
            <a:r>
              <a:rPr lang="en-US" sz="2400" b="1" dirty="0">
                <a:latin typeface="Droid Sans" pitchFamily="34" charset="0"/>
                <a:ea typeface="Droid Sans" pitchFamily="34" charset="0"/>
                <a:cs typeface="Droid Sans" pitchFamily="34" charset="0"/>
              </a:rPr>
              <a:t>Email	</a:t>
            </a:r>
            <a:r>
              <a:rPr lang="en-US" sz="2400" dirty="0">
                <a:solidFill>
                  <a:schemeClr val="tx1"/>
                </a:solidFill>
                <a:latin typeface="Droid Sans" pitchFamily="34" charset="0"/>
                <a:ea typeface="Droid Sans" pitchFamily="34" charset="0"/>
                <a:cs typeface="Droid Sans" pitchFamily="34" charset="0"/>
              </a:rPr>
              <a:t>info@nutmegit.com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
        <p:nvSpPr>
          <p:cNvPr id="3" name="Content Placeholder 2"/>
          <p:cNvSpPr>
            <a:spLocks noGrp="1"/>
          </p:cNvSpPr>
          <p:nvPr>
            <p:ph idx="1"/>
          </p:nvPr>
        </p:nvSpPr>
        <p:spPr>
          <a:xfrm>
            <a:off x="3733800" y="1676400"/>
            <a:ext cx="4953000" cy="42671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A9FD8D-E16F-4B5C-9B0C-FBE6F5DC1A5D}"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795587"/>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362200"/>
            <a:ext cx="7772400" cy="433387"/>
          </a:xfrm>
        </p:spPr>
        <p:txBody>
          <a:bodyPr anchor="b"/>
          <a:lstStyle>
            <a:lvl1pPr marL="0" indent="0">
              <a:buNone/>
              <a:defRPr sz="20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BA9FD8D-E16F-4B5C-9B0C-FBE6F5DC1A5D}"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
        <p:nvSpPr>
          <p:cNvPr id="7" name="Title 1"/>
          <p:cNvSpPr txBox="1">
            <a:spLocks/>
          </p:cNvSpPr>
          <p:nvPr userDrawn="1"/>
        </p:nvSpPr>
        <p:spPr>
          <a:xfrm>
            <a:off x="1143000" y="228600"/>
            <a:ext cx="7010400" cy="838200"/>
          </a:xfrm>
          <a:prstGeom prst="rect">
            <a:avLst/>
          </a:prstGeom>
        </p:spPr>
        <p:txBody>
          <a:bodyPr anchor="ctr"/>
          <a:lstStyle>
            <a:lvl1pPr>
              <a:defRPr sz="40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latin typeface="+mj-lt"/>
              </a:defRPr>
            </a:lvl1pPr>
            <a:lvl2pPr>
              <a:defRPr sz="2400">
                <a:solidFill>
                  <a:schemeClr val="bg1"/>
                </a:solidFill>
                <a:latin typeface="+mj-lt"/>
              </a:defRPr>
            </a:lvl2pPr>
            <a:lvl3pPr>
              <a:defRPr sz="20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latin typeface="+mj-lt"/>
              </a:defRPr>
            </a:lvl1pPr>
            <a:lvl2pPr>
              <a:defRPr sz="2400">
                <a:solidFill>
                  <a:schemeClr val="bg1"/>
                </a:solidFill>
                <a:latin typeface="+mj-lt"/>
              </a:defRPr>
            </a:lvl2pPr>
            <a:lvl3pPr>
              <a:defRPr sz="20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BA9FD8D-E16F-4B5C-9B0C-FBE6F5DC1A5D}"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8"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latin typeface="+mj-lt"/>
              </a:defRPr>
            </a:lvl1pPr>
            <a:lvl2pPr>
              <a:defRPr sz="2000">
                <a:solidFill>
                  <a:schemeClr val="bg1"/>
                </a:solidFill>
                <a:latin typeface="+mj-lt"/>
              </a:defRPr>
            </a:lvl2pPr>
            <a:lvl3pPr>
              <a:defRPr sz="18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A9FD8D-E16F-4B5C-9B0C-FBE6F5DC1A5D}" type="datetimeFigureOut">
              <a:rPr lang="en-US" smtClean="0"/>
              <a:pPr/>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11E7C-97CA-470C-B10B-A9292783C67B}" type="slidenum">
              <a:rPr lang="en-US" smtClean="0"/>
              <a:pPr/>
              <a:t>‹#›</a:t>
            </a:fld>
            <a:endParaRPr lang="en-US"/>
          </a:p>
        </p:txBody>
      </p:sp>
      <p:sp>
        <p:nvSpPr>
          <p:cNvPr id="10"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A9FD8D-E16F-4B5C-9B0C-FBE6F5DC1A5D}" type="datetimeFigureOut">
              <a:rPr lang="en-US" smtClean="0"/>
              <a:pPr/>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11E7C-97CA-470C-B10B-A9292783C67B}" type="slidenum">
              <a:rPr lang="en-US" smtClean="0"/>
              <a:pPr/>
              <a:t>‹#›</a:t>
            </a:fld>
            <a:endParaRPr lang="en-US"/>
          </a:p>
        </p:txBody>
      </p:sp>
      <p:sp>
        <p:nvSpPr>
          <p:cNvPr id="6"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9FD8D-E16F-4B5C-9B0C-FBE6F5DC1A5D}" type="datetimeFigureOut">
              <a:rPr lang="en-US" smtClean="0"/>
              <a:pPr/>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009650"/>
          </a:xfrm>
          <a:prstGeom prst="rect">
            <a:avLst/>
          </a:prstGeom>
        </p:spPr>
        <p:txBody>
          <a:bodyPr anchor="b"/>
          <a:lstStyle>
            <a:lvl1pPr algn="l">
              <a:defRPr sz="2000" b="1">
                <a:solidFill>
                  <a:schemeClr val="bg1"/>
                </a:solidFill>
                <a:latin typeface="+mj-lt"/>
              </a:defRPr>
            </a:lvl1pPr>
          </a:lstStyle>
          <a:p>
            <a:r>
              <a:rPr lang="en-US" dirty="0"/>
              <a:t>Click to edit Master title style</a:t>
            </a:r>
          </a:p>
        </p:txBody>
      </p:sp>
      <p:sp>
        <p:nvSpPr>
          <p:cNvPr id="3" name="Content Placeholder 2"/>
          <p:cNvSpPr>
            <a:spLocks noGrp="1"/>
          </p:cNvSpPr>
          <p:nvPr>
            <p:ph idx="1"/>
          </p:nvPr>
        </p:nvSpPr>
        <p:spPr>
          <a:xfrm>
            <a:off x="3575050" y="1219200"/>
            <a:ext cx="5111750" cy="4906963"/>
          </a:xfrm>
        </p:spPr>
        <p:txBody>
          <a:bodyPr/>
          <a:lstStyle>
            <a:lvl1pPr>
              <a:defRPr sz="3200">
                <a:solidFill>
                  <a:schemeClr val="bg1"/>
                </a:solidFill>
                <a:latin typeface="+mj-lt"/>
              </a:defRPr>
            </a:lvl1pPr>
            <a:lvl2pPr>
              <a:defRPr sz="2800">
                <a:solidFill>
                  <a:schemeClr val="bg1"/>
                </a:solidFill>
                <a:latin typeface="+mj-lt"/>
              </a:defRPr>
            </a:lvl2pPr>
            <a:lvl3pPr>
              <a:defRPr sz="24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A9FD8D-E16F-4B5C-9B0C-FBE6F5DC1A5D}"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A9FD8D-E16F-4B5C-9B0C-FBE6F5DC1A5D}" type="datetimeFigureOut">
              <a:rPr lang="en-US" smtClean="0"/>
              <a:pPr/>
              <a:t>1/10/2024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8" name="Title 1"/>
          <p:cNvSpPr txBox="1">
            <a:spLocks/>
          </p:cNvSpPr>
          <p:nvPr userDrawn="1"/>
        </p:nvSpPr>
        <p:spPr>
          <a:xfrm>
            <a:off x="1143000" y="228600"/>
            <a:ext cx="7010400" cy="838200"/>
          </a:xfrm>
          <a:prstGeom prst="rect">
            <a:avLst/>
          </a:prstGeom>
        </p:spPr>
        <p:txBody>
          <a:bodyPr anchor="ctr"/>
          <a:lstStyle>
            <a:lvl1pPr>
              <a:defRPr sz="40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33800" y="1676401"/>
            <a:ext cx="4953000" cy="213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9FD8D-E16F-4B5C-9B0C-FBE6F5DC1A5D}" type="datetimeFigureOut">
              <a:rPr lang="en-US" smtClean="0"/>
              <a:pPr/>
              <a:t>1/10/2024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11E7C-97CA-470C-B10B-A9292783C67B}" type="slidenum">
              <a:rPr lang="en-US" smtClean="0"/>
              <a:pPr/>
              <a:t>‹#›</a:t>
            </a:fld>
            <a:endParaRPr lang="en-US"/>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Help@nutmegit.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thmis.com/wp-content/uploads/2023/08/Non-HMIS-DOH-Outreach-and-Warming-Center-Smart-Sheet-Form.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app.smartsheet.com/b/form/1dc9aa47499345dd8f9adcd87cb862b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hannon@HousingInnovations.US" TargetMode="External"/><Relationship Id="rId2" Type="http://schemas.openxmlformats.org/officeDocument/2006/relationships/hyperlink" Target="mailto:Jim@NutmegIT.Com" TargetMode="External"/><Relationship Id="rId1" Type="http://schemas.openxmlformats.org/officeDocument/2006/relationships/slideLayout" Target="../slideLayouts/slideLayout2.xml"/><Relationship Id="rId6" Type="http://schemas.openxmlformats.org/officeDocument/2006/relationships/hyperlink" Target="mailto:ctboscoc@gmail.com" TargetMode="External"/><Relationship Id="rId5" Type="http://schemas.openxmlformats.org/officeDocument/2006/relationships/hyperlink" Target="mailto:Help@NutmegIT.Com" TargetMode="External"/><Relationship Id="rId4" Type="http://schemas.openxmlformats.org/officeDocument/2006/relationships/hyperlink" Target="mailto:Lindsay@TheHousingCollective.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thmis.com/pi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Help@NutmegIT.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hannon@HousingInnovations.US" TargetMode="External"/><Relationship Id="rId2" Type="http://schemas.openxmlformats.org/officeDocument/2006/relationships/hyperlink" Target="mailto:Jim@NutmegIT.Com" TargetMode="External"/><Relationship Id="rId1" Type="http://schemas.openxmlformats.org/officeDocument/2006/relationships/slideLayout" Target="../slideLayouts/slideLayout2.xml"/><Relationship Id="rId6" Type="http://schemas.openxmlformats.org/officeDocument/2006/relationships/hyperlink" Target="mailto:ctboscoc@gmail.com" TargetMode="External"/><Relationship Id="rId5" Type="http://schemas.openxmlformats.org/officeDocument/2006/relationships/hyperlink" Target="mailto:Help@NutmegIT.Com" TargetMode="External"/><Relationship Id="rId4" Type="http://schemas.openxmlformats.org/officeDocument/2006/relationships/hyperlink" Target="mailto:Lindsay@TheHousingCollective.Or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oe.nutmegit.com/AppCenter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thmis.com/p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286000"/>
            <a:ext cx="4648200" cy="1828800"/>
          </a:xfrm>
        </p:spPr>
        <p:txBody>
          <a:bodyPr>
            <a:noAutofit/>
          </a:bodyPr>
          <a:lstStyle/>
          <a:p>
            <a:r>
              <a:rPr lang="en-US" sz="4000" dirty="0"/>
              <a:t>2023-2024 Sheltered People Count Training</a:t>
            </a:r>
          </a:p>
        </p:txBody>
      </p:sp>
      <p:sp>
        <p:nvSpPr>
          <p:cNvPr id="3" name="Title 1">
            <a:extLst>
              <a:ext uri="{FF2B5EF4-FFF2-40B4-BE49-F238E27FC236}">
                <a16:creationId xmlns:a16="http://schemas.microsoft.com/office/drawing/2014/main" id="{F296DCCE-3F56-6BB9-7273-A95B5B954719}"/>
              </a:ext>
            </a:extLst>
          </p:cNvPr>
          <p:cNvSpPr txBox="1">
            <a:spLocks/>
          </p:cNvSpPr>
          <p:nvPr/>
        </p:nvSpPr>
        <p:spPr>
          <a:xfrm>
            <a:off x="3886200" y="3962400"/>
            <a:ext cx="49530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Sheltered Programs: </a:t>
            </a:r>
          </a:p>
          <a:p>
            <a:r>
              <a:rPr lang="en-US" sz="2000" dirty="0"/>
              <a:t>ES, TH, SH, RRH, PSH, OH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New for 2024</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219200"/>
            <a:ext cx="88392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219200"/>
            <a:ext cx="8839200" cy="5334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Race/Ethnicity has been combined</a:t>
            </a:r>
          </a:p>
          <a:p>
            <a:pPr marL="0" indent="0">
              <a:buNone/>
            </a:pPr>
            <a:endParaRPr lang="en-US" sz="2400" b="1" dirty="0"/>
          </a:p>
          <a:p>
            <a:pPr lvl="1"/>
            <a:r>
              <a:rPr lang="en-US" sz="1700" b="1" dirty="0"/>
              <a:t>American Indian, Alaska Native, or Indigenous</a:t>
            </a:r>
          </a:p>
          <a:p>
            <a:pPr lvl="1"/>
            <a:r>
              <a:rPr lang="en-US" sz="1700" b="1" dirty="0"/>
              <a:t>American Indian, Alaska Native, or Indigenous &amp; Hispanic/Latina/e/o</a:t>
            </a:r>
          </a:p>
          <a:p>
            <a:pPr lvl="1"/>
            <a:r>
              <a:rPr lang="en-US" sz="1700" b="1" dirty="0"/>
              <a:t>Asian or Asian American</a:t>
            </a:r>
          </a:p>
          <a:p>
            <a:pPr lvl="1"/>
            <a:r>
              <a:rPr lang="en-US" sz="1700" b="1" dirty="0"/>
              <a:t>Asian or Asian American &amp; Hispanic/Latina/e/o</a:t>
            </a:r>
          </a:p>
          <a:p>
            <a:pPr lvl="1"/>
            <a:r>
              <a:rPr lang="en-US" sz="1700" b="1" dirty="0"/>
              <a:t>Black, African American, or African</a:t>
            </a:r>
          </a:p>
          <a:p>
            <a:pPr lvl="1"/>
            <a:r>
              <a:rPr lang="en-US" sz="1700" b="1" dirty="0"/>
              <a:t>Black, African American, or African &amp;</a:t>
            </a:r>
          </a:p>
          <a:p>
            <a:pPr lvl="1"/>
            <a:r>
              <a:rPr lang="en-US" sz="1700" b="1" dirty="0"/>
              <a:t>Hispanic/Latina/e/o</a:t>
            </a:r>
          </a:p>
          <a:p>
            <a:pPr lvl="1"/>
            <a:r>
              <a:rPr lang="en-US" sz="1700" b="1" dirty="0"/>
              <a:t>Hispanic/Latina/e/o</a:t>
            </a:r>
          </a:p>
          <a:p>
            <a:pPr lvl="1"/>
            <a:r>
              <a:rPr lang="en-US" sz="1700" b="1" dirty="0"/>
              <a:t>Middle Eastern or North African</a:t>
            </a:r>
          </a:p>
          <a:p>
            <a:pPr lvl="1"/>
            <a:r>
              <a:rPr lang="en-US" sz="1700" b="1" dirty="0"/>
              <a:t>Middle Eastern or North African &amp;</a:t>
            </a:r>
          </a:p>
          <a:p>
            <a:pPr lvl="1"/>
            <a:r>
              <a:rPr lang="en-US" sz="1700" b="1" dirty="0"/>
              <a:t>Hispanic/Latina/e/o</a:t>
            </a:r>
          </a:p>
          <a:p>
            <a:pPr lvl="1"/>
            <a:r>
              <a:rPr lang="en-US" sz="1700" b="1" dirty="0"/>
              <a:t>Native Hawaiian or Pacific Islander</a:t>
            </a:r>
          </a:p>
          <a:p>
            <a:pPr lvl="1"/>
            <a:r>
              <a:rPr lang="en-US" sz="1700" b="1" dirty="0"/>
              <a:t>Native Hawaiian or Pacific Islander &amp;</a:t>
            </a:r>
          </a:p>
          <a:p>
            <a:pPr lvl="1"/>
            <a:r>
              <a:rPr lang="en-US" sz="1700" b="1" dirty="0"/>
              <a:t>Hispanic/Latina/e/o</a:t>
            </a:r>
          </a:p>
          <a:p>
            <a:pPr lvl="1"/>
            <a:r>
              <a:rPr lang="en-US" sz="1700" b="1" dirty="0"/>
              <a:t>White</a:t>
            </a:r>
          </a:p>
          <a:p>
            <a:pPr lvl="1"/>
            <a:r>
              <a:rPr lang="en-US" sz="1700" b="1" dirty="0"/>
              <a:t>White &amp; Hispanic/Latina/e/o</a:t>
            </a:r>
          </a:p>
          <a:p>
            <a:pPr marL="457200" lvl="1" indent="0">
              <a:buNone/>
            </a:pPr>
            <a:endParaRPr lang="en-US" sz="1700" b="1" dirty="0"/>
          </a:p>
          <a:p>
            <a:r>
              <a:rPr lang="en-US" sz="1900" b="1" dirty="0"/>
              <a:t>Multi-Racial &amp; Hispanic/Latina/e/o</a:t>
            </a:r>
          </a:p>
          <a:p>
            <a:r>
              <a:rPr lang="en-US" sz="1900" b="1" dirty="0"/>
              <a:t>Multi-Racial (not Hispanic/Latina/e/o)</a:t>
            </a:r>
          </a:p>
          <a:p>
            <a:endParaRPr lang="en-US" sz="2400" b="1" dirty="0"/>
          </a:p>
          <a:p>
            <a:pPr marL="0" indent="0">
              <a:buNone/>
            </a:pPr>
            <a:endParaRPr lang="en-US" sz="2400" b="1" kern="100" dirty="0">
              <a:latin typeface="Calibri" panose="020F0502020204030204" pitchFamily="34" charset="0"/>
              <a:cs typeface="Times New Roman" panose="02020603050405020304" pitchFamily="18" charset="0"/>
            </a:endParaRPr>
          </a:p>
          <a:p>
            <a:pPr marL="0" indent="0">
              <a:buNone/>
            </a:pPr>
            <a:endParaRPr lang="en-US" sz="2400" kern="100" dirty="0">
              <a:latin typeface="Calibri" panose="020F0502020204030204" pitchFamily="34" charset="0"/>
              <a:cs typeface="Times New Roman" panose="02020603050405020304" pitchFamily="18" charset="0"/>
            </a:endParaRPr>
          </a:p>
          <a:p>
            <a:pPr marL="0" indent="0">
              <a:buNone/>
            </a:pPr>
            <a:endParaRPr lang="en-US" sz="1800" kern="100" dirty="0">
              <a:latin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96690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New for 2024</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219200"/>
            <a:ext cx="88392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219200"/>
            <a:ext cx="8839200" cy="5334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Gender Categories: </a:t>
            </a:r>
          </a:p>
          <a:p>
            <a:pPr marL="0" indent="0">
              <a:buNone/>
            </a:pPr>
            <a:endParaRPr lang="en-US" sz="2400" b="1" dirty="0"/>
          </a:p>
          <a:p>
            <a:pPr lvl="1"/>
            <a:r>
              <a:rPr lang="en-US" sz="2000" b="1" dirty="0"/>
              <a:t>Woman (Girl if child)</a:t>
            </a:r>
          </a:p>
          <a:p>
            <a:pPr lvl="1"/>
            <a:r>
              <a:rPr lang="en-US" sz="2000" b="1" dirty="0"/>
              <a:t>Man (Boy if child)</a:t>
            </a:r>
          </a:p>
          <a:p>
            <a:pPr lvl="1"/>
            <a:r>
              <a:rPr lang="en-US" sz="2000" b="1" dirty="0"/>
              <a:t>Culturally Specific Identity</a:t>
            </a:r>
          </a:p>
          <a:p>
            <a:pPr lvl="1"/>
            <a:r>
              <a:rPr lang="en-US" sz="2000" b="1" dirty="0"/>
              <a:t>Transgender</a:t>
            </a:r>
          </a:p>
          <a:p>
            <a:pPr lvl="1"/>
            <a:r>
              <a:rPr lang="en-US" sz="2000" b="1" dirty="0"/>
              <a:t>Non-Binary</a:t>
            </a:r>
          </a:p>
          <a:p>
            <a:pPr lvl="1"/>
            <a:r>
              <a:rPr lang="en-US" sz="2000" b="1" dirty="0"/>
              <a:t>Questioning</a:t>
            </a:r>
          </a:p>
          <a:p>
            <a:pPr lvl="1"/>
            <a:r>
              <a:rPr lang="en-US" sz="2000" b="1" dirty="0"/>
              <a:t>Different Identity</a:t>
            </a:r>
          </a:p>
          <a:p>
            <a:pPr marL="0" indent="0">
              <a:buNone/>
            </a:pPr>
            <a:endParaRPr lang="en-US" sz="2400" b="1" dirty="0"/>
          </a:p>
          <a:p>
            <a:pPr marL="0" indent="0">
              <a:buNone/>
            </a:pPr>
            <a:r>
              <a:rPr lang="en-US" sz="2400" b="1" dirty="0"/>
              <a:t>More Than One Gender -- Of those that selected More Than One Gender, how many people reported gender identities that: </a:t>
            </a:r>
          </a:p>
          <a:p>
            <a:pPr marL="0" indent="0">
              <a:buNone/>
            </a:pPr>
            <a:endParaRPr lang="en-US" sz="2400" b="1" dirty="0"/>
          </a:p>
          <a:p>
            <a:pPr lvl="1"/>
            <a:r>
              <a:rPr lang="en-US" sz="2000" b="1" dirty="0"/>
              <a:t>Includes Woman (Girl if child)</a:t>
            </a:r>
          </a:p>
          <a:p>
            <a:pPr lvl="1"/>
            <a:r>
              <a:rPr lang="en-US" sz="2000" b="1" dirty="0"/>
              <a:t>Includes Man (Boy if child)</a:t>
            </a:r>
          </a:p>
          <a:p>
            <a:pPr lvl="1"/>
            <a:r>
              <a:rPr lang="en-US" sz="2000" b="1" dirty="0"/>
              <a:t>Includes Culturally Specific Identity</a:t>
            </a:r>
          </a:p>
          <a:p>
            <a:pPr lvl="1"/>
            <a:r>
              <a:rPr lang="en-US" sz="2000" b="1" dirty="0"/>
              <a:t>Includes Transgender</a:t>
            </a:r>
          </a:p>
          <a:p>
            <a:pPr lvl="1"/>
            <a:r>
              <a:rPr lang="en-US" sz="2000" b="1" dirty="0"/>
              <a:t>Includes Non-Binary</a:t>
            </a:r>
          </a:p>
          <a:p>
            <a:pPr lvl="1"/>
            <a:r>
              <a:rPr lang="en-US" sz="2000" b="1" dirty="0"/>
              <a:t>Includes Questioning</a:t>
            </a:r>
          </a:p>
          <a:p>
            <a:pPr lvl="1"/>
            <a:r>
              <a:rPr lang="en-US" sz="2000" b="1" dirty="0"/>
              <a:t>Includes Different Identity</a:t>
            </a:r>
          </a:p>
          <a:p>
            <a:pPr marL="457200" lvl="1" indent="0">
              <a:buNone/>
            </a:pPr>
            <a:endParaRPr lang="en-US" sz="2000" b="1" dirty="0"/>
          </a:p>
          <a:p>
            <a:endParaRPr lang="en-US" sz="2400" b="1" dirty="0"/>
          </a:p>
          <a:p>
            <a:endParaRPr lang="en-US" sz="2400" b="1" dirty="0"/>
          </a:p>
          <a:p>
            <a:pPr marL="0" indent="0">
              <a:buNone/>
            </a:pPr>
            <a:endParaRPr lang="en-US" sz="2400" b="1" kern="100" dirty="0">
              <a:latin typeface="Calibri" panose="020F0502020204030204" pitchFamily="34" charset="0"/>
              <a:cs typeface="Times New Roman" panose="02020603050405020304" pitchFamily="18" charset="0"/>
            </a:endParaRPr>
          </a:p>
          <a:p>
            <a:pPr marL="0" indent="0">
              <a:buNone/>
            </a:pPr>
            <a:endParaRPr lang="en-US" sz="2400" kern="100" dirty="0">
              <a:latin typeface="Calibri" panose="020F0502020204030204" pitchFamily="34" charset="0"/>
              <a:cs typeface="Times New Roman" panose="02020603050405020304" pitchFamily="18" charset="0"/>
            </a:endParaRPr>
          </a:p>
          <a:p>
            <a:pPr marL="0" indent="0">
              <a:buNone/>
            </a:pPr>
            <a:endParaRPr lang="en-US" sz="1800" kern="100" dirty="0">
              <a:latin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54202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latin typeface="Calibri" panose="020F0502020204030204" pitchFamily="34" charset="0"/>
                <a:cs typeface="Calibri" panose="020F0502020204030204" pitchFamily="34" charset="0"/>
              </a:rPr>
              <a:t>Rapid Rehousing</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066800"/>
            <a:ext cx="85206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Enter and/or confirm data by 1/30/2024</a:t>
            </a:r>
          </a:p>
          <a:p>
            <a:r>
              <a:rPr lang="en-US" sz="2400" dirty="0"/>
              <a:t>After confirmation – HIC auto-populates to match the household and people counts. </a:t>
            </a:r>
          </a:p>
          <a:p>
            <a:r>
              <a:rPr lang="en-US" sz="2400" b="1" dirty="0"/>
              <a:t>Important: </a:t>
            </a:r>
            <a:r>
              <a:rPr lang="en-US" sz="2400" dirty="0"/>
              <a:t>After confirming your Population Data, RRH users must then go to Bed Counts to review and confirm that the beds have auto populated correctly.</a:t>
            </a:r>
          </a:p>
          <a:p>
            <a:pPr algn="ctr"/>
            <a:r>
              <a:rPr lang="en-US" sz="2400" b="1" u="sng" dirty="0"/>
              <a:t>Users must click “Confirm” for the HIC data to register as accurate</a:t>
            </a:r>
          </a:p>
        </p:txBody>
      </p:sp>
      <p:sp>
        <p:nvSpPr>
          <p:cNvPr id="3" name="Text Placeholder 2">
            <a:extLst>
              <a:ext uri="{FF2B5EF4-FFF2-40B4-BE49-F238E27FC236}">
                <a16:creationId xmlns:a16="http://schemas.microsoft.com/office/drawing/2014/main" id="{92BF059D-ED79-5042-93B6-8D2C9B46784B}"/>
              </a:ext>
            </a:extLst>
          </p:cNvPr>
          <p:cNvSpPr txBox="1">
            <a:spLocks/>
          </p:cNvSpPr>
          <p:nvPr/>
        </p:nvSpPr>
        <p:spPr>
          <a:xfrm>
            <a:off x="311700" y="4487008"/>
            <a:ext cx="8520600" cy="1676400"/>
          </a:xfrm>
          <a:prstGeom prst="rect">
            <a:avLst/>
          </a:prstGeom>
          <a:ln w="38100">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ctr" rtl="0">
              <a:spcBef>
                <a:spcPts val="0"/>
              </a:spcBef>
              <a:spcAft>
                <a:spcPts val="0"/>
              </a:spcAft>
              <a:buSzPts val="1400"/>
              <a:buNone/>
            </a:pPr>
            <a:r>
              <a:rPr lang="en-US" sz="2400" dirty="0"/>
              <a:t>RRH Bed inventory must be identical to the number of people housed and receiving services (case management without rental payments, do count) For  the night of the count, RRH providers confirm their “people”</a:t>
            </a:r>
          </a:p>
        </p:txBody>
      </p:sp>
    </p:spTree>
    <p:extLst>
      <p:ext uri="{BB962C8B-B14F-4D97-AF65-F5344CB8AC3E}">
        <p14:creationId xmlns:p14="http://schemas.microsoft.com/office/powerpoint/2010/main" val="410369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225312"/>
            <a:ext cx="8839200" cy="838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ctr">
              <a:spcBef>
                <a:spcPts val="0"/>
              </a:spcBef>
              <a:buClr>
                <a:schemeClr val="bg1"/>
              </a:buClr>
              <a:buSzPts val="1800"/>
              <a:buNone/>
            </a:pPr>
            <a:r>
              <a:rPr lang="en-US" dirty="0">
                <a:latin typeface="Arial"/>
                <a:ea typeface="Arial"/>
                <a:cs typeface="Arial"/>
                <a:sym typeface="Arial"/>
              </a:rPr>
              <a:t>HMIS Participating and Non-HMIS Programs:</a:t>
            </a:r>
          </a:p>
        </p:txBody>
      </p:sp>
      <p:sp>
        <p:nvSpPr>
          <p:cNvPr id="3" name="Google Shape;164;p28">
            <a:extLst>
              <a:ext uri="{FF2B5EF4-FFF2-40B4-BE49-F238E27FC236}">
                <a16:creationId xmlns:a16="http://schemas.microsoft.com/office/drawing/2014/main" id="{7B5DB37B-8501-0797-A979-6C3FE54E6D4E}"/>
              </a:ext>
            </a:extLst>
          </p:cNvPr>
          <p:cNvSpPr txBox="1">
            <a:spLocks/>
          </p:cNvSpPr>
          <p:nvPr/>
        </p:nvSpPr>
        <p:spPr>
          <a:xfrm>
            <a:off x="76200" y="2222024"/>
            <a:ext cx="8991600" cy="4407376"/>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457200">
              <a:spcBef>
                <a:spcPts val="0"/>
              </a:spcBef>
              <a:buClr>
                <a:schemeClr val="bg1"/>
              </a:buClr>
              <a:buSzPts val="1800"/>
            </a:pPr>
            <a:r>
              <a:rPr lang="en-US" sz="2800" dirty="0">
                <a:latin typeface="Arial"/>
                <a:ea typeface="Arial"/>
                <a:cs typeface="Arial"/>
                <a:sym typeface="Arial"/>
              </a:rPr>
              <a:t>ES – Emergency Shelter</a:t>
            </a:r>
          </a:p>
          <a:p>
            <a:pPr marL="571500" indent="-457200">
              <a:spcBef>
                <a:spcPts val="0"/>
              </a:spcBef>
              <a:buClr>
                <a:schemeClr val="bg1"/>
              </a:buClr>
              <a:buSzPts val="1800"/>
            </a:pPr>
            <a:r>
              <a:rPr lang="en-US" sz="2800" dirty="0">
                <a:latin typeface="Arial"/>
                <a:ea typeface="Arial"/>
                <a:cs typeface="Arial"/>
                <a:sym typeface="Arial"/>
              </a:rPr>
              <a:t>SH – Safe Haven</a:t>
            </a:r>
          </a:p>
          <a:p>
            <a:pPr marL="571500" indent="-457200">
              <a:spcBef>
                <a:spcPts val="0"/>
              </a:spcBef>
              <a:buClr>
                <a:schemeClr val="bg1"/>
              </a:buClr>
              <a:buSzPts val="1800"/>
            </a:pPr>
            <a:r>
              <a:rPr lang="en-US" sz="2800" dirty="0">
                <a:latin typeface="Arial"/>
                <a:ea typeface="Arial"/>
                <a:cs typeface="Arial"/>
                <a:sym typeface="Arial"/>
              </a:rPr>
              <a:t>TH – Transitional Housing</a:t>
            </a:r>
          </a:p>
          <a:p>
            <a:pPr marL="571500" indent="-457200">
              <a:spcBef>
                <a:spcPts val="0"/>
              </a:spcBef>
              <a:buClr>
                <a:schemeClr val="bg1"/>
              </a:buClr>
              <a:buSzPts val="1800"/>
            </a:pPr>
            <a:r>
              <a:rPr lang="en-US" sz="2800" dirty="0">
                <a:latin typeface="Arial"/>
                <a:ea typeface="Arial"/>
                <a:cs typeface="Arial"/>
                <a:sym typeface="Arial"/>
              </a:rPr>
              <a:t>PSH – Permanent Supportive Housing </a:t>
            </a:r>
            <a:r>
              <a:rPr lang="en-US" sz="1800" dirty="0">
                <a:latin typeface="Arial"/>
                <a:ea typeface="Arial"/>
                <a:cs typeface="Arial"/>
                <a:sym typeface="Arial"/>
              </a:rPr>
              <a:t>(includes EHV’s)</a:t>
            </a:r>
          </a:p>
          <a:p>
            <a:pPr marL="571500" indent="-457200">
              <a:spcBef>
                <a:spcPts val="0"/>
              </a:spcBef>
              <a:buClr>
                <a:schemeClr val="bg1"/>
              </a:buClr>
              <a:buSzPts val="1800"/>
            </a:pPr>
            <a:r>
              <a:rPr lang="en-US" sz="2800" dirty="0">
                <a:latin typeface="Arial"/>
                <a:ea typeface="Arial"/>
                <a:cs typeface="Arial"/>
                <a:sym typeface="Arial"/>
              </a:rPr>
              <a:t>RRH – Rapid Re-Housing</a:t>
            </a:r>
          </a:p>
          <a:p>
            <a:pPr marL="571500" indent="-457200">
              <a:spcBef>
                <a:spcPts val="0"/>
              </a:spcBef>
              <a:buClr>
                <a:schemeClr val="bg1"/>
              </a:buClr>
              <a:buSzPts val="1800"/>
            </a:pPr>
            <a:r>
              <a:rPr lang="en-US" sz="2800" dirty="0">
                <a:latin typeface="Arial"/>
                <a:ea typeface="Arial"/>
                <a:cs typeface="Arial"/>
                <a:sym typeface="Arial"/>
              </a:rPr>
              <a:t>OPH – Other Housing </a:t>
            </a:r>
          </a:p>
          <a:p>
            <a:pPr marL="571500" indent="-457200">
              <a:spcBef>
                <a:spcPts val="0"/>
              </a:spcBef>
              <a:buClr>
                <a:schemeClr val="bg1"/>
              </a:buClr>
              <a:buSzPts val="1800"/>
            </a:pPr>
            <a:r>
              <a:rPr lang="en-US" sz="2800" dirty="0">
                <a:latin typeface="Arial"/>
                <a:ea typeface="Arial"/>
                <a:cs typeface="Arial"/>
                <a:sym typeface="Arial"/>
              </a:rPr>
              <a:t>PH – Permanent Housing</a:t>
            </a:r>
          </a:p>
        </p:txBody>
      </p:sp>
    </p:spTree>
    <p:extLst>
      <p:ext uri="{BB962C8B-B14F-4D97-AF65-F5344CB8AC3E}">
        <p14:creationId xmlns:p14="http://schemas.microsoft.com/office/powerpoint/2010/main" val="4038876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143000"/>
            <a:ext cx="8915400" cy="5486400"/>
          </a:xfrm>
          <a:prstGeom prst="rect">
            <a:avLst/>
          </a:prstGeom>
        </p:spPr>
        <p:txBody>
          <a:bodyPr spcFirstLastPara="1" vert="horz" wrap="square" lIns="91425" tIns="91425" rIns="91425" bIns="91425" rtlCol="0" anchor="t" anchorCtr="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dirty="0">
                <a:latin typeface="Arial"/>
                <a:ea typeface="Arial"/>
                <a:cs typeface="Arial"/>
                <a:sym typeface="Arial"/>
              </a:rPr>
              <a:t>HMIS Participating Programs: </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Similar to the count process last year, all HMIS programs will have their people count data imported to the PIT database directly from HMIS</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ES, TH, SH, PSH, PH and OPH Programs must first complete and confirm their bed count information and then the PIT count feature will be active.</a:t>
            </a: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RRH Programs will review and confirm their people count data which update their bed data. Then, need to confirm bed (HIC) data.</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p:txBody>
      </p:sp>
    </p:spTree>
    <p:extLst>
      <p:ext uri="{BB962C8B-B14F-4D97-AF65-F5344CB8AC3E}">
        <p14:creationId xmlns:p14="http://schemas.microsoft.com/office/powerpoint/2010/main" val="252670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dirty="0">
                <a:latin typeface="Arial"/>
                <a:ea typeface="Arial"/>
                <a:cs typeface="Arial"/>
                <a:sym typeface="Arial"/>
              </a:rPr>
              <a:t>The rules that will pull client data into the PIT App are the same for all program types as last year.  For HMIS Participating: </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571500" lvl="0" indent="-457200" algn="l" rtl="0">
              <a:spcBef>
                <a:spcPts val="0"/>
              </a:spcBef>
              <a:spcAft>
                <a:spcPts val="0"/>
              </a:spcAft>
              <a:buClr>
                <a:schemeClr val="bg1"/>
              </a:buClr>
              <a:buSzPts val="1800"/>
            </a:pPr>
            <a:r>
              <a:rPr lang="en-US" dirty="0">
                <a:latin typeface="Arial"/>
                <a:ea typeface="Arial"/>
                <a:cs typeface="Arial"/>
                <a:sym typeface="Arial"/>
              </a:rPr>
              <a:t>Emergency Shelter:</a:t>
            </a:r>
          </a:p>
          <a:p>
            <a:pPr marL="971550" lvl="1" indent="-457200">
              <a:spcBef>
                <a:spcPts val="0"/>
              </a:spcBef>
              <a:buClr>
                <a:schemeClr val="bg1"/>
              </a:buClr>
              <a:buSzPts val="1800"/>
            </a:pPr>
            <a:r>
              <a:rPr lang="en-US" dirty="0">
                <a:latin typeface="Arial"/>
                <a:ea typeface="Arial"/>
                <a:cs typeface="Arial"/>
                <a:sym typeface="Arial"/>
              </a:rPr>
              <a:t>Open enrollment</a:t>
            </a:r>
          </a:p>
          <a:p>
            <a:pPr marL="971550" lvl="1" indent="-457200">
              <a:spcBef>
                <a:spcPts val="0"/>
              </a:spcBef>
              <a:buClr>
                <a:schemeClr val="bg1"/>
              </a:buClr>
              <a:buSzPts val="1800"/>
            </a:pPr>
            <a:r>
              <a:rPr lang="en-US" dirty="0">
                <a:latin typeface="Arial"/>
                <a:ea typeface="Arial"/>
                <a:cs typeface="Arial"/>
                <a:sym typeface="Arial"/>
              </a:rPr>
              <a:t>ES Check-in dated on the night of PIT - all household members</a:t>
            </a:r>
          </a:p>
          <a:p>
            <a:pPr marL="514350" lvl="1" indent="0">
              <a:spcBef>
                <a:spcPts val="0"/>
              </a:spcBef>
              <a:buClr>
                <a:schemeClr val="bg1"/>
              </a:buClr>
              <a:buSzPts val="1800"/>
              <a:buNone/>
            </a:pPr>
            <a:endParaRPr lang="en-US" dirty="0">
              <a:latin typeface="Arial"/>
              <a:ea typeface="Arial"/>
              <a:cs typeface="Arial"/>
              <a:sym typeface="Arial"/>
            </a:endParaRPr>
          </a:p>
          <a:p>
            <a:pPr marL="571500" lvl="0" indent="-457200" algn="l" rtl="0">
              <a:spcBef>
                <a:spcPts val="0"/>
              </a:spcBef>
              <a:spcAft>
                <a:spcPts val="0"/>
              </a:spcAft>
              <a:buClr>
                <a:schemeClr val="bg1"/>
              </a:buClr>
              <a:buSzPts val="1800"/>
            </a:pPr>
            <a:r>
              <a:rPr lang="en-US" dirty="0">
                <a:latin typeface="Arial"/>
                <a:ea typeface="Arial"/>
                <a:cs typeface="Arial"/>
                <a:sym typeface="Arial"/>
              </a:rPr>
              <a:t>Safe Haven and Transitional Housing</a:t>
            </a:r>
          </a:p>
          <a:p>
            <a:pPr marL="971550" lvl="1" indent="-457200">
              <a:spcBef>
                <a:spcPts val="0"/>
              </a:spcBef>
              <a:buClr>
                <a:schemeClr val="bg1"/>
              </a:buClr>
              <a:buSzPts val="1800"/>
            </a:pPr>
            <a:r>
              <a:rPr lang="en-US" dirty="0">
                <a:latin typeface="Arial"/>
                <a:ea typeface="Arial"/>
                <a:cs typeface="Arial"/>
                <a:sym typeface="Arial"/>
              </a:rPr>
              <a:t>Just need an open enrollment</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571500" lvl="0" indent="-457200" algn="l" rtl="0">
              <a:spcBef>
                <a:spcPts val="0"/>
              </a:spcBef>
              <a:spcAft>
                <a:spcPts val="0"/>
              </a:spcAft>
              <a:buClr>
                <a:schemeClr val="bg1"/>
              </a:buClr>
              <a:buSzPts val="1800"/>
            </a:pPr>
            <a:r>
              <a:rPr lang="en-US" dirty="0">
                <a:latin typeface="Arial"/>
                <a:ea typeface="Arial"/>
                <a:cs typeface="Arial"/>
                <a:sym typeface="Arial"/>
              </a:rPr>
              <a:t>Permanent Housing, Rapid Re-Housing</a:t>
            </a:r>
          </a:p>
          <a:p>
            <a:pPr marL="971550" lvl="1" indent="-457200">
              <a:spcBef>
                <a:spcPts val="0"/>
              </a:spcBef>
              <a:buClr>
                <a:schemeClr val="bg1"/>
              </a:buClr>
              <a:buSzPts val="1800"/>
            </a:pPr>
            <a:r>
              <a:rPr lang="en-US" dirty="0">
                <a:latin typeface="Arial"/>
                <a:ea typeface="Arial"/>
                <a:cs typeface="Arial"/>
                <a:sym typeface="Arial"/>
              </a:rPr>
              <a:t>Open enrollment</a:t>
            </a:r>
          </a:p>
          <a:p>
            <a:pPr marL="971550" lvl="1" indent="-457200">
              <a:spcBef>
                <a:spcPts val="0"/>
              </a:spcBef>
              <a:buClr>
                <a:schemeClr val="bg1"/>
              </a:buClr>
              <a:buSzPts val="1800"/>
            </a:pPr>
            <a:r>
              <a:rPr lang="en-US" dirty="0">
                <a:latin typeface="Arial"/>
                <a:ea typeface="Arial"/>
                <a:cs typeface="Arial"/>
                <a:sym typeface="Arial"/>
              </a:rPr>
              <a:t>Move in date dated on or before the night of PIT - Head of Household </a:t>
            </a:r>
          </a:p>
          <a:p>
            <a:pPr marL="514350" lvl="1" indent="0">
              <a:spcBef>
                <a:spcPts val="0"/>
              </a:spcBef>
              <a:buClr>
                <a:schemeClr val="bg1"/>
              </a:buClr>
              <a:buSzPts val="1800"/>
              <a:buNone/>
            </a:pPr>
            <a:endParaRPr lang="en-US" dirty="0">
              <a:latin typeface="Arial"/>
              <a:ea typeface="Arial"/>
              <a:cs typeface="Arial"/>
              <a:sym typeface="Arial"/>
            </a:endParaRPr>
          </a:p>
          <a:p>
            <a:pPr marL="571500" lvl="0" indent="-457200" algn="l" rtl="0">
              <a:spcBef>
                <a:spcPts val="0"/>
              </a:spcBef>
              <a:spcAft>
                <a:spcPts val="0"/>
              </a:spcAft>
              <a:buClr>
                <a:schemeClr val="bg1"/>
              </a:buClr>
              <a:buSzPts val="1800"/>
            </a:pPr>
            <a:r>
              <a:rPr lang="en-US" dirty="0">
                <a:latin typeface="Arial"/>
                <a:ea typeface="Arial"/>
                <a:cs typeface="Arial"/>
                <a:sym typeface="Arial"/>
              </a:rPr>
              <a:t>Emergency Shelter Hotel/Motel </a:t>
            </a:r>
          </a:p>
          <a:p>
            <a:pPr marL="971550" lvl="1" indent="-457200">
              <a:spcBef>
                <a:spcPts val="0"/>
              </a:spcBef>
              <a:buClr>
                <a:schemeClr val="bg1"/>
              </a:buClr>
              <a:buSzPts val="1800"/>
            </a:pPr>
            <a:r>
              <a:rPr lang="en-US" dirty="0">
                <a:latin typeface="Arial"/>
                <a:ea typeface="Arial"/>
                <a:cs typeface="Arial"/>
                <a:sym typeface="Arial"/>
              </a:rPr>
              <a:t>Open enrollment  </a:t>
            </a:r>
          </a:p>
          <a:p>
            <a:pPr marL="971550" lvl="1" indent="-457200">
              <a:spcBef>
                <a:spcPts val="0"/>
              </a:spcBef>
              <a:buClr>
                <a:schemeClr val="bg1"/>
              </a:buClr>
              <a:buSzPts val="1800"/>
            </a:pPr>
            <a:r>
              <a:rPr lang="en-US" dirty="0">
                <a:latin typeface="Arial"/>
                <a:ea typeface="Arial"/>
                <a:cs typeface="Arial"/>
                <a:sym typeface="Arial"/>
              </a:rPr>
              <a:t>Motel/Hotel Costs service dated on the night of PIT - Head of Household  </a:t>
            </a:r>
          </a:p>
        </p:txBody>
      </p:sp>
    </p:spTree>
    <p:extLst>
      <p:ext uri="{BB962C8B-B14F-4D97-AF65-F5344CB8AC3E}">
        <p14:creationId xmlns:p14="http://schemas.microsoft.com/office/powerpoint/2010/main" val="69265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400" dirty="0">
                <a:latin typeface="Arial"/>
                <a:ea typeface="Arial"/>
                <a:cs typeface="Arial"/>
                <a:sym typeface="Arial"/>
              </a:rPr>
              <a:t>Non-HMIS Programs: </a:t>
            </a: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457200">
              <a:spcBef>
                <a:spcPts val="0"/>
              </a:spcBef>
              <a:buClr>
                <a:schemeClr val="bg1"/>
              </a:buClr>
              <a:buSzPts val="1800"/>
            </a:pPr>
            <a:r>
              <a:rPr lang="en-US" sz="2400" dirty="0">
                <a:latin typeface="Arial"/>
                <a:ea typeface="Arial"/>
                <a:cs typeface="Arial"/>
                <a:sym typeface="Arial"/>
              </a:rPr>
              <a:t>Manual Data Entry in the People Count fields</a:t>
            </a:r>
          </a:p>
          <a:p>
            <a:pPr marL="457200">
              <a:spcBef>
                <a:spcPts val="0"/>
              </a:spcBef>
              <a:buClr>
                <a:schemeClr val="bg1"/>
              </a:buClr>
              <a:buSzPts val="1800"/>
            </a:pPr>
            <a:r>
              <a:rPr lang="en-US" sz="2400" dirty="0">
                <a:latin typeface="Arial"/>
                <a:ea typeface="Arial"/>
                <a:cs typeface="Arial"/>
                <a:sym typeface="Arial"/>
              </a:rPr>
              <a:t>PSH, VASH, PH, OPH will only require Household and People count totals – no demographic information will be collected.  </a:t>
            </a:r>
          </a:p>
          <a:p>
            <a:pPr marL="114300" indent="0">
              <a:spcBef>
                <a:spcPts val="0"/>
              </a:spcBef>
              <a:buClr>
                <a:schemeClr val="bg1"/>
              </a:buClr>
              <a:buSzPts val="1800"/>
              <a:buNone/>
            </a:pPr>
            <a:endParaRPr lang="en-US" sz="2400" dirty="0">
              <a:latin typeface="Arial"/>
              <a:ea typeface="Arial"/>
              <a:cs typeface="Arial"/>
              <a:sym typeface="Arial"/>
            </a:endParaRPr>
          </a:p>
          <a:p>
            <a:pPr marL="857250" lvl="1">
              <a:spcBef>
                <a:spcPts val="0"/>
              </a:spcBef>
              <a:buClr>
                <a:schemeClr val="bg1"/>
              </a:buClr>
              <a:buSzPts val="1800"/>
            </a:pPr>
            <a:r>
              <a:rPr lang="en-US" sz="2000" dirty="0">
                <a:latin typeface="Arial"/>
                <a:ea typeface="Arial"/>
                <a:cs typeface="Arial"/>
                <a:sym typeface="Arial"/>
              </a:rPr>
              <a:t>Emergency Housing Vouchers (EHVs) and Housing Stabilization Vouchers (HSVs) are included in OPH category above.</a:t>
            </a: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indent="0">
              <a:spcBef>
                <a:spcPts val="0"/>
              </a:spcBef>
              <a:buClr>
                <a:schemeClr val="bg1"/>
              </a:buClr>
              <a:buSzPts val="1800"/>
              <a:buNone/>
            </a:pPr>
            <a:r>
              <a:rPr lang="en-US" sz="2400" dirty="0">
                <a:latin typeface="Arial"/>
                <a:ea typeface="Arial"/>
                <a:cs typeface="Arial"/>
                <a:sym typeface="Arial"/>
              </a:rPr>
              <a:t>If you are part of a </a:t>
            </a:r>
            <a:r>
              <a:rPr lang="en-US" sz="2400" b="1" u="sng" dirty="0">
                <a:latin typeface="Arial"/>
                <a:ea typeface="Arial"/>
                <a:cs typeface="Arial"/>
                <a:sym typeface="Arial"/>
              </a:rPr>
              <a:t>Non-HMIS </a:t>
            </a:r>
            <a:r>
              <a:rPr lang="en-US" sz="2400" dirty="0">
                <a:latin typeface="Arial"/>
                <a:ea typeface="Arial"/>
                <a:cs typeface="Arial"/>
                <a:sym typeface="Arial"/>
              </a:rPr>
              <a:t>participating program and you DID NOT manage data for the PIT count last year, then I will need the following:</a:t>
            </a:r>
          </a:p>
          <a:p>
            <a:pPr marL="114300" indent="0">
              <a:spcBef>
                <a:spcPts val="0"/>
              </a:spcBef>
              <a:buClr>
                <a:schemeClr val="bg1"/>
              </a:buClr>
              <a:buSzPts val="1800"/>
              <a:buNone/>
            </a:pPr>
            <a:endParaRPr lang="en-US" sz="2400" dirty="0">
              <a:latin typeface="Arial"/>
              <a:ea typeface="Arial"/>
              <a:cs typeface="Arial"/>
              <a:sym typeface="Arial"/>
            </a:endParaRPr>
          </a:p>
          <a:p>
            <a:pPr marL="1054100" lvl="1" indent="-457200" algn="l" rtl="0">
              <a:spcBef>
                <a:spcPts val="0"/>
              </a:spcBef>
              <a:spcAft>
                <a:spcPts val="0"/>
              </a:spcAft>
              <a:buClr>
                <a:schemeClr val="bg1"/>
              </a:buClr>
              <a:buSzPct val="65000"/>
              <a:buFont typeface="Arial" panose="020B0604020202020204" pitchFamily="34" charset="0"/>
              <a:buChar char="•"/>
            </a:pPr>
            <a:r>
              <a:rPr lang="en-US" sz="2400" dirty="0">
                <a:latin typeface="Arial"/>
                <a:ea typeface="Arial"/>
                <a:cs typeface="Arial"/>
                <a:sym typeface="Arial"/>
              </a:rPr>
              <a:t>First name, last name and email</a:t>
            </a:r>
          </a:p>
          <a:p>
            <a:pPr marL="1054100" lvl="1" indent="-457200" algn="l" rtl="0">
              <a:spcBef>
                <a:spcPts val="0"/>
              </a:spcBef>
              <a:spcAft>
                <a:spcPts val="0"/>
              </a:spcAft>
              <a:buClr>
                <a:schemeClr val="bg1"/>
              </a:buClr>
              <a:buSzPct val="65000"/>
              <a:buFont typeface="Arial" panose="020B0604020202020204" pitchFamily="34" charset="0"/>
              <a:buChar char="•"/>
            </a:pPr>
            <a:r>
              <a:rPr lang="en-US" sz="2400" dirty="0">
                <a:latin typeface="Arial"/>
                <a:ea typeface="Arial"/>
                <a:cs typeface="Arial"/>
                <a:sym typeface="Arial"/>
              </a:rPr>
              <a:t>Name of program or programs you will need access to</a:t>
            </a:r>
          </a:p>
          <a:p>
            <a:pPr marL="114300" lvl="0" indent="0" algn="l" rtl="0">
              <a:spcBef>
                <a:spcPts val="1200"/>
              </a:spcBef>
              <a:spcAft>
                <a:spcPts val="0"/>
              </a:spcAft>
              <a:buClr>
                <a:schemeClr val="bg1"/>
              </a:buClr>
              <a:buSzPts val="1800"/>
              <a:buNone/>
            </a:pPr>
            <a:r>
              <a:rPr lang="en-US" sz="2400" dirty="0">
                <a:latin typeface="Arial"/>
                <a:ea typeface="Arial"/>
                <a:cs typeface="Arial"/>
                <a:sym typeface="Arial"/>
              </a:rPr>
              <a:t>If there is a new housing program that is not currently listed on the PIT App program sheet, then I will need the program set up sheet to be completed and submitted. </a:t>
            </a:r>
          </a:p>
          <a:p>
            <a:pPr marL="114300" lvl="0" indent="0" algn="l" rtl="0">
              <a:spcBef>
                <a:spcPts val="1200"/>
              </a:spcBef>
              <a:spcAft>
                <a:spcPts val="0"/>
              </a:spcAft>
              <a:buClr>
                <a:schemeClr val="bg1"/>
              </a:buClr>
              <a:buSzPts val="1800"/>
              <a:buNone/>
            </a:pPr>
            <a:r>
              <a:rPr lang="en-US" sz="2400" dirty="0">
                <a:latin typeface="Arial"/>
                <a:ea typeface="Arial"/>
                <a:cs typeface="Arial"/>
                <a:sym typeface="Arial"/>
              </a:rPr>
              <a:t>Submit a help desk ticket to request the program set up sheet: </a:t>
            </a:r>
          </a:p>
          <a:p>
            <a:pPr marL="114300" lvl="0" indent="0" algn="ctr" rtl="0">
              <a:spcBef>
                <a:spcPts val="1200"/>
              </a:spcBef>
              <a:spcAft>
                <a:spcPts val="0"/>
              </a:spcAft>
              <a:buClr>
                <a:schemeClr val="bg1"/>
              </a:buClr>
              <a:buSzPts val="1800"/>
              <a:buNone/>
            </a:pPr>
            <a:r>
              <a:rPr lang="en-US" sz="2400" b="1" dirty="0">
                <a:latin typeface="Arial"/>
                <a:ea typeface="Arial"/>
                <a:cs typeface="Arial"/>
                <a:sym typeface="Arial"/>
                <a:hlinkClick r:id="rId3">
                  <a:extLst>
                    <a:ext uri="{A12FA001-AC4F-418D-AE19-62706E023703}">
                      <ahyp:hlinkClr xmlns:ahyp="http://schemas.microsoft.com/office/drawing/2018/hyperlinkcolor" val="tx"/>
                    </a:ext>
                  </a:extLst>
                </a:hlinkClick>
              </a:rPr>
              <a:t>Help@nutmegit.com</a:t>
            </a:r>
            <a:endParaRPr lang="en-US" sz="2400" b="1" dirty="0">
              <a:latin typeface="Arial"/>
              <a:ea typeface="Arial"/>
              <a:cs typeface="Arial"/>
              <a:sym typeface="Arial"/>
            </a:endParaRPr>
          </a:p>
          <a:p>
            <a:pPr marL="114300" lvl="0" indent="0" algn="ctr" rtl="0">
              <a:spcBef>
                <a:spcPts val="1200"/>
              </a:spcBef>
              <a:spcAft>
                <a:spcPts val="0"/>
              </a:spcAft>
              <a:buClr>
                <a:schemeClr val="bg1"/>
              </a:buClr>
              <a:buSzPts val="1800"/>
              <a:buNone/>
            </a:pPr>
            <a:endParaRPr lang="en-US" sz="2400" b="1" dirty="0">
              <a:latin typeface="Arial"/>
              <a:ea typeface="Arial"/>
              <a:cs typeface="Arial"/>
              <a:sym typeface="Arial"/>
            </a:endParaRPr>
          </a:p>
          <a:p>
            <a:pPr marL="114300" lvl="0" indent="0" algn="l" rtl="0">
              <a:spcBef>
                <a:spcPts val="1200"/>
              </a:spcBef>
              <a:spcAft>
                <a:spcPts val="0"/>
              </a:spcAft>
              <a:buClr>
                <a:schemeClr val="bg1"/>
              </a:buClr>
              <a:buSzPts val="1800"/>
              <a:buNone/>
            </a:pPr>
            <a:endParaRPr lang="en-US" sz="2600" dirty="0">
              <a:latin typeface="Arial"/>
              <a:ea typeface="Arial"/>
              <a:cs typeface="Arial"/>
              <a:sym typeface="Arial"/>
            </a:endParaRPr>
          </a:p>
          <a:p>
            <a:pPr marL="971550" lvl="1" indent="-457200">
              <a:spcBef>
                <a:spcPts val="0"/>
              </a:spcBef>
              <a:buClr>
                <a:schemeClr val="bg1"/>
              </a:buClr>
              <a:buSzPts val="1800"/>
            </a:pPr>
            <a:endParaRPr lang="en-US" dirty="0">
              <a:latin typeface="Arial"/>
              <a:ea typeface="Arial"/>
              <a:cs typeface="Arial"/>
              <a:sym typeface="Arial"/>
            </a:endParaRPr>
          </a:p>
        </p:txBody>
      </p:sp>
    </p:spTree>
    <p:extLst>
      <p:ext uri="{BB962C8B-B14F-4D97-AF65-F5344CB8AC3E}">
        <p14:creationId xmlns:p14="http://schemas.microsoft.com/office/powerpoint/2010/main" val="445290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DOH Non-HMIS Hotel/Motel Programs – Similar to last year, the Smartsheets data will be used to populate the PIT tables.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Nutmeg will review the Smartsheets and remove any duplicate client records that have already been accounted for on the night of PIT.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After the dups have been removed, we will send the sheets back to the users assigned to these programs below who will then be able to complete the PIT tables in the PIT database.</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2531-DOH-Central CAN-Hotel/Motel(ES)(</a:t>
            </a:r>
            <a:r>
              <a:rPr lang="en-US" sz="2600" dirty="0" err="1">
                <a:latin typeface="Arial"/>
                <a:ea typeface="Arial"/>
                <a:cs typeface="Arial"/>
                <a:sym typeface="Arial"/>
              </a:rPr>
              <a:t>PITOnly</a:t>
            </a:r>
            <a:r>
              <a:rPr lang="en-US" sz="2600" dirty="0">
                <a:latin typeface="Arial"/>
                <a:ea typeface="Arial"/>
                <a:cs typeface="Arial"/>
                <a:sym typeface="Arial"/>
              </a:rPr>
              <a:t>)</a:t>
            </a: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2532-DOH-Hartford CAN-Hotel/Motel(ES)(</a:t>
            </a:r>
            <a:r>
              <a:rPr lang="en-US" sz="2600" dirty="0" err="1">
                <a:latin typeface="Arial"/>
                <a:ea typeface="Arial"/>
                <a:cs typeface="Arial"/>
                <a:sym typeface="Arial"/>
              </a:rPr>
              <a:t>PITOnly</a:t>
            </a:r>
            <a:r>
              <a:rPr lang="en-US" sz="2600" dirty="0">
                <a:latin typeface="Arial"/>
                <a:ea typeface="Arial"/>
                <a:cs typeface="Arial"/>
                <a:sym typeface="Arial"/>
              </a:rPr>
              <a:t>)</a:t>
            </a: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2533-DOH-Fairfield CAN-Hotel/Motel(ES)(</a:t>
            </a:r>
            <a:r>
              <a:rPr lang="en-US" sz="2600" dirty="0" err="1">
                <a:latin typeface="Arial"/>
                <a:ea typeface="Arial"/>
                <a:cs typeface="Arial"/>
                <a:sym typeface="Arial"/>
              </a:rPr>
              <a:t>PITOnly</a:t>
            </a:r>
            <a:r>
              <a:rPr lang="en-US" sz="2600" dirty="0">
                <a:latin typeface="Arial"/>
                <a:ea typeface="Arial"/>
                <a:cs typeface="Arial"/>
                <a:sym typeface="Arial"/>
              </a:rPr>
              <a:t>)</a:t>
            </a: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2536-DOH-MMW CAN-Hotel/Motel(ES)(</a:t>
            </a:r>
            <a:r>
              <a:rPr lang="en-US" sz="2600" dirty="0" err="1">
                <a:latin typeface="Arial"/>
                <a:ea typeface="Arial"/>
                <a:cs typeface="Arial"/>
                <a:sym typeface="Arial"/>
              </a:rPr>
              <a:t>PITOnly</a:t>
            </a:r>
            <a:r>
              <a:rPr lang="en-US" sz="2600" dirty="0">
                <a:latin typeface="Arial"/>
                <a:ea typeface="Arial"/>
                <a:cs typeface="Arial"/>
                <a:sym typeface="Arial"/>
              </a:rPr>
              <a:t>)</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p:txBody>
      </p:sp>
    </p:spTree>
    <p:extLst>
      <p:ext uri="{BB962C8B-B14F-4D97-AF65-F5344CB8AC3E}">
        <p14:creationId xmlns:p14="http://schemas.microsoft.com/office/powerpoint/2010/main" val="128685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4038600"/>
          </a:xfrm>
          <a:prstGeom prst="rect">
            <a:avLst/>
          </a:prstGeom>
        </p:spPr>
        <p:txBody>
          <a:bodyPr spcFirstLastPara="1" vert="horz" wrap="square" lIns="91425" tIns="91425" rIns="91425" bIns="91425" rtlCol="0" anchor="t" anchorCtr="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dk1"/>
              </a:buClr>
              <a:buSzPts val="1800"/>
              <a:buNone/>
            </a:pPr>
            <a:r>
              <a:rPr lang="en-GB" sz="2400" dirty="0">
                <a:latin typeface="Arial"/>
                <a:ea typeface="Arial"/>
                <a:cs typeface="Arial"/>
                <a:sym typeface="Arial"/>
              </a:rPr>
              <a:t>Non-HMIS Warming Center ES: </a:t>
            </a:r>
          </a:p>
          <a:p>
            <a:pPr marL="571500" indent="-457200">
              <a:spcBef>
                <a:spcPts val="0"/>
              </a:spcBef>
              <a:buClr>
                <a:schemeClr val="bg1"/>
              </a:buClr>
              <a:buSzPct val="75000"/>
            </a:pPr>
            <a:r>
              <a:rPr lang="en-GB" sz="2400" dirty="0">
                <a:latin typeface="Arial"/>
                <a:ea typeface="Arial"/>
                <a:cs typeface="Arial"/>
                <a:sym typeface="Arial"/>
              </a:rPr>
              <a:t>For these programs, the user will go to this link below to enter all persons encountered on the night of PIT, this includes each household member.</a:t>
            </a:r>
          </a:p>
          <a:p>
            <a:pPr marL="114300" lvl="0" indent="0" algn="l" rtl="0">
              <a:spcBef>
                <a:spcPts val="0"/>
              </a:spcBef>
              <a:spcAft>
                <a:spcPts val="0"/>
              </a:spcAft>
              <a:buClr>
                <a:schemeClr val="dk1"/>
              </a:buClr>
              <a:buSzPts val="1800"/>
              <a:buNone/>
            </a:pPr>
            <a:endParaRPr lang="en-GB" sz="2400" dirty="0">
              <a:latin typeface="Arial"/>
              <a:ea typeface="Arial"/>
              <a:cs typeface="Arial"/>
              <a:sym typeface="Arial"/>
            </a:endParaRPr>
          </a:p>
          <a:p>
            <a:pPr marL="114300" lvl="0" indent="0" algn="l" rtl="0">
              <a:spcBef>
                <a:spcPts val="0"/>
              </a:spcBef>
              <a:spcAft>
                <a:spcPts val="0"/>
              </a:spcAft>
              <a:buClr>
                <a:schemeClr val="dk1"/>
              </a:buClr>
              <a:buSzPts val="1800"/>
              <a:buNone/>
            </a:pPr>
            <a:r>
              <a:rPr lang="en-GB" sz="2400" dirty="0">
                <a:latin typeface="Arial"/>
                <a:ea typeface="Arial"/>
                <a:cs typeface="Arial"/>
                <a:sym typeface="Arial"/>
              </a:rPr>
              <a:t>Guide: </a:t>
            </a:r>
          </a:p>
          <a:p>
            <a:pPr marL="114300" lvl="0" indent="0" algn="l" rtl="0">
              <a:spcBef>
                <a:spcPts val="0"/>
              </a:spcBef>
              <a:spcAft>
                <a:spcPts val="0"/>
              </a:spcAft>
              <a:buClr>
                <a:schemeClr val="dk1"/>
              </a:buClr>
              <a:buSzPts val="1800"/>
              <a:buNone/>
            </a:pPr>
            <a:r>
              <a:rPr lang="en-GB" sz="2400" dirty="0">
                <a:latin typeface="Arial"/>
                <a:ea typeface="Arial"/>
                <a:cs typeface="Arial"/>
                <a:sym typeface="Arial"/>
                <a:hlinkClick r:id="rId3">
                  <a:extLst>
                    <a:ext uri="{A12FA001-AC4F-418D-AE19-62706E023703}">
                      <ahyp:hlinkClr xmlns:ahyp="http://schemas.microsoft.com/office/drawing/2018/hyperlinkcolor" val="tx"/>
                    </a:ext>
                  </a:extLst>
                </a:hlinkClick>
              </a:rPr>
              <a:t>https://cthmis.com/wp-content/uploads/2023/08/Non-HMIS-DOH-Outreach-and-Warming-Center-Smart-Sheet-Form.pdf</a:t>
            </a:r>
            <a:endParaRPr lang="en-GB" sz="2400" dirty="0">
              <a:latin typeface="Arial"/>
              <a:ea typeface="Arial"/>
              <a:cs typeface="Arial"/>
              <a:sym typeface="Arial"/>
            </a:endParaRPr>
          </a:p>
          <a:p>
            <a:pPr marL="114300" lvl="0" indent="0" algn="l" rtl="0">
              <a:spcBef>
                <a:spcPts val="0"/>
              </a:spcBef>
              <a:spcAft>
                <a:spcPts val="0"/>
              </a:spcAft>
              <a:buClr>
                <a:schemeClr val="dk1"/>
              </a:buClr>
              <a:buSzPts val="1800"/>
              <a:buNone/>
            </a:pPr>
            <a:endParaRPr lang="en-GB" sz="2400" dirty="0">
              <a:latin typeface="Arial"/>
              <a:ea typeface="Arial"/>
              <a:cs typeface="Arial"/>
              <a:sym typeface="Arial"/>
            </a:endParaRPr>
          </a:p>
          <a:p>
            <a:pPr marL="114300" lvl="0" indent="0" algn="l" rtl="0">
              <a:spcBef>
                <a:spcPts val="0"/>
              </a:spcBef>
              <a:spcAft>
                <a:spcPts val="0"/>
              </a:spcAft>
              <a:buClr>
                <a:schemeClr val="dk1"/>
              </a:buClr>
              <a:buSzPts val="1800"/>
              <a:buNone/>
            </a:pPr>
            <a:r>
              <a:rPr lang="en-GB" sz="2600" b="1" dirty="0">
                <a:latin typeface="Arial"/>
                <a:ea typeface="Arial"/>
                <a:cs typeface="Arial"/>
                <a:sym typeface="Arial"/>
              </a:rPr>
              <a:t>2024 </a:t>
            </a:r>
            <a:r>
              <a:rPr lang="en-GB" sz="2600" b="1" dirty="0" err="1">
                <a:latin typeface="Arial"/>
                <a:ea typeface="Arial"/>
                <a:cs typeface="Arial"/>
                <a:sym typeface="Arial"/>
              </a:rPr>
              <a:t>SmartSheet</a:t>
            </a:r>
            <a:r>
              <a:rPr lang="en-GB" sz="2600" b="1" dirty="0">
                <a:latin typeface="Arial"/>
                <a:ea typeface="Arial"/>
                <a:cs typeface="Arial"/>
                <a:sym typeface="Arial"/>
              </a:rPr>
              <a:t> Link:</a:t>
            </a:r>
          </a:p>
          <a:p>
            <a:pPr marL="114300" lvl="0" indent="0" algn="l" rtl="0">
              <a:spcBef>
                <a:spcPts val="0"/>
              </a:spcBef>
              <a:spcAft>
                <a:spcPts val="0"/>
              </a:spcAft>
              <a:buClr>
                <a:schemeClr val="dk1"/>
              </a:buClr>
              <a:buSzPts val="1800"/>
              <a:buNone/>
            </a:pPr>
            <a:r>
              <a:rPr lang="en-GB" sz="2400" dirty="0">
                <a:latin typeface="Arial"/>
                <a:ea typeface="Arial"/>
                <a:cs typeface="Arial"/>
                <a:sym typeface="Arial"/>
                <a:hlinkClick r:id="rId4">
                  <a:extLst>
                    <a:ext uri="{A12FA001-AC4F-418D-AE19-62706E023703}">
                      <ahyp:hlinkClr xmlns:ahyp="http://schemas.microsoft.com/office/drawing/2018/hyperlinkcolor" val="tx"/>
                    </a:ext>
                  </a:extLst>
                </a:hlinkClick>
              </a:rPr>
              <a:t>https://app.smartsheet.com/b/form/1dc9aa47499345dd8f9adcd87cb862bc</a:t>
            </a:r>
            <a:endParaRPr lang="en-GB" sz="24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Non-HMIS Warming Center ES Programs: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p:txBody>
      </p:sp>
      <p:pic>
        <p:nvPicPr>
          <p:cNvPr id="6" name="Picture 5">
            <a:extLst>
              <a:ext uri="{FF2B5EF4-FFF2-40B4-BE49-F238E27FC236}">
                <a16:creationId xmlns:a16="http://schemas.microsoft.com/office/drawing/2014/main" id="{25CF3CA8-314B-BFF9-0B22-9874EF71E45F}"/>
              </a:ext>
            </a:extLst>
          </p:cNvPr>
          <p:cNvPicPr>
            <a:picLocks noChangeAspect="1"/>
          </p:cNvPicPr>
          <p:nvPr/>
        </p:nvPicPr>
        <p:blipFill>
          <a:blip r:embed="rId5"/>
          <a:stretch>
            <a:fillRect/>
          </a:stretch>
        </p:blipFill>
        <p:spPr>
          <a:xfrm>
            <a:off x="148579" y="5378116"/>
            <a:ext cx="8919221" cy="987638"/>
          </a:xfrm>
          <a:prstGeom prst="rect">
            <a:avLst/>
          </a:prstGeom>
        </p:spPr>
      </p:pic>
    </p:spTree>
    <p:extLst>
      <p:ext uri="{BB962C8B-B14F-4D97-AF65-F5344CB8AC3E}">
        <p14:creationId xmlns:p14="http://schemas.microsoft.com/office/powerpoint/2010/main" val="36232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latin typeface="Calibri" panose="020F0502020204030204" pitchFamily="34" charset="0"/>
                <a:cs typeface="Calibri" panose="020F0502020204030204" pitchFamily="34" charset="0"/>
              </a:rPr>
              <a:t>PIT Database Demonstration</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311700" y="1981200"/>
            <a:ext cx="85206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pic>
        <p:nvPicPr>
          <p:cNvPr id="3" name="Picture 2">
            <a:extLst>
              <a:ext uri="{FF2B5EF4-FFF2-40B4-BE49-F238E27FC236}">
                <a16:creationId xmlns:a16="http://schemas.microsoft.com/office/drawing/2014/main" id="{19BB4555-68E4-42FE-0265-BEA8C562F676}"/>
              </a:ext>
            </a:extLst>
          </p:cNvPr>
          <p:cNvPicPr>
            <a:picLocks noChangeAspect="1"/>
          </p:cNvPicPr>
          <p:nvPr/>
        </p:nvPicPr>
        <p:blipFill>
          <a:blip r:embed="rId3"/>
          <a:stretch>
            <a:fillRect/>
          </a:stretch>
        </p:blipFill>
        <p:spPr>
          <a:xfrm>
            <a:off x="2912329" y="1882488"/>
            <a:ext cx="3319341" cy="3093023"/>
          </a:xfrm>
          <a:prstGeom prst="rect">
            <a:avLst/>
          </a:prstGeom>
        </p:spPr>
      </p:pic>
    </p:spTree>
    <p:extLst>
      <p:ext uri="{BB962C8B-B14F-4D97-AF65-F5344CB8AC3E}">
        <p14:creationId xmlns:p14="http://schemas.microsoft.com/office/powerpoint/2010/main" val="352948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Important Contact Information</a:t>
            </a:r>
          </a:p>
        </p:txBody>
      </p:sp>
      <p:sp>
        <p:nvSpPr>
          <p:cNvPr id="3" name="Google Shape;160;p27">
            <a:extLst>
              <a:ext uri="{FF2B5EF4-FFF2-40B4-BE49-F238E27FC236}">
                <a16:creationId xmlns:a16="http://schemas.microsoft.com/office/drawing/2014/main" id="{A009387D-6F8E-FCC7-02FE-D83591BC6354}"/>
              </a:ext>
            </a:extLst>
          </p:cNvPr>
          <p:cNvSpPr txBox="1">
            <a:spLocks/>
          </p:cNvSpPr>
          <p:nvPr/>
        </p:nvSpPr>
        <p:spPr>
          <a:xfrm>
            <a:off x="387900" y="1752600"/>
            <a:ext cx="8520600" cy="3990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0" marR="0" lvl="0" indent="0" algn="l" defTabSz="914400" rtl="0" eaLnBrk="1" fontAlgn="auto" latinLnBrk="0" hangingPunct="1">
              <a:lnSpc>
                <a:spcPct val="95000"/>
              </a:lnSpc>
              <a:spcBef>
                <a:spcPts val="1200"/>
              </a:spcBef>
              <a:spcAft>
                <a:spcPts val="0"/>
              </a:spcAft>
              <a:buClr>
                <a:srgbClr val="9E9E9E"/>
              </a:buClr>
              <a:buSzPts val="852"/>
              <a:buFont typeface="Average"/>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Jim Bombaci</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Nutmeg IT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2">
                  <a:extLst>
                    <a:ext uri="{A12FA001-AC4F-418D-AE19-62706E023703}">
                      <ahyp:hlinkClr xmlns:ahyp="http://schemas.microsoft.com/office/drawing/2018/hyperlinkcolor" val="tx"/>
                    </a:ext>
                  </a:extLst>
                </a:hlinkClick>
              </a:rPr>
              <a:t>Jim@NutmegIT.Com</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Shannon Quinn-Sheeran</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Housing Innovations</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3">
                  <a:extLst>
                    <a:ext uri="{A12FA001-AC4F-418D-AE19-62706E023703}">
                      <ahyp:hlinkClr xmlns:ahyp="http://schemas.microsoft.com/office/drawing/2018/hyperlinkcolor" val="tx"/>
                    </a:ext>
                  </a:extLst>
                </a:hlinkClick>
              </a:rPr>
              <a:t>Shannon@HousingInnovations.US</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 Lindsay Fabrizio</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The Housing Collective</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Nutmeg Help Desk</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Help@NutmegIT.Com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CT BOS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6">
                  <a:extLst>
                    <a:ext uri="{A12FA001-AC4F-418D-AE19-62706E023703}">
                      <ahyp:hlinkClr xmlns:ahyp="http://schemas.microsoft.com/office/drawing/2018/hyperlinkcolor" val="tx"/>
                    </a:ext>
                  </a:extLst>
                </a:hlinkClick>
              </a:rPr>
              <a:t>ctboscoc@gmail.com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120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ODFC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p:txBody>
      </p:sp>
    </p:spTree>
    <p:extLst>
      <p:ext uri="{BB962C8B-B14F-4D97-AF65-F5344CB8AC3E}">
        <p14:creationId xmlns:p14="http://schemas.microsoft.com/office/powerpoint/2010/main" val="108801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Important Dates &amp; Resources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To Do:</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1/23/2024 : Begin entering/confirming population data</a:t>
            </a:r>
          </a:p>
          <a:p>
            <a:pPr marL="971550" lvl="1" indent="-457200">
              <a:spcBef>
                <a:spcPts val="0"/>
              </a:spcBef>
              <a:buClr>
                <a:schemeClr val="bg1"/>
              </a:buClr>
              <a:buSzPts val="1800"/>
            </a:pPr>
            <a:r>
              <a:rPr lang="en-US" sz="2600" dirty="0">
                <a:latin typeface="Arial"/>
                <a:ea typeface="Arial"/>
                <a:cs typeface="Arial"/>
                <a:sym typeface="Arial"/>
              </a:rPr>
              <a:t>Be sure to know where slept on 1/23/24 prior to confirming data</a:t>
            </a:r>
          </a:p>
          <a:p>
            <a:pPr marL="114300" indent="0">
              <a:spcBef>
                <a:spcPts val="0"/>
              </a:spcBef>
              <a:buClr>
                <a:schemeClr val="bg1"/>
              </a:buClr>
              <a:buSzPts val="1800"/>
              <a:buNone/>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1/30/24: Data Entry deadline (1 week after “night of the count”)</a:t>
            </a:r>
          </a:p>
          <a:p>
            <a:pPr marL="114300" indent="0">
              <a:spcBef>
                <a:spcPts val="0"/>
              </a:spcBef>
              <a:buClr>
                <a:schemeClr val="bg1"/>
              </a:buClr>
              <a:buSzPts val="1800"/>
              <a:buNone/>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Project resources: </a:t>
            </a:r>
          </a:p>
          <a:p>
            <a:pPr marL="571500" indent="-457200">
              <a:spcBef>
                <a:spcPts val="0"/>
              </a:spcBef>
              <a:buClr>
                <a:schemeClr val="bg1"/>
              </a:buClr>
              <a:buSzPts val="1800"/>
            </a:pPr>
            <a:endParaRPr lang="en-US" sz="2600" b="1" u="sng" kern="100" dirty="0">
              <a:effectLst/>
              <a:latin typeface="Arial"/>
              <a:ea typeface="Calibri" panose="020F0502020204030204" pitchFamily="34" charset="0"/>
              <a:cs typeface="Arial"/>
              <a:sym typeface="Arial"/>
              <a:hlinkClick r:id="rId3">
                <a:extLst>
                  <a:ext uri="{A12FA001-AC4F-418D-AE19-62706E023703}">
                    <ahyp:hlinkClr xmlns:ahyp="http://schemas.microsoft.com/office/drawing/2018/hyperlinkcolor" val="tx"/>
                  </a:ext>
                </a:extLst>
              </a:hlinkClick>
            </a:endParaRPr>
          </a:p>
          <a:p>
            <a:pPr marL="114300" indent="0" algn="ctr">
              <a:spcBef>
                <a:spcPts val="0"/>
              </a:spcBef>
              <a:buClr>
                <a:schemeClr val="bg1"/>
              </a:buClr>
              <a:buSzPts val="1800"/>
              <a:buNone/>
            </a:pPr>
            <a:r>
              <a:rPr lang="en-US" sz="38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2023-2024 HIC/PIT Resource Website</a:t>
            </a:r>
            <a:endParaRPr lang="en-US" sz="3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457200">
              <a:spcBef>
                <a:spcPts val="0"/>
              </a:spcBef>
              <a:buClr>
                <a:schemeClr val="bg1"/>
              </a:buClr>
              <a:buSzPts val="1800"/>
            </a:pPr>
            <a:r>
              <a:rPr lang="en-US" sz="2600" dirty="0">
                <a:latin typeface="Arial"/>
                <a:ea typeface="Arial"/>
                <a:cs typeface="Arial"/>
                <a:sym typeface="Arial"/>
              </a:rPr>
              <a:t>If project not yet in the system, contact the help desk: </a:t>
            </a:r>
          </a:p>
          <a:p>
            <a:pPr marL="571500" indent="-457200">
              <a:spcBef>
                <a:spcPts val="0"/>
              </a:spcBef>
              <a:buClr>
                <a:schemeClr val="bg1"/>
              </a:buClr>
              <a:buSzPts val="1800"/>
            </a:pPr>
            <a:endParaRPr lang="en-US" sz="2600" dirty="0">
              <a:latin typeface="Arial"/>
              <a:ea typeface="Arial"/>
              <a:cs typeface="Arial"/>
              <a:sym typeface="Arial"/>
            </a:endParaRPr>
          </a:p>
          <a:p>
            <a:pPr marL="114300" indent="0" algn="ctr">
              <a:spcBef>
                <a:spcPts val="0"/>
              </a:spcBef>
              <a:buClr>
                <a:schemeClr val="bg1"/>
              </a:buClr>
              <a:buSzPts val="1800"/>
              <a:buNone/>
            </a:pPr>
            <a:r>
              <a:rPr lang="en-US" sz="4200" dirty="0" err="1">
                <a:latin typeface="Arial"/>
                <a:ea typeface="Arial"/>
                <a:cs typeface="Arial"/>
                <a:sym typeface="Arial"/>
                <a:hlinkClick r:id="rId4">
                  <a:extLst>
                    <a:ext uri="{A12FA001-AC4F-418D-AE19-62706E023703}">
                      <ahyp:hlinkClr xmlns:ahyp="http://schemas.microsoft.com/office/drawing/2018/hyperlinkcolor" val="tx"/>
                    </a:ext>
                  </a:extLst>
                </a:hlinkClick>
              </a:rPr>
              <a:t>Help@NutmegIT.Com</a:t>
            </a:r>
            <a:endParaRPr lang="en-US" sz="4200" dirty="0">
              <a:latin typeface="Arial"/>
              <a:ea typeface="Arial"/>
              <a:cs typeface="Arial"/>
              <a:sym typeface="Arial"/>
            </a:endParaRPr>
          </a:p>
          <a:p>
            <a:pPr marL="114300" indent="0" algn="ctr">
              <a:spcBef>
                <a:spcPts val="0"/>
              </a:spcBef>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 </a:t>
            </a:r>
            <a:endParaRPr lang="en-US" dirty="0">
              <a:latin typeface="Arial"/>
              <a:ea typeface="Arial"/>
              <a:cs typeface="Arial"/>
              <a:sym typeface="Arial"/>
            </a:endParaRPr>
          </a:p>
        </p:txBody>
      </p:sp>
    </p:spTree>
    <p:extLst>
      <p:ext uri="{BB962C8B-B14F-4D97-AF65-F5344CB8AC3E}">
        <p14:creationId xmlns:p14="http://schemas.microsoft.com/office/powerpoint/2010/main" val="401740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Important Contact Information</a:t>
            </a:r>
          </a:p>
        </p:txBody>
      </p:sp>
      <p:sp>
        <p:nvSpPr>
          <p:cNvPr id="3" name="Google Shape;160;p27">
            <a:extLst>
              <a:ext uri="{FF2B5EF4-FFF2-40B4-BE49-F238E27FC236}">
                <a16:creationId xmlns:a16="http://schemas.microsoft.com/office/drawing/2014/main" id="{A009387D-6F8E-FCC7-02FE-D83591BC6354}"/>
              </a:ext>
            </a:extLst>
          </p:cNvPr>
          <p:cNvSpPr txBox="1">
            <a:spLocks/>
          </p:cNvSpPr>
          <p:nvPr/>
        </p:nvSpPr>
        <p:spPr>
          <a:xfrm>
            <a:off x="387900" y="1752600"/>
            <a:ext cx="8520600" cy="3990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0" marR="0" lvl="0" indent="0" algn="l" defTabSz="914400" rtl="0" eaLnBrk="1" fontAlgn="auto" latinLnBrk="0" hangingPunct="1">
              <a:lnSpc>
                <a:spcPct val="95000"/>
              </a:lnSpc>
              <a:spcBef>
                <a:spcPts val="1200"/>
              </a:spcBef>
              <a:spcAft>
                <a:spcPts val="0"/>
              </a:spcAft>
              <a:buClr>
                <a:srgbClr val="9E9E9E"/>
              </a:buClr>
              <a:buSzPts val="852"/>
              <a:buFont typeface="Average"/>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Jim Bombaci</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Nutmeg IT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2">
                  <a:extLst>
                    <a:ext uri="{A12FA001-AC4F-418D-AE19-62706E023703}">
                      <ahyp:hlinkClr xmlns:ahyp="http://schemas.microsoft.com/office/drawing/2018/hyperlinkcolor" val="tx"/>
                    </a:ext>
                  </a:extLst>
                </a:hlinkClick>
              </a:rPr>
              <a:t>Jim@NutmegIT.Com</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Shannon Quinn-Sheeran</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Housing Innovations</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3">
                  <a:extLst>
                    <a:ext uri="{A12FA001-AC4F-418D-AE19-62706E023703}">
                      <ahyp:hlinkClr xmlns:ahyp="http://schemas.microsoft.com/office/drawing/2018/hyperlinkcolor" val="tx"/>
                    </a:ext>
                  </a:extLst>
                </a:hlinkClick>
              </a:rPr>
              <a:t>Shannon@HousingInnovations.US</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 Lindsay Fabrizio</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The Housing Collective</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Nutmeg Help Desk</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Help@NutmegIT.Com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CT BOS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6">
                  <a:extLst>
                    <a:ext uri="{A12FA001-AC4F-418D-AE19-62706E023703}">
                      <ahyp:hlinkClr xmlns:ahyp="http://schemas.microsoft.com/office/drawing/2018/hyperlinkcolor" val="tx"/>
                    </a:ext>
                  </a:extLst>
                </a:hlinkClick>
              </a:rPr>
              <a:t>ctboscoc@gmail.com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120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ODFC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p:txBody>
      </p:sp>
    </p:spTree>
    <p:extLst>
      <p:ext uri="{BB962C8B-B14F-4D97-AF65-F5344CB8AC3E}">
        <p14:creationId xmlns:p14="http://schemas.microsoft.com/office/powerpoint/2010/main" val="3527500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Questions</a:t>
            </a:r>
          </a:p>
        </p:txBody>
      </p:sp>
      <p:pic>
        <p:nvPicPr>
          <p:cNvPr id="3" name="Picture 2">
            <a:extLst>
              <a:ext uri="{FF2B5EF4-FFF2-40B4-BE49-F238E27FC236}">
                <a16:creationId xmlns:a16="http://schemas.microsoft.com/office/drawing/2014/main" id="{52753331-7A1F-6B85-67A9-CE423CBFF82E}"/>
              </a:ext>
            </a:extLst>
          </p:cNvPr>
          <p:cNvPicPr>
            <a:picLocks noChangeAspect="1"/>
          </p:cNvPicPr>
          <p:nvPr/>
        </p:nvPicPr>
        <p:blipFill>
          <a:blip r:embed="rId2"/>
          <a:stretch>
            <a:fillRect/>
          </a:stretch>
        </p:blipFill>
        <p:spPr>
          <a:xfrm>
            <a:off x="2044989" y="1499178"/>
            <a:ext cx="5054022" cy="5054022"/>
          </a:xfrm>
          <a:prstGeom prst="rect">
            <a:avLst/>
          </a:prstGeom>
        </p:spPr>
      </p:pic>
    </p:spTree>
    <p:extLst>
      <p:ext uri="{BB962C8B-B14F-4D97-AF65-F5344CB8AC3E}">
        <p14:creationId xmlns:p14="http://schemas.microsoft.com/office/powerpoint/2010/main" val="223973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Meeting Agenda</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43435" y="1219200"/>
            <a:ext cx="8839200" cy="5029200"/>
          </a:xfrm>
          <a:prstGeom prst="rect">
            <a:avLst/>
          </a:prstGeom>
        </p:spPr>
        <p:txBody>
          <a:bodyPr spcFirstLastPara="1" vert="horz" wrap="square" lIns="91425" tIns="91425" rIns="91425" bIns="91425" rtlCol="0" anchor="t" anchorCtr="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Introductions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Roles and Responsibilities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Program Overview</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PIT Database Demo</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Key Dates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Summary</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Questions/Close</a:t>
            </a:r>
            <a:endParaRPr lang="en-US"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Roles and Responsibilities </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52400" y="1219200"/>
            <a:ext cx="8839200" cy="53340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spcBef>
                <a:spcPts val="0"/>
              </a:spcBef>
              <a:buSzPct val="75000"/>
              <a:buNone/>
            </a:pPr>
            <a:r>
              <a:rPr lang="en-US" sz="2800" dirty="0">
                <a:latin typeface="Calibri"/>
                <a:ea typeface="Calibri"/>
                <a:cs typeface="Calibri"/>
                <a:sym typeface="Calibri"/>
              </a:rPr>
              <a:t>Project Management – PIT Leadership Team</a:t>
            </a:r>
          </a:p>
          <a:p>
            <a:pPr marL="127000" indent="0">
              <a:spcBef>
                <a:spcPts val="0"/>
              </a:spcBef>
              <a:buSzPct val="75000"/>
              <a:buNone/>
            </a:pPr>
            <a:endParaRPr lang="en-US" sz="2800"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Database Support – Nutmeg</a:t>
            </a:r>
          </a:p>
          <a:p>
            <a:pPr marL="127000" indent="0">
              <a:spcBef>
                <a:spcPts val="0"/>
              </a:spcBef>
              <a:buSzPct val="75000"/>
              <a:buNone/>
            </a:pPr>
            <a:endParaRPr lang="en-US" sz="2800"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HMIS Participating People Counts</a:t>
            </a:r>
          </a:p>
          <a:p>
            <a:pPr marL="984250" lvl="1" indent="-457200">
              <a:spcBef>
                <a:spcPts val="0"/>
              </a:spcBef>
              <a:buSzPct val="75000"/>
            </a:pPr>
            <a:r>
              <a:rPr lang="en-US" sz="2400" dirty="0">
                <a:latin typeface="Calibri"/>
                <a:ea typeface="Calibri"/>
                <a:cs typeface="Calibri"/>
                <a:sym typeface="Calibri"/>
              </a:rPr>
              <a:t>Agency Staff</a:t>
            </a:r>
            <a:endParaRPr lang="en-US" dirty="0">
              <a:latin typeface="Calibri"/>
              <a:ea typeface="Calibri"/>
              <a:cs typeface="Calibri"/>
              <a:sym typeface="Calibri"/>
            </a:endParaRPr>
          </a:p>
          <a:p>
            <a:pPr marL="527050" lvl="1" indent="0">
              <a:spcBef>
                <a:spcPts val="0"/>
              </a:spcBef>
              <a:buSzPct val="75000"/>
              <a:buNone/>
            </a:pPr>
            <a:endParaRPr lang="en-US"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Non-HMIS Participating People Counts</a:t>
            </a:r>
          </a:p>
          <a:p>
            <a:pPr marL="869950" lvl="1">
              <a:spcBef>
                <a:spcPts val="0"/>
              </a:spcBef>
              <a:buSzPct val="75000"/>
            </a:pPr>
            <a:r>
              <a:rPr lang="en-US" dirty="0">
                <a:latin typeface="Calibri"/>
                <a:ea typeface="Calibri"/>
                <a:cs typeface="Calibri"/>
                <a:sym typeface="Calibri"/>
              </a:rPr>
              <a:t> Agency Staff</a:t>
            </a:r>
          </a:p>
          <a:p>
            <a:pPr marL="527050" lvl="1" indent="0">
              <a:spcBef>
                <a:spcPts val="0"/>
              </a:spcBef>
              <a:buSzPct val="75000"/>
              <a:buNone/>
            </a:pPr>
            <a:endParaRPr lang="en-US" dirty="0">
              <a:latin typeface="Calibri"/>
              <a:ea typeface="Calibri"/>
              <a:cs typeface="Calibri"/>
              <a:sym typeface="Calibri"/>
            </a:endParaRPr>
          </a:p>
          <a:p>
            <a:pPr marL="457200" lvl="0" indent="-330200" algn="l" rtl="0">
              <a:lnSpc>
                <a:spcPct val="150000"/>
              </a:lnSpc>
              <a:spcBef>
                <a:spcPts val="0"/>
              </a:spcBef>
              <a:spcAft>
                <a:spcPts val="0"/>
              </a:spcAft>
              <a:buSzPts val="1600"/>
              <a:buFont typeface="Calibri"/>
              <a:buChar char="●"/>
            </a:pPr>
            <a:endParaRPr lang="en-US" dirty="0">
              <a:latin typeface="Arial"/>
              <a:ea typeface="Arial"/>
              <a:cs typeface="Arial"/>
              <a:sym typeface="Arial"/>
            </a:endParaRPr>
          </a:p>
        </p:txBody>
      </p:sp>
    </p:spTree>
    <p:extLst>
      <p:ext uri="{BB962C8B-B14F-4D97-AF65-F5344CB8AC3E}">
        <p14:creationId xmlns:p14="http://schemas.microsoft.com/office/powerpoint/2010/main" val="296598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What is the Point-in-Time Count?</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43435" y="1219200"/>
            <a:ext cx="8839200" cy="5334000"/>
          </a:xfrm>
          <a:prstGeom prst="rect">
            <a:avLst/>
          </a:prstGeom>
        </p:spPr>
        <p:txBody>
          <a:bodyPr spcFirstLastPara="1" vert="horz" wrap="square" lIns="91425" tIns="91425" rIns="91425" bIns="91425" rtlCol="0" anchor="t" anchorCtr="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6442" indent="0">
              <a:lnSpc>
                <a:spcPct val="130000"/>
              </a:lnSpc>
              <a:spcBef>
                <a:spcPts val="0"/>
              </a:spcBef>
              <a:buClr>
                <a:schemeClr val="lt1"/>
              </a:buClr>
              <a:buSzPts val="1924"/>
              <a:buNone/>
            </a:pPr>
            <a:r>
              <a:rPr lang="en-US" sz="5500" b="1" dirty="0">
                <a:latin typeface="Calibri"/>
                <a:ea typeface="Calibri"/>
                <a:cs typeface="Calibri"/>
                <a:sym typeface="Calibri"/>
              </a:rPr>
              <a:t>Federal Program </a:t>
            </a:r>
            <a:r>
              <a:rPr lang="en-US" sz="5500" dirty="0"/>
              <a:t>designed to count number of community members experiencing homelessness, in both sheltered and unsheltered spaces. (not meant for human habitation)</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r>
              <a:rPr lang="en-US" sz="5500" b="1" dirty="0">
                <a:latin typeface="Calibri"/>
                <a:ea typeface="Calibri"/>
                <a:cs typeface="Calibri"/>
                <a:sym typeface="Calibri"/>
              </a:rPr>
              <a:t>When do we perform the count?</a:t>
            </a:r>
          </a:p>
          <a:p>
            <a:pPr marL="106442" indent="0">
              <a:lnSpc>
                <a:spcPct val="130000"/>
              </a:lnSpc>
              <a:spcBef>
                <a:spcPts val="0"/>
              </a:spcBef>
              <a:buClr>
                <a:schemeClr val="lt1"/>
              </a:buClr>
              <a:buSzPts val="1924"/>
              <a:buNone/>
            </a:pPr>
            <a:r>
              <a:rPr lang="en-US" sz="5500" dirty="0"/>
              <a:t>- Typically occurs within the last 10 days of Jan. During the colder time of the winter when homelessness is at </a:t>
            </a:r>
          </a:p>
          <a:p>
            <a:pPr marL="106442" indent="0">
              <a:lnSpc>
                <a:spcPct val="130000"/>
              </a:lnSpc>
              <a:spcBef>
                <a:spcPts val="0"/>
              </a:spcBef>
              <a:buClr>
                <a:schemeClr val="lt1"/>
              </a:buClr>
              <a:buSzPts val="1924"/>
              <a:buNone/>
            </a:pPr>
            <a:r>
              <a:rPr lang="en-US" sz="5500" dirty="0"/>
              <a:t>   its peak. The CT PIT count is on 1/23/2024</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r>
              <a:rPr lang="en-US" sz="5500" b="1" dirty="0">
                <a:latin typeface="Calibri"/>
                <a:ea typeface="Calibri"/>
                <a:cs typeface="Calibri"/>
                <a:sym typeface="Calibri"/>
              </a:rPr>
              <a:t>Where/What are we counting? </a:t>
            </a:r>
          </a:p>
          <a:p>
            <a:pPr marL="106442" lvl="0" indent="0" rtl="0">
              <a:lnSpc>
                <a:spcPct val="130000"/>
              </a:lnSpc>
              <a:spcBef>
                <a:spcPts val="0"/>
              </a:spcBef>
              <a:spcAft>
                <a:spcPts val="0"/>
              </a:spcAft>
              <a:buClr>
                <a:schemeClr val="lt1"/>
              </a:buClr>
              <a:buSzPts val="1924"/>
              <a:buNone/>
            </a:pPr>
            <a:r>
              <a:rPr lang="en-US" sz="5500" b="1" dirty="0">
                <a:latin typeface="Calibri"/>
                <a:ea typeface="Calibri"/>
                <a:cs typeface="Calibri"/>
                <a:sym typeface="Calibri"/>
              </a:rPr>
              <a:t> - </a:t>
            </a:r>
            <a:r>
              <a:rPr lang="en-US" sz="5500" dirty="0">
                <a:latin typeface="Calibri"/>
                <a:ea typeface="Calibri"/>
                <a:cs typeface="Calibri"/>
                <a:sym typeface="Calibri"/>
              </a:rPr>
              <a:t>Where: Housing programs both HMIS and Non-HMIS participating will provide a count of their available beds   </a:t>
            </a:r>
          </a:p>
          <a:p>
            <a:pPr marL="106442" lvl="0" indent="0" rtl="0">
              <a:lnSpc>
                <a:spcPct val="130000"/>
              </a:lnSpc>
              <a:spcBef>
                <a:spcPts val="0"/>
              </a:spcBef>
              <a:spcAft>
                <a:spcPts val="0"/>
              </a:spcAft>
              <a:buClr>
                <a:schemeClr val="lt1"/>
              </a:buClr>
              <a:buSzPts val="1924"/>
              <a:buNone/>
            </a:pPr>
            <a:r>
              <a:rPr lang="en-US" sz="5500" dirty="0">
                <a:latin typeface="Calibri"/>
                <a:ea typeface="Calibri"/>
                <a:cs typeface="Calibri"/>
                <a:sym typeface="Calibri"/>
              </a:rPr>
              <a:t>   on the night of the count they will provide a count of total households and persons. </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indent="0">
              <a:lnSpc>
                <a:spcPct val="130000"/>
              </a:lnSpc>
              <a:spcBef>
                <a:spcPts val="0"/>
              </a:spcBef>
              <a:buClr>
                <a:schemeClr val="lt1"/>
              </a:buClr>
              <a:buSzPts val="1924"/>
              <a:buNone/>
            </a:pPr>
            <a:r>
              <a:rPr lang="en-US" sz="5500" b="1" dirty="0">
                <a:latin typeface="Calibri"/>
                <a:ea typeface="Calibri"/>
                <a:cs typeface="Calibri"/>
                <a:sym typeface="Calibri"/>
              </a:rPr>
              <a:t>Why do we do it? </a:t>
            </a:r>
          </a:p>
          <a:p>
            <a:pPr marL="106442" indent="0">
              <a:lnSpc>
                <a:spcPct val="130000"/>
              </a:lnSpc>
              <a:spcBef>
                <a:spcPts val="0"/>
              </a:spcBef>
              <a:buClr>
                <a:schemeClr val="lt1"/>
              </a:buClr>
              <a:buSzPts val="1924"/>
              <a:buNone/>
            </a:pPr>
            <a:r>
              <a:rPr lang="en-US" sz="5500" b="1" dirty="0">
                <a:latin typeface="Calibri"/>
                <a:cs typeface="Calibri"/>
                <a:sym typeface="Calibri"/>
              </a:rPr>
              <a:t> - </a:t>
            </a:r>
            <a:r>
              <a:rPr lang="en-US" sz="5500" dirty="0"/>
              <a:t>The PIT provides a snapshot of the homelessness population on/around the same time each year; which </a:t>
            </a:r>
          </a:p>
          <a:p>
            <a:pPr marL="106442" indent="0">
              <a:lnSpc>
                <a:spcPct val="130000"/>
              </a:lnSpc>
              <a:spcBef>
                <a:spcPts val="0"/>
              </a:spcBef>
              <a:buClr>
                <a:schemeClr val="lt1"/>
              </a:buClr>
              <a:buSzPts val="1924"/>
              <a:buNone/>
            </a:pPr>
            <a:r>
              <a:rPr lang="en-US" sz="5500" dirty="0"/>
              <a:t>    helps identify population trends. </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r>
              <a:rPr lang="en-US" sz="5500" b="1" dirty="0">
                <a:latin typeface="Calibri"/>
                <a:ea typeface="Calibri"/>
                <a:cs typeface="Calibri"/>
                <a:sym typeface="Calibri"/>
              </a:rPr>
              <a:t>What is the ultimate goal?</a:t>
            </a:r>
          </a:p>
          <a:p>
            <a:pPr marL="106442" lvl="0" indent="0" rtl="0">
              <a:lnSpc>
                <a:spcPct val="130000"/>
              </a:lnSpc>
              <a:spcBef>
                <a:spcPts val="0"/>
              </a:spcBef>
              <a:spcAft>
                <a:spcPts val="0"/>
              </a:spcAft>
              <a:buClr>
                <a:schemeClr val="lt1"/>
              </a:buClr>
              <a:buSzPts val="1924"/>
              <a:buNone/>
            </a:pPr>
            <a:r>
              <a:rPr lang="en-US" sz="5500" dirty="0"/>
              <a:t>Helps to determine the amount of federal funds and resources our state is eligible for/allotted</a:t>
            </a: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endParaRPr lang="en-US" b="1" dirty="0">
              <a:latin typeface="Calibri"/>
              <a:ea typeface="Calibri"/>
              <a:cs typeface="Calibri"/>
              <a:sym typeface="Calibri"/>
            </a:endParaRPr>
          </a:p>
        </p:txBody>
      </p:sp>
    </p:spTree>
    <p:extLst>
      <p:ext uri="{BB962C8B-B14F-4D97-AF65-F5344CB8AC3E}">
        <p14:creationId xmlns:p14="http://schemas.microsoft.com/office/powerpoint/2010/main" val="251407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solidFill>
                  <a:schemeClr val="dk1"/>
                </a:solidFill>
                <a:latin typeface="Rockwell"/>
                <a:ea typeface="Arial"/>
                <a:cs typeface="Arial"/>
                <a:sym typeface="Rockwell"/>
              </a:rPr>
              <a:t>Overview</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7" name="TextBox 6">
            <a:extLst>
              <a:ext uri="{FF2B5EF4-FFF2-40B4-BE49-F238E27FC236}">
                <a16:creationId xmlns:a16="http://schemas.microsoft.com/office/drawing/2014/main" id="{F2CB446D-5F1B-DB20-9B49-8BF90EF53817}"/>
              </a:ext>
            </a:extLst>
          </p:cNvPr>
          <p:cNvSpPr txBox="1"/>
          <p:nvPr/>
        </p:nvSpPr>
        <p:spPr>
          <a:xfrm>
            <a:off x="1143000" y="4419600"/>
            <a:ext cx="7010400" cy="1938992"/>
          </a:xfrm>
          <a:prstGeom prst="rect">
            <a:avLst/>
          </a:prstGeom>
          <a:noFill/>
          <a:ln w="38100">
            <a:solidFill>
              <a:schemeClr val="bg1"/>
            </a:solidFill>
          </a:ln>
        </p:spPr>
        <p:txBody>
          <a:bodyPr wrap="square" rtlCol="0">
            <a:spAutoFit/>
          </a:bodyPr>
          <a:lstStyle/>
          <a:p>
            <a:pPr>
              <a:buClr>
                <a:schemeClr val="bg1"/>
              </a:buClr>
            </a:pPr>
            <a:r>
              <a:rPr lang="en-US" sz="2400" dirty="0">
                <a:solidFill>
                  <a:schemeClr val="bg1"/>
                </a:solidFill>
                <a:latin typeface="Calibri" panose="020F0502020204030204" pitchFamily="34" charset="0"/>
                <a:cs typeface="Calibri" panose="020F0502020204030204" pitchFamily="34" charset="0"/>
              </a:rPr>
              <a:t>People in permanent housing  within the CoC are also counted:</a:t>
            </a:r>
          </a:p>
          <a:p>
            <a:pPr marL="342900" indent="-342900">
              <a:buClr>
                <a:schemeClr val="bg1"/>
              </a:buClr>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RRH – Rapid Rehousing</a:t>
            </a:r>
          </a:p>
          <a:p>
            <a:pPr marL="342900" indent="-342900">
              <a:buClr>
                <a:schemeClr val="bg1"/>
              </a:buClr>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PSH – Permanent Supportive Housing</a:t>
            </a:r>
          </a:p>
          <a:p>
            <a:pPr marL="342900" indent="-342900">
              <a:buClr>
                <a:schemeClr val="bg1"/>
              </a:buClr>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PH/OPH – Permanent and Other Permanent </a:t>
            </a:r>
          </a:p>
        </p:txBody>
      </p:sp>
      <p:sp>
        <p:nvSpPr>
          <p:cNvPr id="8" name="Google Shape;96;p18">
            <a:extLst>
              <a:ext uri="{FF2B5EF4-FFF2-40B4-BE49-F238E27FC236}">
                <a16:creationId xmlns:a16="http://schemas.microsoft.com/office/drawing/2014/main" id="{29C0B475-FC58-6102-C474-4C05E13DDF53}"/>
              </a:ext>
            </a:extLst>
          </p:cNvPr>
          <p:cNvSpPr txBox="1">
            <a:spLocks/>
          </p:cNvSpPr>
          <p:nvPr/>
        </p:nvSpPr>
        <p:spPr>
          <a:xfrm>
            <a:off x="152400" y="1371600"/>
            <a:ext cx="8862291" cy="2743200"/>
          </a:xfrm>
          <a:prstGeom prst="rect">
            <a:avLst/>
          </a:prstGeom>
          <a:ln w="38100">
            <a:solidFill>
              <a:schemeClr val="bg1"/>
            </a:solidFill>
          </a:ln>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5080" indent="0">
              <a:spcBef>
                <a:spcPts val="1200"/>
              </a:spcBef>
              <a:buClr>
                <a:schemeClr val="bg1"/>
              </a:buClr>
              <a:buSzPts val="1800"/>
              <a:buNone/>
            </a:pPr>
            <a:r>
              <a:rPr lang="en-US" sz="1900" dirty="0">
                <a:latin typeface="Calibri"/>
                <a:ea typeface="Calibri"/>
                <a:cs typeface="Calibri"/>
                <a:sym typeface="Calibri"/>
              </a:rPr>
              <a:t>The Point in Time (PIT) is a count of people within the Continuum of Care’s geographic region who are experiencing homelessness. This includes people in </a:t>
            </a:r>
          </a:p>
          <a:p>
            <a:pPr marL="114300" marR="5080" indent="0">
              <a:spcBef>
                <a:spcPts val="1200"/>
              </a:spcBef>
              <a:buClr>
                <a:schemeClr val="bg1"/>
              </a:buClr>
              <a:buSzPts val="1800"/>
              <a:buNone/>
            </a:pPr>
            <a:endParaRPr lang="en-US" sz="900" dirty="0">
              <a:latin typeface="Calibri"/>
              <a:ea typeface="Calibri"/>
              <a:cs typeface="Calibri"/>
              <a:sym typeface="Calibri"/>
            </a:endParaRPr>
          </a:p>
          <a:p>
            <a:pPr marL="457200" marR="5080">
              <a:spcBef>
                <a:spcPts val="0"/>
              </a:spcBef>
              <a:buClr>
                <a:schemeClr val="bg1"/>
              </a:buClr>
              <a:buSzPct val="54000"/>
            </a:pPr>
            <a:r>
              <a:rPr lang="en-US" sz="2400" dirty="0">
                <a:latin typeface="Calibri"/>
                <a:ea typeface="Calibri"/>
                <a:cs typeface="Calibri"/>
                <a:sym typeface="Calibri"/>
              </a:rPr>
              <a:t>ES-Emergency Shelter                        </a:t>
            </a:r>
          </a:p>
          <a:p>
            <a:pPr marL="488950" marR="5080">
              <a:spcBef>
                <a:spcPts val="0"/>
              </a:spcBef>
              <a:buClr>
                <a:schemeClr val="bg1"/>
              </a:buClr>
              <a:buSzPts val="1300"/>
            </a:pPr>
            <a:r>
              <a:rPr lang="en-US" sz="2400" dirty="0">
                <a:latin typeface="Calibri"/>
                <a:ea typeface="Calibri"/>
                <a:cs typeface="Calibri"/>
                <a:sym typeface="Calibri"/>
              </a:rPr>
              <a:t>TH-Transitional Housing</a:t>
            </a:r>
          </a:p>
          <a:p>
            <a:pPr marL="488950" marR="5080">
              <a:spcBef>
                <a:spcPts val="0"/>
              </a:spcBef>
              <a:buClr>
                <a:schemeClr val="bg1"/>
              </a:buClr>
              <a:buSzPts val="1300"/>
            </a:pPr>
            <a:r>
              <a:rPr lang="en-US" sz="2400" dirty="0">
                <a:latin typeface="Calibri"/>
                <a:ea typeface="Calibri"/>
                <a:cs typeface="Calibri"/>
                <a:sym typeface="Calibri"/>
              </a:rPr>
              <a:t>SH-Safe Haven(s)</a:t>
            </a:r>
          </a:p>
          <a:p>
            <a:pPr marL="488950" marR="5080">
              <a:spcBef>
                <a:spcPts val="0"/>
              </a:spcBef>
              <a:buClr>
                <a:schemeClr val="bg1"/>
              </a:buClr>
              <a:buSzPts val="1300"/>
            </a:pPr>
            <a:r>
              <a:rPr lang="en-US" sz="2400" dirty="0">
                <a:latin typeface="Calibri"/>
                <a:ea typeface="Calibri"/>
                <a:cs typeface="Calibri"/>
                <a:sym typeface="Calibri"/>
              </a:rPr>
              <a:t>Unsheltered Situations</a:t>
            </a:r>
          </a:p>
        </p:txBody>
      </p:sp>
    </p:spTree>
    <p:extLst>
      <p:ext uri="{BB962C8B-B14F-4D97-AF65-F5344CB8AC3E}">
        <p14:creationId xmlns:p14="http://schemas.microsoft.com/office/powerpoint/2010/main" val="286004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latin typeface="Calibri" panose="020F0502020204030204" pitchFamily="34" charset="0"/>
                <a:cs typeface="Calibri" panose="020F0502020204030204" pitchFamily="34" charset="0"/>
              </a:rPr>
              <a:t>Point In Time Count</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371600"/>
            <a:ext cx="8520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Why: Required by HUD. Combined with the HIC, PIT shows capacity to meet the needs of people experiencing homelessness in each CoC</a:t>
            </a:r>
          </a:p>
          <a:p>
            <a:pPr lvl="1"/>
            <a:r>
              <a:rPr lang="en-US" sz="2000" dirty="0"/>
              <a:t>PIT = people portion and counts the people experiencing homelessness on the night of the count</a:t>
            </a:r>
          </a:p>
          <a:p>
            <a:pPr lvl="1"/>
            <a:r>
              <a:rPr lang="en-US" sz="2000" dirty="0"/>
              <a:t>Also completed via the PIT database: agency staff either review (HMIS participant projects) or enter (non-HMIS participating projects) total people sleeping in the program on the night of the count</a:t>
            </a:r>
          </a:p>
          <a:p>
            <a:pPr lvl="1"/>
            <a:r>
              <a:rPr lang="en-US" sz="2000" dirty="0"/>
              <a:t>Regional Coordinators work with CoC Leadership, providers, and Nutmeg to ensure all projects enter and/or verify data in a timely fashion</a:t>
            </a:r>
          </a:p>
        </p:txBody>
      </p:sp>
    </p:spTree>
    <p:extLst>
      <p:ext uri="{BB962C8B-B14F-4D97-AF65-F5344CB8AC3E}">
        <p14:creationId xmlns:p14="http://schemas.microsoft.com/office/powerpoint/2010/main" val="4609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solidFill>
                  <a:schemeClr val="dk1"/>
                </a:solidFill>
                <a:latin typeface="Rockwell"/>
                <a:ea typeface="Arial"/>
                <a:cs typeface="Arial"/>
                <a:sym typeface="Rockwell"/>
              </a:rPr>
              <a:t>Overview Continued</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10" name="TextBox 9">
            <a:extLst>
              <a:ext uri="{FF2B5EF4-FFF2-40B4-BE49-F238E27FC236}">
                <a16:creationId xmlns:a16="http://schemas.microsoft.com/office/drawing/2014/main" id="{FE58B189-F16D-0F33-7B30-CA5A5F435A3C}"/>
              </a:ext>
            </a:extLst>
          </p:cNvPr>
          <p:cNvSpPr txBox="1"/>
          <p:nvPr/>
        </p:nvSpPr>
        <p:spPr>
          <a:xfrm>
            <a:off x="533400" y="1392240"/>
            <a:ext cx="8001000" cy="1661993"/>
          </a:xfrm>
          <a:prstGeom prst="rect">
            <a:avLst/>
          </a:prstGeom>
          <a:noFill/>
          <a:ln w="28575">
            <a:solidFill>
              <a:schemeClr val="bg1"/>
            </a:solidFill>
          </a:ln>
        </p:spPr>
        <p:txBody>
          <a:bodyPr wrap="square">
            <a:spAutoFit/>
          </a:bodyPr>
          <a:lstStyle/>
          <a:p>
            <a:r>
              <a:rPr lang="en-US" sz="2800" dirty="0">
                <a:solidFill>
                  <a:schemeClr val="bg1"/>
                </a:solidFill>
              </a:rPr>
              <a:t>Unsheltered = people living in places not meant for human habitation, for example, outside, in bus stations, in cars, etc.</a:t>
            </a:r>
          </a:p>
          <a:p>
            <a:endParaRPr lang="en-US" dirty="0">
              <a:solidFill>
                <a:schemeClr val="bg1"/>
              </a:solidFill>
            </a:endParaRPr>
          </a:p>
        </p:txBody>
      </p:sp>
      <p:sp>
        <p:nvSpPr>
          <p:cNvPr id="11" name="TextBox 10">
            <a:extLst>
              <a:ext uri="{FF2B5EF4-FFF2-40B4-BE49-F238E27FC236}">
                <a16:creationId xmlns:a16="http://schemas.microsoft.com/office/drawing/2014/main" id="{B0C7611A-7124-C66A-550E-813448132CB9}"/>
              </a:ext>
            </a:extLst>
          </p:cNvPr>
          <p:cNvSpPr txBox="1"/>
          <p:nvPr/>
        </p:nvSpPr>
        <p:spPr>
          <a:xfrm>
            <a:off x="561108" y="3518377"/>
            <a:ext cx="7973291" cy="1815882"/>
          </a:xfrm>
          <a:prstGeom prst="rect">
            <a:avLst/>
          </a:prstGeom>
          <a:noFill/>
          <a:ln w="38100">
            <a:solidFill>
              <a:schemeClr val="bg1"/>
            </a:solidFill>
          </a:ln>
        </p:spPr>
        <p:txBody>
          <a:bodyPr wrap="square">
            <a:spAutoFit/>
          </a:bodyPr>
          <a:lstStyle/>
          <a:p>
            <a:r>
              <a:rPr lang="en-US" sz="2800" dirty="0">
                <a:solidFill>
                  <a:schemeClr val="bg1"/>
                </a:solidFill>
              </a:rPr>
              <a:t>RRH, PSH, PH, OPH = projects that have had homelessness as a criteria for project entry.  Persons are also counted and reported to HUD, but are no longer considered to be experiencing homelessness</a:t>
            </a:r>
          </a:p>
        </p:txBody>
      </p:sp>
    </p:spTree>
    <p:extLst>
      <p:ext uri="{BB962C8B-B14F-4D97-AF65-F5344CB8AC3E}">
        <p14:creationId xmlns:p14="http://schemas.microsoft.com/office/powerpoint/2010/main" val="357832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Important Links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219200"/>
            <a:ext cx="88392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219200"/>
            <a:ext cx="88392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PIT App link: </a:t>
            </a: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PIT Database Link</a:t>
            </a:r>
            <a:endParaRPr lang="en-US" sz="2400" b="1" u="sng"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u="sng" kern="100" dirty="0">
              <a:latin typeface="Calibri" panose="020F0502020204030204" pitchFamily="34" charset="0"/>
              <a:cs typeface="Times New Roman" panose="02020603050405020304" pitchFamily="18" charset="0"/>
            </a:endParaRPr>
          </a:p>
          <a:p>
            <a:r>
              <a:rPr lang="en-US" sz="2400" b="1" kern="100" dirty="0">
                <a:latin typeface="Calibri" panose="020F0502020204030204" pitchFamily="34" charset="0"/>
                <a:cs typeface="Times New Roman" panose="02020603050405020304" pitchFamily="18" charset="0"/>
              </a:rPr>
              <a:t>PIT Resource Page: </a:t>
            </a:r>
            <a:r>
              <a:rPr lang="en-US" sz="2400" kern="100" dirty="0">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https://cthmis.com/pit/</a:t>
            </a:r>
            <a:endParaRPr lang="en-US" sz="2400" kern="100" dirty="0">
              <a:latin typeface="Calibri" panose="020F0502020204030204" pitchFamily="34" charset="0"/>
              <a:cs typeface="Times New Roman" panose="02020603050405020304" pitchFamily="18" charset="0"/>
            </a:endParaRPr>
          </a:p>
          <a:p>
            <a:pPr marL="0" indent="0">
              <a:buNone/>
            </a:pPr>
            <a:endParaRPr lang="en-US" sz="2400" kern="100" dirty="0">
              <a:latin typeface="Calibri" panose="020F0502020204030204" pitchFamily="34" charset="0"/>
              <a:cs typeface="Times New Roman" panose="02020603050405020304" pitchFamily="18" charset="0"/>
            </a:endParaRPr>
          </a:p>
          <a:p>
            <a:pPr lvl="1"/>
            <a:r>
              <a:rPr lang="en-US" sz="2400" i="0" dirty="0">
                <a:effectLst/>
                <a:latin typeface="Poppins" panose="00000500000000000000" pitchFamily="2" charset="0"/>
              </a:rPr>
              <a:t>General User Guides </a:t>
            </a:r>
          </a:p>
          <a:p>
            <a:pPr marL="457200" lvl="1" indent="0">
              <a:buNone/>
            </a:pPr>
            <a:endParaRPr lang="en-US" sz="2400" b="1" i="0" dirty="0">
              <a:effectLst/>
              <a:latin typeface="Poppins" panose="00000500000000000000" pitchFamily="2" charset="0"/>
            </a:endParaRPr>
          </a:p>
          <a:p>
            <a:pPr lvl="1"/>
            <a:r>
              <a:rPr lang="en-US" sz="2400" b="1" kern="100" dirty="0">
                <a:latin typeface="Calibri" panose="020F0502020204030204" pitchFamily="34" charset="0"/>
                <a:cs typeface="Times New Roman" panose="02020603050405020304" pitchFamily="18" charset="0"/>
              </a:rPr>
              <a:t>Unsheltered Programs Training Material</a:t>
            </a:r>
          </a:p>
          <a:p>
            <a:pPr marL="457200" lvl="1" indent="0">
              <a:buNone/>
            </a:pPr>
            <a:endParaRPr lang="en-US" sz="2400" b="1" kern="100" dirty="0">
              <a:latin typeface="Calibri" panose="020F0502020204030204" pitchFamily="34" charset="0"/>
              <a:cs typeface="Times New Roman" panose="02020603050405020304" pitchFamily="18" charset="0"/>
            </a:endParaRPr>
          </a:p>
          <a:p>
            <a:pPr lvl="1"/>
            <a:r>
              <a:rPr lang="en-US" sz="2400" b="1" kern="100" dirty="0">
                <a:latin typeface="Calibri" panose="020F0502020204030204" pitchFamily="34" charset="0"/>
                <a:cs typeface="Times New Roman" panose="02020603050405020304" pitchFamily="18" charset="0"/>
              </a:rPr>
              <a:t>Sheltered Program Training Material</a:t>
            </a:r>
          </a:p>
          <a:p>
            <a:pPr marL="0" indent="0">
              <a:buNone/>
            </a:pPr>
            <a:endParaRPr lang="en-US" sz="2400" kern="100" dirty="0">
              <a:latin typeface="Calibri" panose="020F0502020204030204" pitchFamily="34" charset="0"/>
              <a:cs typeface="Times New Roman" panose="02020603050405020304" pitchFamily="18" charset="0"/>
            </a:endParaRPr>
          </a:p>
          <a:p>
            <a:pPr marL="0" indent="0">
              <a:buNone/>
            </a:pPr>
            <a:endParaRPr lang="en-US" sz="1800" kern="100" dirty="0">
              <a:latin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721392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quot;&quot;/&gt;&lt;property id=&quot;20307&quot; value=&quot;256&quot;/&gt;&lt;/object&gt;&lt;object type=&quot;3&quot; unique_id=&quot;10005&quot;&gt;&lt;property id=&quot;20148&quot; value=&quot;5&quot;/&gt;&lt;property id=&quot;20300&quot; value=&quot;Slide 2 - &amp;quot;Example List&amp;quot;&quot;/&gt;&lt;property id=&quot;20307&quot; value=&quot;257&quot;/&gt;&lt;/object&gt;&lt;object type=&quot;3&quot; unique_id=&quot;10006&quot;&gt;&lt;property id=&quot;20148&quot; value=&quot;5&quot;/&gt;&lt;property id=&quot;20300&quot; value=&quot;Slide 3 - &amp;quot;Sub-Section Divider&amp;quot;&quot;/&gt;&lt;property id=&quot;20307&quot; value=&quot;258&quot;/&gt;&lt;/object&gt;&lt;object type=&quot;3&quot; unique_id=&quot;10007&quot;&gt;&lt;property id=&quot;20148&quot; value=&quot;5&quot;/&gt;&lt;property id=&quot;20300&quot; value=&quot;Slide 4 - &amp;quot;Example Table&amp;quot;&quot;/&gt;&lt;property id=&quot;20307&quot; value=&quot;259&quot;/&gt;&lt;/object&gt;&lt;object type=&quot;3&quot; unique_id=&quot;10008&quot;&gt;&lt;property id=&quot;20148&quot; value=&quot;5&quot;/&gt;&lt;property id=&quot;20300&quot; value=&quot;Slide 5&quot;/&gt;&lt;property id=&quot;20307&quot; value=&quot;260&quot;/&gt;&lt;/object&gt;&lt;/object&gt;&lt;/object&gt;&lt;/database&gt;"/>
  <p:tag name="SECTOMILLISECCONVERTED" val="1"/>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Droid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2294</TotalTime>
  <Words>1849</Words>
  <Application>Microsoft Office PowerPoint</Application>
  <PresentationFormat>On-screen Show (4:3)</PresentationFormat>
  <Paragraphs>274</Paragraphs>
  <Slides>22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Average</vt:lpstr>
      <vt:lpstr>Calibri</vt:lpstr>
      <vt:lpstr>Droid Sans</vt:lpstr>
      <vt:lpstr>Poppins</vt:lpstr>
      <vt:lpstr>Rockwell</vt:lpstr>
      <vt:lpstr>Office Theme</vt:lpstr>
      <vt:lpstr>2023-2024 Sheltered People Count Training</vt:lpstr>
      <vt:lpstr>Important Contact Information</vt:lpstr>
      <vt:lpstr>Meeting Agenda</vt:lpstr>
      <vt:lpstr>Roles and Responsibilities </vt:lpstr>
      <vt:lpstr>What is the Point-in-Time Count?</vt:lpstr>
      <vt:lpstr>Overview</vt:lpstr>
      <vt:lpstr>Point In Time Count</vt:lpstr>
      <vt:lpstr>Overview Continued</vt:lpstr>
      <vt:lpstr>Important Links</vt:lpstr>
      <vt:lpstr>New for 2024</vt:lpstr>
      <vt:lpstr>New for 2024</vt:lpstr>
      <vt:lpstr>Rapid Rehousing</vt:lpstr>
      <vt:lpstr>PIT App Training: Sheltered HMIS and Non-HMIS</vt:lpstr>
      <vt:lpstr>PIT App Training: Sheltered HMIS and Non-HMIS</vt:lpstr>
      <vt:lpstr>PIT App Training: Sheltered HMIS and Non-HMIS</vt:lpstr>
      <vt:lpstr>PIT App Training: Sheltered HMIS and Non-HMIS</vt:lpstr>
      <vt:lpstr>PIT App Training: Sheltered HMIS and Non-HMIS</vt:lpstr>
      <vt:lpstr>PIT App Training: Sheltered HMIS and Non-HMIS</vt:lpstr>
      <vt:lpstr>PIT Database Demonstration</vt:lpstr>
      <vt:lpstr>Important Dates &amp; Resources</vt:lpstr>
      <vt:lpstr>Important Contact Information</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dc:title>
  <dc:creator>James</dc:creator>
  <cp:lastModifiedBy>Jim Bombaci</cp:lastModifiedBy>
  <cp:revision>83</cp:revision>
  <dcterms:created xsi:type="dcterms:W3CDTF">2011-01-28T01:57:10Z</dcterms:created>
  <dcterms:modified xsi:type="dcterms:W3CDTF">2024-01-10T14:52:03Z</dcterms:modified>
</cp:coreProperties>
</file>