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6" r:id="rId3"/>
    <p:sldId id="273" r:id="rId4"/>
    <p:sldId id="291" r:id="rId5"/>
    <p:sldId id="279" r:id="rId6"/>
    <p:sldId id="286" r:id="rId7"/>
    <p:sldId id="293" r:id="rId8"/>
    <p:sldId id="283" r:id="rId9"/>
    <p:sldId id="301" r:id="rId10"/>
    <p:sldId id="302" r:id="rId11"/>
    <p:sldId id="297" r:id="rId12"/>
    <p:sldId id="278" r:id="rId13"/>
    <p:sldId id="274" r:id="rId14"/>
    <p:sldId id="298" r:id="rId15"/>
    <p:sldId id="299" r:id="rId16"/>
    <p:sldId id="300" r:id="rId17"/>
    <p:sldId id="303" r:id="rId18"/>
    <p:sldId id="288" r:id="rId19"/>
    <p:sldId id="304" r:id="rId20"/>
    <p:sldId id="295" r:id="rId21"/>
    <p:sldId id="292" r:id="rId22"/>
    <p:sldId id="290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223B47-36F6-AA09-05EF-3A51E3692300}" name="Shannon Quinn-Sheeran" initials="SQ" userId="b87b281aada16072" providerId="Windows Live"/>
  <p188:author id="{1F104C7B-0EBC-3ECC-C2E8-7185DE883465}" name="Jim Bombaci" initials="JB" userId="71fe6c6e7f44d40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93" autoAdjust="0"/>
    <p:restoredTop sz="96283" autoAdjust="0"/>
  </p:normalViewPr>
  <p:slideViewPr>
    <p:cSldViewPr>
      <p:cViewPr varScale="1">
        <p:scale>
          <a:sx n="107" d="100"/>
          <a:sy n="107" d="100"/>
        </p:scale>
        <p:origin x="19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7DE6E-9677-44BC-BE80-1BF13AA6A28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55319-D93C-4A30-A783-9477CC6A1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9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77572-F8E8-4E73-8B0E-F67D3B7983A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B3417-4B9C-41C6-B28C-33271B5E1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7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49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87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68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82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1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41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1</a:t>
            </a:r>
            <a:r>
              <a:rPr lang="en-US" baseline="30000" dirty="0"/>
              <a:t>st</a:t>
            </a:r>
            <a:r>
              <a:rPr lang="en-US" dirty="0"/>
              <a:t> bullet </a:t>
            </a:r>
          </a:p>
          <a:p>
            <a:r>
              <a:rPr lang="en-US" dirty="0"/>
              <a:t>1/23/24: added sub-bullets</a:t>
            </a:r>
          </a:p>
          <a:p>
            <a:r>
              <a:rPr lang="en-US" dirty="0"/>
              <a:t>1/30/24 – if collecting data on </a:t>
            </a:r>
            <a:r>
              <a:rPr lang="en-US" dirty="0" err="1"/>
              <a:t>smartsheets</a:t>
            </a:r>
            <a:r>
              <a:rPr lang="en-US" dirty="0"/>
              <a:t>, this is the deadline to share the </a:t>
            </a:r>
            <a:r>
              <a:rPr lang="en-US" dirty="0" err="1"/>
              <a:t>smartsheet</a:t>
            </a:r>
            <a:r>
              <a:rPr lang="en-US" dirty="0"/>
              <a:t> w/ Nutmeg.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10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10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89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9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65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55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38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72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29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417-4B9C-41C6-B28C-33271B5E1D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2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917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90FE-A156-4226-B40D-F0F67628475C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4F7C-82F5-4E63-966D-7A357428C3D9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ubtitle 3"/>
          <p:cNvSpPr>
            <a:spLocks noGrp="1"/>
          </p:cNvSpPr>
          <p:nvPr userDrawn="1">
            <p:ph type="subTitle" idx="1"/>
          </p:nvPr>
        </p:nvSpPr>
        <p:spPr>
          <a:xfrm>
            <a:off x="2590800" y="3429000"/>
            <a:ext cx="3886200" cy="1371600"/>
          </a:xfrm>
        </p:spPr>
        <p:txBody>
          <a:bodyPr>
            <a:normAutofit fontScale="92500"/>
          </a:bodyPr>
          <a:lstStyle>
            <a:lvl1pPr>
              <a:buNone/>
              <a:tabLst>
                <a:tab pos="1430338" algn="l"/>
              </a:tabLst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>
              <a:tabLst>
                <a:tab pos="1030288" algn="l"/>
              </a:tabLst>
            </a:pPr>
            <a:r>
              <a:rPr lang="en-US" sz="2400" b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Phone</a:t>
            </a:r>
            <a:r>
              <a:rPr lang="en-US" sz="2400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(560) 256-4822</a:t>
            </a:r>
          </a:p>
          <a:p>
            <a:pPr algn="l">
              <a:tabLst>
                <a:tab pos="1030288" algn="l"/>
              </a:tabLst>
            </a:pPr>
            <a:r>
              <a:rPr lang="en-US" sz="2400" b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Web	</a:t>
            </a:r>
            <a:r>
              <a:rPr lang="en-US" sz="2400" dirty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NutmegIT.com</a:t>
            </a:r>
          </a:p>
          <a:p>
            <a:pPr algn="l">
              <a:tabLst>
                <a:tab pos="1030288" algn="l"/>
              </a:tabLst>
            </a:pPr>
            <a:r>
              <a:rPr lang="en-US" sz="2400" b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Email	</a:t>
            </a:r>
            <a:r>
              <a:rPr lang="en-US" sz="2400" dirty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info@nutmegit.com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010400" cy="8382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76400"/>
            <a:ext cx="4953000" cy="4267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74E9-D9AB-4CB6-92C8-4C39EDC370B1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955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2200"/>
            <a:ext cx="7772400" cy="4333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0F1F-7438-402B-A5E8-005AB850BCF5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143000" y="228600"/>
            <a:ext cx="7010400" cy="8382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887F-CBC9-46B3-9630-8EFCEDBFB8AF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010400" cy="8382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4D4B-6E77-49F0-B730-78700CD77260}" type="datetime1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010400" cy="8382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92FC-8FA9-4858-BB07-C7A3D4E51F7F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010400" cy="8382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EA75-EEE8-4AA6-85E8-565F1964CCE3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0096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  <a:lvl2pPr>
              <a:defRPr sz="2800">
                <a:solidFill>
                  <a:schemeClr val="bg1"/>
                </a:solidFill>
                <a:latin typeface="+mj-lt"/>
              </a:defRPr>
            </a:lvl2pPr>
            <a:lvl3pPr>
              <a:defRPr sz="2400">
                <a:solidFill>
                  <a:schemeClr val="bg1"/>
                </a:solidFill>
                <a:latin typeface="+mj-lt"/>
              </a:defRPr>
            </a:lvl3pPr>
            <a:lvl4pPr>
              <a:defRPr sz="2000">
                <a:solidFill>
                  <a:schemeClr val="bg1"/>
                </a:solidFill>
                <a:latin typeface="+mj-lt"/>
              </a:defRPr>
            </a:lvl4pPr>
            <a:lvl5pPr>
              <a:defRPr sz="2000">
                <a:solidFill>
                  <a:schemeClr val="bg1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4C50-FCA0-4E0B-B012-E09AFDBC0494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F478-FD04-41DE-8561-84209D93DE7F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143000" y="228600"/>
            <a:ext cx="7010400" cy="8382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1676401"/>
            <a:ext cx="4953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0FF6B-E194-46E0-B4F9-D72C2B6370A0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11E7C-97CA-470C-B10B-A9292783C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b/form/1dc9aa47499345dd8f9adcd87cb862bc" TargetMode="External"/><Relationship Id="rId2" Type="http://schemas.openxmlformats.org/officeDocument/2006/relationships/hyperlink" Target="https://cthmis.com/p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thmis.com/wp-content/uploads/2024/01/Non-HMIS-DOH-Outreach-and-Warming-Center-Smart-Sheet-Form-2024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gabrielle@thehousingcollective.org" TargetMode="External"/><Relationship Id="rId3" Type="http://schemas.openxmlformats.org/officeDocument/2006/relationships/hyperlink" Target="mailto:jparker@tvcca.org" TargetMode="External"/><Relationship Id="rId7" Type="http://schemas.openxmlformats.org/officeDocument/2006/relationships/hyperlink" Target="mailto:kcraft@newoppinc.u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arah.Pavone@journeyhome.org" TargetMode="External"/><Relationship Id="rId5" Type="http://schemas.openxmlformats.org/officeDocument/2006/relationships/hyperlink" Target="mailto:abreka.hawkins@journeyhome.org" TargetMode="External"/><Relationship Id="rId4" Type="http://schemas.openxmlformats.org/officeDocument/2006/relationships/hyperlink" Target="mailto:mlefever@uwgnh.org" TargetMode="External"/><Relationship Id="rId9" Type="http://schemas.openxmlformats.org/officeDocument/2006/relationships/hyperlink" Target="mailto:Angel@thehousingcollective.or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annon@HousingInnovations.US" TargetMode="External"/><Relationship Id="rId2" Type="http://schemas.openxmlformats.org/officeDocument/2006/relationships/hyperlink" Target="mailto:Jim@NutmegI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tboscoc@gmail.com" TargetMode="External"/><Relationship Id="rId5" Type="http://schemas.openxmlformats.org/officeDocument/2006/relationships/hyperlink" Target="mailto:Help@NutmegIT.Com" TargetMode="External"/><Relationship Id="rId4" Type="http://schemas.openxmlformats.org/officeDocument/2006/relationships/hyperlink" Target="mailto:Lindsay@TheHousingCollective.Or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thmis.com/pi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elp@NutmegIT.Co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hannon@HousingInnovations.US" TargetMode="External"/><Relationship Id="rId2" Type="http://schemas.openxmlformats.org/officeDocument/2006/relationships/hyperlink" Target="mailto:Jim@NutmegI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tboscoc@gmail.com" TargetMode="External"/><Relationship Id="rId5" Type="http://schemas.openxmlformats.org/officeDocument/2006/relationships/hyperlink" Target="mailto:Help@NutmegIT.Com" TargetMode="External"/><Relationship Id="rId4" Type="http://schemas.openxmlformats.org/officeDocument/2006/relationships/hyperlink" Target="mailto:Lindsay@TheHousingCollective.Org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oe.nutmegit.com/AppCenter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thmis.com/pit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2286000"/>
            <a:ext cx="4876800" cy="1828800"/>
          </a:xfrm>
        </p:spPr>
        <p:txBody>
          <a:bodyPr>
            <a:noAutofit/>
          </a:bodyPr>
          <a:lstStyle/>
          <a:p>
            <a:r>
              <a:rPr lang="en-US" sz="4000" dirty="0"/>
              <a:t>2023-2024 </a:t>
            </a:r>
            <a:br>
              <a:rPr lang="en-US" sz="4000" dirty="0"/>
            </a:br>
            <a:r>
              <a:rPr lang="en-US" sz="4000" dirty="0"/>
              <a:t>Un-Sheltered People Count Training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296DCCE-3F56-6BB9-7273-A95B5B954719}"/>
              </a:ext>
            </a:extLst>
          </p:cNvPr>
          <p:cNvSpPr txBox="1">
            <a:spLocks/>
          </p:cNvSpPr>
          <p:nvPr/>
        </p:nvSpPr>
        <p:spPr>
          <a:xfrm>
            <a:off x="3886200" y="3962400"/>
            <a:ext cx="4953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Un-Sheltered Programs: </a:t>
            </a:r>
          </a:p>
          <a:p>
            <a:r>
              <a:rPr lang="en-US" sz="2000" dirty="0"/>
              <a:t>PATH, Street Outreach and Non-ES Warming Centers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03D53-340B-08F4-4A66-C05C843E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latin typeface="Rockwell"/>
                <a:ea typeface="Rockwell"/>
                <a:cs typeface="Rockwell"/>
                <a:sym typeface="Rockwell"/>
              </a:rPr>
              <a:t>New for 2024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152400" y="1219200"/>
            <a:ext cx="8839200" cy="541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54F9BF-EBBE-8F3D-2206-9897B246F849}"/>
              </a:ext>
            </a:extLst>
          </p:cNvPr>
          <p:cNvSpPr txBox="1">
            <a:spLocks/>
          </p:cNvSpPr>
          <p:nvPr/>
        </p:nvSpPr>
        <p:spPr>
          <a:xfrm>
            <a:off x="152400" y="12192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Gender Categories: </a:t>
            </a:r>
          </a:p>
          <a:p>
            <a:pPr marL="0" indent="0">
              <a:buNone/>
            </a:pPr>
            <a:endParaRPr lang="en-US" sz="2400" b="1" dirty="0"/>
          </a:p>
          <a:p>
            <a:pPr lvl="1"/>
            <a:r>
              <a:rPr lang="en-US" sz="2000" b="1" dirty="0"/>
              <a:t>Woman (Girl if child)</a:t>
            </a:r>
          </a:p>
          <a:p>
            <a:pPr lvl="1"/>
            <a:r>
              <a:rPr lang="en-US" sz="2000" b="1" dirty="0"/>
              <a:t>Man (Boy if child)</a:t>
            </a:r>
          </a:p>
          <a:p>
            <a:pPr lvl="1"/>
            <a:r>
              <a:rPr lang="en-US" sz="2000" b="1" dirty="0"/>
              <a:t>Culturally Specific Identity</a:t>
            </a:r>
          </a:p>
          <a:p>
            <a:pPr lvl="1"/>
            <a:r>
              <a:rPr lang="en-US" sz="2000" b="1" dirty="0"/>
              <a:t>Transgender</a:t>
            </a:r>
          </a:p>
          <a:p>
            <a:pPr lvl="1"/>
            <a:r>
              <a:rPr lang="en-US" sz="2000" b="1" dirty="0"/>
              <a:t>Non-Binary</a:t>
            </a:r>
          </a:p>
          <a:p>
            <a:pPr lvl="1"/>
            <a:r>
              <a:rPr lang="en-US" sz="2000" b="1" dirty="0"/>
              <a:t>Questioning</a:t>
            </a:r>
          </a:p>
          <a:p>
            <a:pPr lvl="1"/>
            <a:r>
              <a:rPr lang="en-US" sz="2000" b="1" dirty="0"/>
              <a:t>Different Identity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More Than One Gender -- Of those that selected More Than One Gender, how many people reported gender identities that: </a:t>
            </a:r>
          </a:p>
          <a:p>
            <a:pPr marL="0" indent="0">
              <a:buNone/>
            </a:pPr>
            <a:endParaRPr lang="en-US" sz="2400" b="1" dirty="0"/>
          </a:p>
          <a:p>
            <a:pPr lvl="1"/>
            <a:r>
              <a:rPr lang="en-US" sz="2000" b="1" dirty="0"/>
              <a:t>Includes Woman (Girl if child)</a:t>
            </a:r>
          </a:p>
          <a:p>
            <a:pPr lvl="1"/>
            <a:r>
              <a:rPr lang="en-US" sz="2000" b="1" dirty="0"/>
              <a:t>Includes Man (Boy if child)</a:t>
            </a:r>
          </a:p>
          <a:p>
            <a:pPr lvl="1"/>
            <a:r>
              <a:rPr lang="en-US" sz="2000" b="1" dirty="0"/>
              <a:t>Includes Culturally Specific Identity</a:t>
            </a:r>
          </a:p>
          <a:p>
            <a:pPr lvl="1"/>
            <a:r>
              <a:rPr lang="en-US" sz="2000" b="1" dirty="0"/>
              <a:t>Includes Transgender</a:t>
            </a:r>
          </a:p>
          <a:p>
            <a:pPr lvl="1"/>
            <a:r>
              <a:rPr lang="en-US" sz="2000" b="1" dirty="0"/>
              <a:t>Includes Non-Binary</a:t>
            </a:r>
          </a:p>
          <a:p>
            <a:pPr lvl="1"/>
            <a:r>
              <a:rPr lang="en-US" sz="2000" b="1" dirty="0"/>
              <a:t>Includes Questioning</a:t>
            </a:r>
          </a:p>
          <a:p>
            <a:pPr lvl="1"/>
            <a:r>
              <a:rPr lang="en-US" sz="2000" b="1" dirty="0"/>
              <a:t>Includes Different Identity</a:t>
            </a:r>
          </a:p>
          <a:p>
            <a:pPr marL="457200" lvl="1" indent="0">
              <a:buNone/>
            </a:pPr>
            <a:endParaRPr lang="en-US" sz="2000" b="1" dirty="0"/>
          </a:p>
          <a:p>
            <a:endParaRPr lang="en-US" sz="2400" b="1" dirty="0"/>
          </a:p>
          <a:p>
            <a:endParaRPr lang="en-US" sz="2400" b="1" dirty="0"/>
          </a:p>
          <a:p>
            <a:pPr marL="0" indent="0">
              <a:buNone/>
            </a:pPr>
            <a:endParaRPr lang="en-US" sz="2400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0BB215-5859-526F-B8F8-E7B4DE190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2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3600" dirty="0">
                <a:latin typeface="+mn-lt"/>
                <a:ea typeface="Rockwell"/>
                <a:cs typeface="Rockwell"/>
                <a:sym typeface="Rockwell"/>
              </a:rPr>
              <a:t>Unsheltered Count</a:t>
            </a:r>
            <a:endParaRPr lang="en-US" sz="3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152400" y="1219200"/>
            <a:ext cx="8839200" cy="541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54F9BF-EBBE-8F3D-2206-9897B246F849}"/>
              </a:ext>
            </a:extLst>
          </p:cNvPr>
          <p:cNvSpPr txBox="1">
            <a:spLocks/>
          </p:cNvSpPr>
          <p:nvPr/>
        </p:nvSpPr>
        <p:spPr>
          <a:xfrm>
            <a:off x="0" y="21336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3" name="Google Shape;164;p28">
            <a:extLst>
              <a:ext uri="{FF2B5EF4-FFF2-40B4-BE49-F238E27FC236}">
                <a16:creationId xmlns:a16="http://schemas.microsoft.com/office/drawing/2014/main" id="{9BCD8625-5304-DDBE-51F1-D179AA8A6839}"/>
              </a:ext>
            </a:extLst>
          </p:cNvPr>
          <p:cNvSpPr txBox="1">
            <a:spLocks/>
          </p:cNvSpPr>
          <p:nvPr/>
        </p:nvSpPr>
        <p:spPr>
          <a:xfrm>
            <a:off x="143435" y="1219200"/>
            <a:ext cx="8839200" cy="5029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3642" indent="-457200">
              <a:spcBef>
                <a:spcPts val="0"/>
              </a:spcBef>
              <a:buClr>
                <a:schemeClr val="lt1"/>
              </a:buClr>
              <a:buSzPts val="1924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HMIS Participating Agencies will rely on HMIS to review and confirm data, so it reports correctly in the PIT Database</a:t>
            </a:r>
          </a:p>
          <a:p>
            <a:pPr marL="106442" indent="0">
              <a:spcBef>
                <a:spcPts val="0"/>
              </a:spcBef>
              <a:buClr>
                <a:schemeClr val="lt1"/>
              </a:buClr>
              <a:buSzPts val="1924"/>
              <a:buNone/>
            </a:pPr>
            <a:endParaRPr lang="en-US" sz="3200" dirty="0">
              <a:latin typeface="Calibri"/>
              <a:ea typeface="Calibri"/>
              <a:cs typeface="Calibri"/>
              <a:sym typeface="Calibri"/>
            </a:endParaRPr>
          </a:p>
          <a:p>
            <a:pPr marL="563642" indent="-457200">
              <a:spcBef>
                <a:spcPts val="0"/>
              </a:spcBef>
              <a:buClr>
                <a:schemeClr val="lt1"/>
              </a:buClr>
              <a:buSzPts val="1924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Current Living Assessment Due Date 1/30/2024</a:t>
            </a:r>
          </a:p>
          <a:p>
            <a:pPr marL="106442" indent="0">
              <a:spcBef>
                <a:spcPts val="0"/>
              </a:spcBef>
              <a:buClr>
                <a:schemeClr val="lt1"/>
              </a:buClr>
              <a:buSzPts val="1924"/>
              <a:buNone/>
            </a:pPr>
            <a:endParaRPr lang="en-US" sz="3200" dirty="0">
              <a:latin typeface="Calibri"/>
              <a:ea typeface="Calibri"/>
              <a:cs typeface="Calibri"/>
              <a:sym typeface="Calibri"/>
            </a:endParaRPr>
          </a:p>
          <a:p>
            <a:pPr marL="563642" indent="-457200">
              <a:spcBef>
                <a:spcPts val="0"/>
              </a:spcBef>
              <a:buClr>
                <a:schemeClr val="lt1"/>
              </a:buClr>
              <a:buSzPts val="1924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Non-HMIS Warming Centers and Outreach Programs will use the Smart Sheet form.</a:t>
            </a:r>
          </a:p>
          <a:p>
            <a:pPr marL="563642" indent="-457200">
              <a:spcBef>
                <a:spcPts val="0"/>
              </a:spcBef>
              <a:buClr>
                <a:schemeClr val="lt1"/>
              </a:buClr>
              <a:buSzPts val="1924"/>
            </a:pPr>
            <a:endParaRPr lang="en-US" sz="3200" dirty="0">
              <a:latin typeface="Calibri"/>
              <a:ea typeface="Calibri"/>
              <a:cs typeface="Calibri"/>
              <a:sym typeface="Calibri"/>
            </a:endParaRPr>
          </a:p>
          <a:p>
            <a:pPr marL="563642" indent="-457200">
              <a:spcBef>
                <a:spcPts val="0"/>
              </a:spcBef>
              <a:buClr>
                <a:schemeClr val="lt1"/>
              </a:buClr>
              <a:buSzPts val="1924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Local CAN’s keeping track of unsheltered on Smartsheets will need to provide their Smartsheets to Nutmeg for Duplicate review and will then enter their data into the appropriate PIT program. </a:t>
            </a:r>
            <a:endParaRPr lang="en-US" sz="3200" dirty="0">
              <a:latin typeface="Calibri"/>
              <a:ea typeface="Calibri"/>
              <a:cs typeface="Calibri"/>
              <a:sym typeface="Calibri"/>
            </a:endParaRPr>
          </a:p>
          <a:p>
            <a:pPr marL="106442" indent="0">
              <a:spcBef>
                <a:spcPts val="0"/>
              </a:spcBef>
              <a:buClr>
                <a:schemeClr val="lt1"/>
              </a:buClr>
              <a:buSzPts val="1924"/>
              <a:buNone/>
            </a:pPr>
            <a:endParaRPr lang="en-US" sz="3200" dirty="0">
              <a:latin typeface="Calibri"/>
              <a:ea typeface="Calibri"/>
              <a:cs typeface="Calibri"/>
              <a:sym typeface="Calibri"/>
            </a:endParaRPr>
          </a:p>
          <a:p>
            <a:pPr marL="563642" indent="-457200">
              <a:spcBef>
                <a:spcPts val="0"/>
              </a:spcBef>
              <a:buClr>
                <a:schemeClr val="lt1"/>
              </a:buClr>
              <a:buSzPts val="1924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The Smart Sheet forms will need to be completed by 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1/30/2024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B14C7-CD45-E727-E388-87F3F166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02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 App Training:</a:t>
            </a:r>
            <a:b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Un-Sheltered HMIS and Non-HMIS</a:t>
            </a:r>
          </a:p>
        </p:txBody>
      </p:sp>
      <p:sp>
        <p:nvSpPr>
          <p:cNvPr id="5" name="Google Shape;164;p28">
            <a:extLst>
              <a:ext uri="{FF2B5EF4-FFF2-40B4-BE49-F238E27FC236}">
                <a16:creationId xmlns:a16="http://schemas.microsoft.com/office/drawing/2014/main" id="{745A6DB5-483E-B090-C035-6B5286060497}"/>
              </a:ext>
            </a:extLst>
          </p:cNvPr>
          <p:cNvSpPr txBox="1">
            <a:spLocks/>
          </p:cNvSpPr>
          <p:nvPr/>
        </p:nvSpPr>
        <p:spPr>
          <a:xfrm>
            <a:off x="152400" y="1371600"/>
            <a:ext cx="8839200" cy="525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/>
              <a:buChar char="●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Similar to the count process last year, HMIS participating SO programs will be using the HMIS Current Living Situation Assessment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/>
              <a:buChar char="●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New for this year, HMIS Youth Navigator SSO programs will be included and use the Current Living Situation Assessment as well.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/>
              <a:buChar char="●"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/>
              <a:buChar char="●"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/>
              <a:buChar char="●"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/>
              <a:buChar char="●"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/>
              <a:buChar char="●"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/>
              <a:buChar char="●"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/>
              <a:buChar char="●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The Head of Household for each client record will need the following to be counted on the night of PIT: </a:t>
            </a:r>
          </a:p>
          <a:p>
            <a:pPr marL="857250" lvl="1" indent="-342900">
              <a:spcBef>
                <a:spcPts val="0"/>
              </a:spcBef>
              <a:buClr>
                <a:schemeClr val="bg1"/>
              </a:buClr>
              <a:buSzPts val="1800"/>
              <a:buFont typeface="Arial"/>
              <a:buChar char="●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Open program enrollment</a:t>
            </a:r>
          </a:p>
          <a:p>
            <a:pPr marL="857250" lvl="1" indent="-342900">
              <a:spcBef>
                <a:spcPts val="0"/>
              </a:spcBef>
              <a:buClr>
                <a:schemeClr val="bg1"/>
              </a:buClr>
              <a:buSzPts val="1800"/>
              <a:buFont typeface="Arial"/>
              <a:buChar char="●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Current Living Situation Assessment dated for the night of the PIT count</a:t>
            </a:r>
          </a:p>
          <a:p>
            <a:pPr marL="857250" lvl="1" indent="-342900">
              <a:spcBef>
                <a:spcPts val="0"/>
              </a:spcBef>
              <a:buClr>
                <a:schemeClr val="bg1"/>
              </a:buClr>
              <a:buSzPts val="1800"/>
              <a:buFont typeface="Arial"/>
              <a:buChar char="●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A homeless setting selected as the current living situation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505AB6-7B5B-318B-45C0-BCFB2D69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0699D4-FC77-1F7C-5EDA-30E1802B1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00400"/>
            <a:ext cx="4429125" cy="15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6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 App Training:</a:t>
            </a:r>
            <a:b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Un-Sheltered HMIS and Non-HMIS</a:t>
            </a:r>
          </a:p>
        </p:txBody>
      </p:sp>
      <p:sp>
        <p:nvSpPr>
          <p:cNvPr id="3" name="Google Shape;164;p28">
            <a:extLst>
              <a:ext uri="{FF2B5EF4-FFF2-40B4-BE49-F238E27FC236}">
                <a16:creationId xmlns:a16="http://schemas.microsoft.com/office/drawing/2014/main" id="{73A66197-8153-9A57-2BAF-D6E52BFB93E5}"/>
              </a:ext>
            </a:extLst>
          </p:cNvPr>
          <p:cNvSpPr txBox="1">
            <a:spLocks/>
          </p:cNvSpPr>
          <p:nvPr/>
        </p:nvSpPr>
        <p:spPr>
          <a:xfrm>
            <a:off x="76200" y="1219200"/>
            <a:ext cx="8991600" cy="541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Non-HMIS SO and ES Warming Centers: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n-GB" dirty="0">
              <a:latin typeface="Arial"/>
              <a:ea typeface="Arial"/>
              <a:cs typeface="Arial"/>
              <a:sym typeface="Arial"/>
            </a:endParaRP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ct val="75000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For these programs, the user will go to this link below to enter all persons encountered on the night of PIT, this includes each household member.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n-GB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Guide: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900" dirty="0"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https://cthmis.com/pit/</a:t>
            </a:r>
            <a:endParaRPr lang="en-GB" sz="1900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900" dirty="0">
                <a:latin typeface="Arial"/>
                <a:ea typeface="Arial"/>
                <a:cs typeface="Arial"/>
                <a:sym typeface="Arial"/>
              </a:rPr>
              <a:t>Non HMIS DOH Outreach and Warming Center Smart Sheet Form</a:t>
            </a:r>
            <a:endParaRPr lang="en-GB" sz="1900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n-GB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2024 SmartSheet Link: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2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https://app.smartsheet.com/b/form/1dc9aa47499345dd8f9adcd87cb862bc</a:t>
            </a:r>
            <a:endParaRPr lang="en-GB" sz="2200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n-US" sz="1800" b="0" i="0" u="sng" dirty="0">
              <a:effectLst/>
              <a:latin typeface="roboto" panose="02000000000000000000" pitchFamily="2" charset="0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n-US" u="sng" dirty="0">
              <a:latin typeface="roboto" panose="02000000000000000000" pitchFamily="2" charset="0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n-US" b="0" i="0" u="sng" dirty="0">
              <a:effectLst/>
              <a:latin typeface="roboto" panose="02000000000000000000" pitchFamily="2" charset="0"/>
            </a:endParaRP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ctangle 1">
            <a:hlinkClick r:id="rId4" tooltip="Non HMIS DOH Outreach and Warming Center Smart Sheet Form"/>
            <a:extLst>
              <a:ext uri="{FF2B5EF4-FFF2-40B4-BE49-F238E27FC236}">
                <a16:creationId xmlns:a16="http://schemas.microsoft.com/office/drawing/2014/main" id="{D9B5DB6C-4D62-FAB3-472A-65FA10649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166D2-AB6C-5B2B-C5DD-2103B4A7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00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latin typeface="Rockwell"/>
                <a:ea typeface="Rockwell"/>
                <a:cs typeface="Rockwell"/>
                <a:sym typeface="Rockwell"/>
              </a:rPr>
              <a:t>Non-HMIS Outreach and Warming Center Programs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76200" y="1219200"/>
            <a:ext cx="8991600" cy="3352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List of Non-HMIS Outreach/Warming Centers:   </a:t>
            </a: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ts val="1800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The list of active SO and Warming Center ES programs are listed below.  </a:t>
            </a: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ts val="1800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These programs will be able to use the smart sheet intake form.</a:t>
            </a: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ts val="1800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Nutmeg will de-duplicate the data and import into the appropriate program in the PIT app. </a:t>
            </a: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ts val="1800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Programs listed will need to review and confirm in PIT App.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6A32CE-29EB-2B05-B111-DC82E1CB7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495800"/>
            <a:ext cx="8534400" cy="183268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091D5A-D7A7-1703-1D58-F907A60C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17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latin typeface="Rockwell"/>
                <a:ea typeface="Rockwell"/>
                <a:cs typeface="Rockwell"/>
                <a:sym typeface="Rockwell"/>
              </a:rPr>
              <a:t>Non-HMIS Outreach and Warming Center Programs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76200" y="1219200"/>
            <a:ext cx="8991600" cy="5105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CAN Specific Unsheltered Outreach Data: </a:t>
            </a: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ct val="75000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For any client records that are not associated with a specific Outreach program – CANs will be able to enter that data into a CAN specific Non-HMIS Outreach program.</a:t>
            </a: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ct val="750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ct val="75000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CANs will need to share their smart sheet of outreach clients who were counted on the night of PIT with Nutmeg.</a:t>
            </a: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ct val="750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ct val="75000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Nutmeg will review for duplicates and send the sheet back to the CAN contact.</a:t>
            </a: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ct val="750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ct val="75000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The CAN contact can then enter data in the CAN specific program in the PIT App within the next 2 business days of receiving the returned file.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435DFC-F889-1353-F98C-229A5E49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40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latin typeface="Rockwell"/>
                <a:ea typeface="Rockwell"/>
                <a:cs typeface="Rockwell"/>
                <a:sym typeface="Rockwell"/>
              </a:rPr>
              <a:t>Non-HMIS Outreach and Warming Center Programs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76200" y="1219200"/>
            <a:ext cx="8991600" cy="541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The list of CAN specific, Non-HMIS Outreach programs is below. 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Again, the purpose of these programs is to collect unsheltered client data for those who are not already being counted in another HMIS or Non-HMIS street Outreach Program.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A22E84-340C-41AC-CEC1-488E413D9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02" y="4343400"/>
            <a:ext cx="8826795" cy="170296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0391E1-371A-3C6B-B8F6-58308EE6F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08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latin typeface="Rockwell"/>
                <a:ea typeface="Rockwell"/>
                <a:cs typeface="Rockwell"/>
                <a:sym typeface="Rockwell"/>
              </a:rPr>
              <a:t>Non-HMIS Outreach and Warming Center Programs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76200" y="1219200"/>
            <a:ext cx="8991600" cy="1066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CAN Outreach Contacts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sz="5100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sz="5100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A8A6664-4B29-AFBB-643E-C8409D40A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639014"/>
              </p:ext>
            </p:extLst>
          </p:nvPr>
        </p:nvGraphicFramePr>
        <p:xfrm>
          <a:off x="574039" y="2743200"/>
          <a:ext cx="799592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307">
                  <a:extLst>
                    <a:ext uri="{9D8B030D-6E8A-4147-A177-3AD203B41FA5}">
                      <a16:colId xmlns:a16="http://schemas.microsoft.com/office/drawing/2014/main" val="634544445"/>
                    </a:ext>
                  </a:extLst>
                </a:gridCol>
                <a:gridCol w="1863513">
                  <a:extLst>
                    <a:ext uri="{9D8B030D-6E8A-4147-A177-3AD203B41FA5}">
                      <a16:colId xmlns:a16="http://schemas.microsoft.com/office/drawing/2014/main" val="693009136"/>
                    </a:ext>
                  </a:extLst>
                </a:gridCol>
                <a:gridCol w="3467101">
                  <a:extLst>
                    <a:ext uri="{9D8B030D-6E8A-4147-A177-3AD203B41FA5}">
                      <a16:colId xmlns:a16="http://schemas.microsoft.com/office/drawing/2014/main" val="2719725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Contact 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5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Jaime Parker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jparker@tvcca.org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124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Greater New Haven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Margaret </a:t>
                      </a:r>
                      <a:r>
                        <a:rPr lang="en-US" dirty="0" err="1"/>
                        <a:t>LeFever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mlefever@uwgnh.org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8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Hartford/Central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Abreka</a:t>
                      </a:r>
                      <a:r>
                        <a:rPr lang="en-US" dirty="0"/>
                        <a:t> Hawkins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abreka.hawkins@journeyhome.org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5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Hartford/Central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Sarah </a:t>
                      </a:r>
                      <a:r>
                        <a:rPr lang="en-US" dirty="0" err="1"/>
                        <a:t>Pavone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sarah.pavone@journeyhome.org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40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Middletown/Meriden/Wallingford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Kelly Craft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7"/>
                        </a:rPr>
                        <a:t>kcraft@newoppinc.urg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487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Northwest/Fairfield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Gabrielle Padilla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gabrielle@thehousingcollective.org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019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Northwest/Fairfield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Angel Bermudez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angel@thehousingcollective.org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15796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58D20D-E131-A66B-61EE-8B29EE71F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10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PIT Database Demonstration</a:t>
            </a: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152400" y="1371600"/>
            <a:ext cx="8839200" cy="525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54F9BF-EBBE-8F3D-2206-9897B246F849}"/>
              </a:ext>
            </a:extLst>
          </p:cNvPr>
          <p:cNvSpPr txBox="1">
            <a:spLocks/>
          </p:cNvSpPr>
          <p:nvPr/>
        </p:nvSpPr>
        <p:spPr>
          <a:xfrm>
            <a:off x="311700" y="1981200"/>
            <a:ext cx="8520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BB4555-68E4-42FE-0265-BEA8C562F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329" y="1882488"/>
            <a:ext cx="3319341" cy="309302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22571-096E-94FC-8A84-CCE77580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87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latin typeface="Rockwell"/>
                <a:ea typeface="Rockwell"/>
                <a:cs typeface="Rockwell"/>
                <a:sym typeface="Rockwell"/>
              </a:rPr>
              <a:t>Important Dates &amp; Resources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76200" y="1219200"/>
            <a:ext cx="8991600" cy="541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r>
              <a:rPr lang="en-US" sz="3800" dirty="0">
                <a:latin typeface="Arial"/>
                <a:ea typeface="Arial"/>
                <a:cs typeface="Arial"/>
                <a:sym typeface="Arial"/>
              </a:rPr>
              <a:t>To Do:</a:t>
            </a: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r>
              <a:rPr lang="en-US" sz="5100" dirty="0">
                <a:latin typeface="Arial"/>
                <a:ea typeface="Arial"/>
                <a:cs typeface="Arial"/>
                <a:sym typeface="Arial"/>
              </a:rPr>
              <a:t>Now: Update Current Living Situation Assessments (CLAs) and Client Lists as appropriate</a:t>
            </a:r>
          </a:p>
          <a:p>
            <a:pPr marL="971550" lvl="1" indent="-457200">
              <a:spcBef>
                <a:spcPts val="0"/>
              </a:spcBef>
              <a:buClr>
                <a:schemeClr val="bg1"/>
              </a:buClr>
              <a:buSzPts val="1800"/>
            </a:pPr>
            <a:r>
              <a:rPr lang="en-US" sz="4200" dirty="0">
                <a:latin typeface="Arial"/>
                <a:ea typeface="Arial"/>
                <a:cs typeface="Arial"/>
                <a:sym typeface="Arial"/>
              </a:rPr>
              <a:t>Ensure all clients are enrolled in HMIS &amp; have CLA completed within the past 90 days</a:t>
            </a:r>
          </a:p>
          <a:p>
            <a:pPr marL="971550" lvl="1" indent="-457200">
              <a:spcBef>
                <a:spcPts val="0"/>
              </a:spcBef>
              <a:buClr>
                <a:schemeClr val="bg1"/>
              </a:buClr>
              <a:buSzPts val="1800"/>
            </a:pPr>
            <a:r>
              <a:rPr lang="en-US" sz="4200" dirty="0">
                <a:latin typeface="Arial"/>
                <a:ea typeface="Arial"/>
                <a:cs typeface="Arial"/>
                <a:sym typeface="Arial"/>
              </a:rPr>
              <a:t>Exit any clients no longer active from HMIS program</a:t>
            </a:r>
          </a:p>
          <a:p>
            <a:pPr marL="514350" lvl="1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4200" dirty="0">
              <a:latin typeface="Arial"/>
              <a:ea typeface="Arial"/>
              <a:cs typeface="Arial"/>
              <a:sym typeface="Arial"/>
            </a:endParaRPr>
          </a:p>
          <a:p>
            <a:pPr marL="514350" lvl="1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2200" dirty="0">
              <a:latin typeface="Arial"/>
              <a:ea typeface="Arial"/>
              <a:cs typeface="Arial"/>
              <a:sym typeface="Arial"/>
            </a:endParaRP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r>
              <a:rPr lang="en-US" sz="5100" dirty="0">
                <a:latin typeface="Arial"/>
                <a:ea typeface="Arial"/>
                <a:cs typeface="Arial"/>
                <a:sym typeface="Arial"/>
              </a:rPr>
              <a:t>1/23/2024: Begin entering/confirming population data</a:t>
            </a:r>
          </a:p>
          <a:p>
            <a:pPr marL="971550" lvl="1" indent="-457200">
              <a:spcBef>
                <a:spcPts val="0"/>
              </a:spcBef>
              <a:buClr>
                <a:schemeClr val="bg1"/>
              </a:buClr>
              <a:buSzPts val="1800"/>
            </a:pPr>
            <a:r>
              <a:rPr lang="en-US" sz="4200" dirty="0">
                <a:latin typeface="Arial"/>
                <a:ea typeface="Arial"/>
                <a:cs typeface="Arial"/>
                <a:sym typeface="Arial"/>
              </a:rPr>
              <a:t>See person on night of count or speak to person within 7 days after count to confirm where slept on 1/23/24.</a:t>
            </a:r>
          </a:p>
          <a:p>
            <a:pPr marL="971550" lvl="1" indent="-457200">
              <a:spcBef>
                <a:spcPts val="0"/>
              </a:spcBef>
              <a:buClr>
                <a:schemeClr val="bg1"/>
              </a:buClr>
              <a:buSzPts val="1800"/>
            </a:pPr>
            <a:r>
              <a:rPr lang="en-US" sz="4200" dirty="0">
                <a:latin typeface="Arial"/>
                <a:ea typeface="Arial"/>
                <a:cs typeface="Arial"/>
                <a:sym typeface="Arial"/>
              </a:rPr>
              <a:t>Cannot assume where person slept</a:t>
            </a:r>
          </a:p>
          <a:p>
            <a:pPr marL="514350" lvl="1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4200" dirty="0">
              <a:latin typeface="Arial"/>
              <a:ea typeface="Arial"/>
              <a:cs typeface="Arial"/>
              <a:sym typeface="Arial"/>
            </a:endParaRP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r>
              <a:rPr lang="en-US" sz="5100" dirty="0">
                <a:latin typeface="Arial"/>
                <a:ea typeface="Arial"/>
                <a:cs typeface="Arial"/>
                <a:sym typeface="Arial"/>
              </a:rPr>
              <a:t>1/30/24: Data Entry deadline - 1 week after the night of the count</a:t>
            </a: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51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7050D9-FEF9-410D-CC83-ACEEF87C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Contact Information</a:t>
            </a:r>
          </a:p>
        </p:txBody>
      </p:sp>
      <p:sp>
        <p:nvSpPr>
          <p:cNvPr id="3" name="Google Shape;160;p27">
            <a:extLst>
              <a:ext uri="{FF2B5EF4-FFF2-40B4-BE49-F238E27FC236}">
                <a16:creationId xmlns:a16="http://schemas.microsoft.com/office/drawing/2014/main" id="{A009387D-6F8E-FCC7-02FE-D83591BC6354}"/>
              </a:ext>
            </a:extLst>
          </p:cNvPr>
          <p:cNvSpPr txBox="1">
            <a:spLocks/>
          </p:cNvSpPr>
          <p:nvPr/>
        </p:nvSpPr>
        <p:spPr>
          <a:xfrm>
            <a:off x="387900" y="1752600"/>
            <a:ext cx="8520600" cy="39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9E9E9E"/>
              </a:buClr>
              <a:buSzPts val="852"/>
              <a:buFont typeface="Average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Jim Bombaci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Nutmeg IT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Jim@NutmegIT.Com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ACACA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9E9E9E"/>
              </a:buClr>
              <a:buSzPts val="852"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Shannon Quinn-Sheeran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Housing Innovations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Shannon@HousingInnovations.US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9E9E9E"/>
              </a:buClr>
              <a:buSzPts val="852"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 Lindsay Fabrizio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The Housing Collective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Lindsay@TheHousingCollective.Org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Nutmeg Help Desk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Help@NutmegIT.Com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CT BOS Contact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ctboscoc@gmail.com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ODFC Contact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Lindsay@TheHousingCollective.Org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ACACA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9E9E9E"/>
              </a:buClr>
              <a:buSzPts val="852"/>
              <a:buFont typeface="Arial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121A8-D91A-1F3A-243C-62303E8DE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14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latin typeface="Rockwell"/>
                <a:ea typeface="Rockwell"/>
                <a:cs typeface="Rockwell"/>
                <a:sym typeface="Rockwell"/>
              </a:rPr>
              <a:t>Important Dates &amp; Resources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76200" y="1219200"/>
            <a:ext cx="8991600" cy="541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571500" indent="-457200" algn="ctr">
              <a:spcBef>
                <a:spcPts val="0"/>
              </a:spcBef>
              <a:buClr>
                <a:schemeClr val="bg1"/>
              </a:buClr>
              <a:buSzPts val="1800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Project resources: </a:t>
            </a: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ts val="1800"/>
            </a:pPr>
            <a:endParaRPr lang="en-US" sz="2600" b="1" u="sng" kern="100" dirty="0">
              <a:effectLst/>
              <a:latin typeface="Arial"/>
              <a:ea typeface="Calibri" panose="020F0502020204030204" pitchFamily="34" charset="0"/>
              <a:cs typeface="Arial"/>
              <a:sym typeface="Aria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14300" indent="0" algn="ctr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r>
              <a:rPr lang="en-US" sz="3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2023-2024 HIC/PIT Resource Website</a:t>
            </a:r>
            <a:endParaRPr lang="en-US" sz="3800" b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1800" b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1800" b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ts val="1800"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If project not yet in the system, contact the help desk: </a:t>
            </a:r>
          </a:p>
          <a:p>
            <a:pPr marL="571500" indent="-457200">
              <a:spcBef>
                <a:spcPts val="0"/>
              </a:spcBef>
              <a:buClr>
                <a:schemeClr val="bg1"/>
              </a:buClr>
              <a:buSzPts val="1800"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114300" indent="0" algn="ctr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r>
              <a:rPr lang="en-US" sz="4200" dirty="0" err="1"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Help@NutmegIT.Com</a:t>
            </a:r>
            <a:endParaRPr lang="en-US" sz="4200" dirty="0">
              <a:latin typeface="Arial"/>
              <a:ea typeface="Arial"/>
              <a:cs typeface="Arial"/>
              <a:sym typeface="Arial"/>
            </a:endParaRPr>
          </a:p>
          <a:p>
            <a:pPr marL="114300" indent="0" algn="ctr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None/>
            </a:pP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 </a:t>
            </a: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C97098-512A-78B9-E9D4-B0B473B32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0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Contact Information</a:t>
            </a:r>
          </a:p>
        </p:txBody>
      </p:sp>
      <p:sp>
        <p:nvSpPr>
          <p:cNvPr id="3" name="Google Shape;160;p27">
            <a:extLst>
              <a:ext uri="{FF2B5EF4-FFF2-40B4-BE49-F238E27FC236}">
                <a16:creationId xmlns:a16="http://schemas.microsoft.com/office/drawing/2014/main" id="{A009387D-6F8E-FCC7-02FE-D83591BC6354}"/>
              </a:ext>
            </a:extLst>
          </p:cNvPr>
          <p:cNvSpPr txBox="1">
            <a:spLocks/>
          </p:cNvSpPr>
          <p:nvPr/>
        </p:nvSpPr>
        <p:spPr>
          <a:xfrm>
            <a:off x="387900" y="1752600"/>
            <a:ext cx="8520600" cy="39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9E9E9E"/>
              </a:buClr>
              <a:buSzPts val="852"/>
              <a:buFont typeface="Average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Jim Bombaci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Nutmeg IT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Jim@NutmegIT.Com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ACACA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9E9E9E"/>
              </a:buClr>
              <a:buSzPts val="852"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Shannon Quinn-Sheeran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Housing Innovations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Shannon@HousingInnovations.US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9E9E9E"/>
              </a:buClr>
              <a:buSzPts val="852"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 Lindsay Fabrizio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The Housing Collective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Lindsay@TheHousingCollective.Org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Nutmeg Help Desk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Help@NutmegIT.Com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CT BOS Contact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ctboscoc@gmail.com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9E9E9E"/>
              </a:buClr>
              <a:buSzPts val="1100"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ODFC Contact</a:t>
            </a:r>
            <a:b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</a:b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Lindsay@TheHousingCollective.Org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rage"/>
                <a:sym typeface="Average"/>
              </a:rPr>
              <a:t>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ACACA"/>
              </a:solidFill>
              <a:effectLst/>
              <a:uLnTx/>
              <a:uFillTx/>
              <a:latin typeface="Average"/>
              <a:sym typeface="Average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9E9E9E"/>
              </a:buClr>
              <a:buSzPts val="852"/>
              <a:buFont typeface="Arial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rage"/>
              <a:sym typeface="Averag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A6BFA-ECE0-E4C4-5AFA-E481FF3C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00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753331-7A1F-6B85-67A9-CE423CBFF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989" y="1499178"/>
            <a:ext cx="5054022" cy="505402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7AFDF-EAAB-42EA-53CB-6A8EFFA5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3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Meeting Agenda</a:t>
            </a: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152400" y="1371600"/>
            <a:ext cx="8839200" cy="525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64;p28">
            <a:extLst>
              <a:ext uri="{FF2B5EF4-FFF2-40B4-BE49-F238E27FC236}">
                <a16:creationId xmlns:a16="http://schemas.microsoft.com/office/drawing/2014/main" id="{72232225-FE19-3F6E-5C51-70626CD17948}"/>
              </a:ext>
            </a:extLst>
          </p:cNvPr>
          <p:cNvSpPr txBox="1">
            <a:spLocks/>
          </p:cNvSpPr>
          <p:nvPr/>
        </p:nvSpPr>
        <p:spPr>
          <a:xfrm>
            <a:off x="143435" y="1219200"/>
            <a:ext cx="8839200" cy="5029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Introductions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Roles and Responsibilities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Program Overview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PIT Database Demo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Key Dates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Summary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Questions/Close</a:t>
            </a: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8BB337-59A0-DA19-E8BE-BCE13830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Roles and Responsibilities </a:t>
            </a: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152400" y="1371600"/>
            <a:ext cx="8839200" cy="525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64;p28">
            <a:extLst>
              <a:ext uri="{FF2B5EF4-FFF2-40B4-BE49-F238E27FC236}">
                <a16:creationId xmlns:a16="http://schemas.microsoft.com/office/drawing/2014/main" id="{72232225-FE19-3F6E-5C51-70626CD17948}"/>
              </a:ext>
            </a:extLst>
          </p:cNvPr>
          <p:cNvSpPr txBox="1">
            <a:spLocks/>
          </p:cNvSpPr>
          <p:nvPr/>
        </p:nvSpPr>
        <p:spPr>
          <a:xfrm>
            <a:off x="152400" y="1219200"/>
            <a:ext cx="8839200" cy="5334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0" indent="0">
              <a:spcBef>
                <a:spcPts val="0"/>
              </a:spcBef>
              <a:buSzPct val="75000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Project Management – PIT Leadership Team</a:t>
            </a:r>
          </a:p>
          <a:p>
            <a:pPr marL="127000" indent="0">
              <a:spcBef>
                <a:spcPts val="0"/>
              </a:spcBef>
              <a:buSzPct val="75000"/>
              <a:buNone/>
            </a:pPr>
            <a:endParaRPr lang="en-US" sz="2800" dirty="0">
              <a:latin typeface="Calibri"/>
              <a:ea typeface="Calibri"/>
              <a:cs typeface="Calibri"/>
              <a:sym typeface="Calibri"/>
            </a:endParaRPr>
          </a:p>
          <a:p>
            <a:pPr marL="127000" indent="0">
              <a:spcBef>
                <a:spcPts val="0"/>
              </a:spcBef>
              <a:buSzPct val="75000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Database Support – Nutmeg</a:t>
            </a:r>
          </a:p>
          <a:p>
            <a:pPr marL="127000" indent="0">
              <a:spcBef>
                <a:spcPts val="0"/>
              </a:spcBef>
              <a:buSzPct val="75000"/>
              <a:buNone/>
            </a:pPr>
            <a:endParaRPr lang="en-US" sz="2800" dirty="0">
              <a:latin typeface="Calibri"/>
              <a:ea typeface="Calibri"/>
              <a:cs typeface="Calibri"/>
              <a:sym typeface="Calibri"/>
            </a:endParaRPr>
          </a:p>
          <a:p>
            <a:pPr marL="127000" indent="0">
              <a:spcBef>
                <a:spcPts val="0"/>
              </a:spcBef>
              <a:buSzPct val="75000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HMIS Participating People Counts</a:t>
            </a:r>
          </a:p>
          <a:p>
            <a:pPr marL="984250" lvl="1" indent="-457200">
              <a:spcBef>
                <a:spcPts val="0"/>
              </a:spcBef>
              <a:buSzPct val="750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Agency Staff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527050" lvl="1" indent="0">
              <a:spcBef>
                <a:spcPts val="0"/>
              </a:spcBef>
              <a:buSzPct val="75000"/>
              <a:buNone/>
            </a:pP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127000" indent="0">
              <a:spcBef>
                <a:spcPts val="0"/>
              </a:spcBef>
              <a:buSzPct val="75000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Non-HMIS Participating People Counts</a:t>
            </a:r>
          </a:p>
          <a:p>
            <a:pPr marL="869950" lvl="1">
              <a:spcBef>
                <a:spcPts val="0"/>
              </a:spcBef>
              <a:buSzPct val="750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Agency Staff</a:t>
            </a:r>
          </a:p>
          <a:p>
            <a:pPr marL="527050" lvl="1" indent="0">
              <a:spcBef>
                <a:spcPts val="0"/>
              </a:spcBef>
              <a:buSzPct val="75000"/>
              <a:buNone/>
            </a:pP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9AB1B0-D729-7009-1D82-7B73F619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latin typeface="Rockwell"/>
                <a:ea typeface="Rockwell"/>
                <a:cs typeface="Rockwell"/>
                <a:sym typeface="Rockwell"/>
              </a:rPr>
              <a:t>What is the Point-in-Time Count?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152400" y="1371600"/>
            <a:ext cx="8839200" cy="525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64;p28">
            <a:extLst>
              <a:ext uri="{FF2B5EF4-FFF2-40B4-BE49-F238E27FC236}">
                <a16:creationId xmlns:a16="http://schemas.microsoft.com/office/drawing/2014/main" id="{72232225-FE19-3F6E-5C51-70626CD17948}"/>
              </a:ext>
            </a:extLst>
          </p:cNvPr>
          <p:cNvSpPr txBox="1">
            <a:spLocks/>
          </p:cNvSpPr>
          <p:nvPr/>
        </p:nvSpPr>
        <p:spPr>
          <a:xfrm>
            <a:off x="143435" y="1219200"/>
            <a:ext cx="8839200" cy="5334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442" indent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ts val="1924"/>
              <a:buNone/>
            </a:pPr>
            <a:r>
              <a:rPr lang="en-US" sz="5500" b="1" dirty="0">
                <a:latin typeface="Calibri"/>
                <a:ea typeface="Calibri"/>
                <a:cs typeface="Calibri"/>
                <a:sym typeface="Calibri"/>
              </a:rPr>
              <a:t>Federal Program </a:t>
            </a:r>
            <a:r>
              <a:rPr lang="en-US" sz="5500" dirty="0"/>
              <a:t>designed to count number of community members experiencing homelessness, in both sheltered and unsheltered spaces. (not meant for human habitation)</a:t>
            </a: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endParaRPr lang="en-US" sz="5500" b="1" dirty="0">
              <a:latin typeface="Calibri"/>
              <a:ea typeface="Calibri"/>
              <a:cs typeface="Calibri"/>
              <a:sym typeface="Calibri"/>
            </a:endParaRP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r>
              <a:rPr lang="en-US" sz="5500" b="1" dirty="0">
                <a:latin typeface="Calibri"/>
                <a:ea typeface="Calibri"/>
                <a:cs typeface="Calibri"/>
                <a:sym typeface="Calibri"/>
              </a:rPr>
              <a:t>When do we perform the count?</a:t>
            </a:r>
          </a:p>
          <a:p>
            <a:pPr marL="106442" indent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ts val="1924"/>
              <a:buNone/>
            </a:pPr>
            <a:r>
              <a:rPr lang="en-US" sz="5500" dirty="0"/>
              <a:t>- Typically occurs within the last 10 days of Jan. During the colder time of the winter when homelessness is at </a:t>
            </a:r>
          </a:p>
          <a:p>
            <a:pPr marL="106442" indent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ts val="1924"/>
              <a:buNone/>
            </a:pPr>
            <a:r>
              <a:rPr lang="en-US" sz="5500" dirty="0"/>
              <a:t>   its peak. The CT PIT count is on 1/23/2024</a:t>
            </a: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endParaRPr lang="en-US" sz="5500" b="1" dirty="0">
              <a:latin typeface="Calibri"/>
              <a:ea typeface="Calibri"/>
              <a:cs typeface="Calibri"/>
              <a:sym typeface="Calibri"/>
            </a:endParaRP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r>
              <a:rPr lang="en-US" sz="5500" b="1" dirty="0">
                <a:latin typeface="Calibri"/>
                <a:ea typeface="Calibri"/>
                <a:cs typeface="Calibri"/>
                <a:sym typeface="Calibri"/>
              </a:rPr>
              <a:t>Where/What are we counting? </a:t>
            </a: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r>
              <a:rPr lang="en-US" sz="5500" b="1" dirty="0"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5500" dirty="0">
                <a:latin typeface="Calibri"/>
                <a:ea typeface="Calibri"/>
                <a:cs typeface="Calibri"/>
                <a:sym typeface="Calibri"/>
              </a:rPr>
              <a:t>Where: Housing programs both HMIS and Non-HMIS participating will provide a count of their available beds   </a:t>
            </a: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r>
              <a:rPr lang="en-US" sz="5500" dirty="0">
                <a:latin typeface="Calibri"/>
                <a:ea typeface="Calibri"/>
                <a:cs typeface="Calibri"/>
                <a:sym typeface="Calibri"/>
              </a:rPr>
              <a:t>   on the night of the count they will provide a count of total households and persons. </a:t>
            </a: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endParaRPr lang="en-US" sz="5500" b="1" dirty="0">
              <a:latin typeface="Calibri"/>
              <a:ea typeface="Calibri"/>
              <a:cs typeface="Calibri"/>
              <a:sym typeface="Calibri"/>
            </a:endParaRPr>
          </a:p>
          <a:p>
            <a:pPr marL="106442" indent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ts val="1924"/>
              <a:buNone/>
            </a:pPr>
            <a:r>
              <a:rPr lang="en-US" sz="5500" b="1" dirty="0">
                <a:latin typeface="Calibri"/>
                <a:ea typeface="Calibri"/>
                <a:cs typeface="Calibri"/>
                <a:sym typeface="Calibri"/>
              </a:rPr>
              <a:t>Why do we do it? </a:t>
            </a:r>
          </a:p>
          <a:p>
            <a:pPr marL="106442" indent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ts val="1924"/>
              <a:buNone/>
            </a:pPr>
            <a:r>
              <a:rPr lang="en-US" sz="5500" b="1" dirty="0">
                <a:latin typeface="Calibri"/>
                <a:cs typeface="Calibri"/>
                <a:sym typeface="Calibri"/>
              </a:rPr>
              <a:t> - </a:t>
            </a:r>
            <a:r>
              <a:rPr lang="en-US" sz="5500" dirty="0"/>
              <a:t>The PIT provides a snapshot of the homelessness population on/around the same time each year; which </a:t>
            </a:r>
          </a:p>
          <a:p>
            <a:pPr marL="106442" indent="0">
              <a:lnSpc>
                <a:spcPct val="130000"/>
              </a:lnSpc>
              <a:spcBef>
                <a:spcPts val="0"/>
              </a:spcBef>
              <a:buClr>
                <a:schemeClr val="lt1"/>
              </a:buClr>
              <a:buSzPts val="1924"/>
              <a:buNone/>
            </a:pPr>
            <a:r>
              <a:rPr lang="en-US" sz="5500" dirty="0"/>
              <a:t>    helps identify population trends. </a:t>
            </a: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endParaRPr lang="en-US" sz="5500" b="1" dirty="0">
              <a:latin typeface="Calibri"/>
              <a:ea typeface="Calibri"/>
              <a:cs typeface="Calibri"/>
              <a:sym typeface="Calibri"/>
            </a:endParaRP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r>
              <a:rPr lang="en-US" sz="5500" b="1" dirty="0">
                <a:latin typeface="Calibri"/>
                <a:ea typeface="Calibri"/>
                <a:cs typeface="Calibri"/>
                <a:sym typeface="Calibri"/>
              </a:rPr>
              <a:t>What is the ultimate goal?</a:t>
            </a: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r>
              <a:rPr lang="en-US" sz="5500" dirty="0"/>
              <a:t>Helps to determine the amount of federal funds and resources our state is eligible for/allotted</a:t>
            </a:r>
            <a:endParaRPr lang="en-US" sz="5500" b="1" dirty="0">
              <a:latin typeface="Calibri"/>
              <a:ea typeface="Calibri"/>
              <a:cs typeface="Calibri"/>
              <a:sym typeface="Calibri"/>
            </a:endParaRPr>
          </a:p>
          <a:p>
            <a:pPr marL="106442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4"/>
              <a:buNone/>
            </a:pPr>
            <a:endParaRPr lang="en-US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B73FE4-F0FA-9718-BF15-AB00D3C3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7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Point In Time Count</a:t>
            </a: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152400" y="1371600"/>
            <a:ext cx="8839200" cy="525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54F9BF-EBBE-8F3D-2206-9897B246F849}"/>
              </a:ext>
            </a:extLst>
          </p:cNvPr>
          <p:cNvSpPr txBox="1">
            <a:spLocks/>
          </p:cNvSpPr>
          <p:nvPr/>
        </p:nvSpPr>
        <p:spPr>
          <a:xfrm>
            <a:off x="152400" y="1371600"/>
            <a:ext cx="8520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Why: Required by HUD. Combined with the Housing Inventory Count (HIC), the PIT shows capacity to meet the needs of people experiencing homelessness in each CoC</a:t>
            </a:r>
          </a:p>
          <a:p>
            <a:pPr lvl="1"/>
            <a:r>
              <a:rPr lang="en-US" sz="2000" dirty="0"/>
              <a:t>PIT = people portion and counts the people experiencing homelessness on the night of the count</a:t>
            </a:r>
          </a:p>
          <a:p>
            <a:pPr lvl="1"/>
            <a:r>
              <a:rPr lang="en-US" sz="2000" dirty="0"/>
              <a:t>Also completed via the PIT database: agency staff either review (HMIS participant projects) or enter (non-HMIS participating projects) total people sleeping in the program on the night of the count</a:t>
            </a:r>
          </a:p>
          <a:p>
            <a:pPr lvl="1"/>
            <a:r>
              <a:rPr lang="en-US" sz="2000" dirty="0"/>
              <a:t>Regional Coordinators work with CoC Leadership, providers, and Nutmeg to ensure all projects enter and/or verify data in a timely fashion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F6C23C-2ECE-3F61-03F8-7F18FFB5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solidFill>
                  <a:schemeClr val="dk1"/>
                </a:solidFill>
                <a:latin typeface="Rockwell"/>
                <a:ea typeface="Arial"/>
                <a:cs typeface="Arial"/>
                <a:sym typeface="Rockwell"/>
              </a:rPr>
              <a:t>Overview Continued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152400" y="1371600"/>
            <a:ext cx="8839200" cy="525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58B189-F16D-0F33-7B30-CA5A5F435A3C}"/>
              </a:ext>
            </a:extLst>
          </p:cNvPr>
          <p:cNvSpPr txBox="1"/>
          <p:nvPr/>
        </p:nvSpPr>
        <p:spPr>
          <a:xfrm>
            <a:off x="533400" y="1392240"/>
            <a:ext cx="8001000" cy="166199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Unsheltered = people living in places not meant for human habitation, for example, outside, in bus stations, in cars, etc.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A59121-C6CD-60E2-9081-23530D4FC6CD}"/>
              </a:ext>
            </a:extLst>
          </p:cNvPr>
          <p:cNvSpPr txBox="1"/>
          <p:nvPr/>
        </p:nvSpPr>
        <p:spPr>
          <a:xfrm>
            <a:off x="571500" y="3350068"/>
            <a:ext cx="8001000" cy="166199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Non-ES Warming Centers = locations for people to come in out of the cold but do not have any beds, mats or cots and are not used as shelter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B46DE-01C2-8A9A-CA97-C997FA32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2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latin typeface="Rockwell"/>
                <a:ea typeface="Rockwell"/>
                <a:cs typeface="Rockwell"/>
                <a:sym typeface="Rockwell"/>
              </a:rPr>
              <a:t>Important Links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152400" y="1219200"/>
            <a:ext cx="8839200" cy="541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54F9BF-EBBE-8F3D-2206-9897B246F849}"/>
              </a:ext>
            </a:extLst>
          </p:cNvPr>
          <p:cNvSpPr txBox="1">
            <a:spLocks/>
          </p:cNvSpPr>
          <p:nvPr/>
        </p:nvSpPr>
        <p:spPr>
          <a:xfrm>
            <a:off x="152400" y="12192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PIT App link: 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PIT Database Link</a:t>
            </a:r>
            <a:endParaRPr lang="en-US" sz="2400" b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u="sng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PIT Resource Page: </a:t>
            </a:r>
            <a:r>
              <a:rPr lang="en-US" sz="2400" kern="100" dirty="0">
                <a:latin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https://cthmis.com/pit/</a:t>
            </a:r>
            <a:endParaRPr lang="en-US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400" i="0" dirty="0">
                <a:effectLst/>
                <a:latin typeface="Poppins" panose="00000500000000000000" pitchFamily="2" charset="0"/>
              </a:rPr>
              <a:t>General User Guides </a:t>
            </a:r>
          </a:p>
          <a:p>
            <a:pPr marL="457200" lvl="1" indent="0">
              <a:buNone/>
            </a:pPr>
            <a:endParaRPr lang="en-US" sz="2400" b="1" i="0" dirty="0">
              <a:effectLst/>
              <a:latin typeface="Poppins" panose="00000500000000000000" pitchFamily="2" charset="0"/>
            </a:endParaRPr>
          </a:p>
          <a:p>
            <a:pPr lvl="1"/>
            <a:r>
              <a:rPr lang="en-US" sz="24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Unsheltered Programs Training Material</a:t>
            </a:r>
          </a:p>
          <a:p>
            <a:pPr marL="457200" lvl="1" indent="0">
              <a:buNone/>
            </a:pPr>
            <a:endParaRPr lang="en-US" sz="2400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4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Sheltered Program Training Material</a:t>
            </a:r>
          </a:p>
          <a:p>
            <a:pPr marL="0" indent="0">
              <a:buNone/>
            </a:pPr>
            <a:endParaRPr lang="en-US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ACBE57-D833-23E4-D589-BE5835F7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9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400" dirty="0">
                <a:latin typeface="Rockwell"/>
                <a:ea typeface="Rockwell"/>
                <a:cs typeface="Rockwell"/>
                <a:sym typeface="Rockwell"/>
              </a:rPr>
              <a:t>New for 2024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F89EF25E-8818-141B-510A-ADF345E0E801}"/>
              </a:ext>
            </a:extLst>
          </p:cNvPr>
          <p:cNvSpPr txBox="1">
            <a:spLocks/>
          </p:cNvSpPr>
          <p:nvPr/>
        </p:nvSpPr>
        <p:spPr>
          <a:xfrm>
            <a:off x="152400" y="1219200"/>
            <a:ext cx="8839200" cy="541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Clr>
                <a:schemeClr val="bg1"/>
              </a:buClr>
              <a:buSzPts val="18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54F9BF-EBBE-8F3D-2206-9897B246F849}"/>
              </a:ext>
            </a:extLst>
          </p:cNvPr>
          <p:cNvSpPr txBox="1">
            <a:spLocks/>
          </p:cNvSpPr>
          <p:nvPr/>
        </p:nvSpPr>
        <p:spPr>
          <a:xfrm>
            <a:off x="152400" y="12192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Race/Ethnicity has been combined</a:t>
            </a:r>
          </a:p>
          <a:p>
            <a:pPr marL="0" indent="0">
              <a:buNone/>
            </a:pPr>
            <a:endParaRPr lang="en-US" sz="2400" b="1" dirty="0"/>
          </a:p>
          <a:p>
            <a:pPr lvl="1"/>
            <a:r>
              <a:rPr lang="en-US" sz="1700" b="1" dirty="0"/>
              <a:t>American Indian, Alaska Native, or Indigenous</a:t>
            </a:r>
          </a:p>
          <a:p>
            <a:pPr lvl="1"/>
            <a:r>
              <a:rPr lang="en-US" sz="1700" b="1" dirty="0"/>
              <a:t>American Indian, Alaska Native, or Indigenous &amp; Hispanic/Latina/e/o</a:t>
            </a:r>
          </a:p>
          <a:p>
            <a:pPr lvl="1"/>
            <a:r>
              <a:rPr lang="en-US" sz="1700" b="1" dirty="0"/>
              <a:t>Asian or Asian American</a:t>
            </a:r>
          </a:p>
          <a:p>
            <a:pPr lvl="1"/>
            <a:r>
              <a:rPr lang="en-US" sz="1700" b="1" dirty="0"/>
              <a:t>Asian or Asian American &amp; Hispanic/Latina/e/o</a:t>
            </a:r>
          </a:p>
          <a:p>
            <a:pPr lvl="1"/>
            <a:r>
              <a:rPr lang="en-US" sz="1700" b="1" dirty="0"/>
              <a:t>Black, African American, or African</a:t>
            </a:r>
          </a:p>
          <a:p>
            <a:pPr lvl="1"/>
            <a:r>
              <a:rPr lang="en-US" sz="1700" b="1" dirty="0"/>
              <a:t>Black, African American, or African &amp;</a:t>
            </a:r>
          </a:p>
          <a:p>
            <a:pPr lvl="1"/>
            <a:r>
              <a:rPr lang="en-US" sz="1700" b="1" dirty="0"/>
              <a:t>Hispanic/Latina/e/o</a:t>
            </a:r>
          </a:p>
          <a:p>
            <a:pPr lvl="1"/>
            <a:r>
              <a:rPr lang="en-US" sz="1700" b="1" dirty="0"/>
              <a:t>Hispanic/Latina/e/o</a:t>
            </a:r>
          </a:p>
          <a:p>
            <a:pPr lvl="1"/>
            <a:r>
              <a:rPr lang="en-US" sz="1700" b="1" dirty="0"/>
              <a:t>Middle Eastern or North African</a:t>
            </a:r>
          </a:p>
          <a:p>
            <a:pPr lvl="1"/>
            <a:r>
              <a:rPr lang="en-US" sz="1700" b="1" dirty="0"/>
              <a:t>Middle Eastern or North African &amp;</a:t>
            </a:r>
          </a:p>
          <a:p>
            <a:pPr lvl="1"/>
            <a:r>
              <a:rPr lang="en-US" sz="1700" b="1" dirty="0"/>
              <a:t>Hispanic/Latina/e/o</a:t>
            </a:r>
          </a:p>
          <a:p>
            <a:pPr lvl="1"/>
            <a:r>
              <a:rPr lang="en-US" sz="1700" b="1" dirty="0"/>
              <a:t>Native Hawaiian or Pacific Islander</a:t>
            </a:r>
          </a:p>
          <a:p>
            <a:pPr lvl="1"/>
            <a:r>
              <a:rPr lang="en-US" sz="1700" b="1" dirty="0"/>
              <a:t>Native Hawaiian or Pacific Islander &amp;</a:t>
            </a:r>
          </a:p>
          <a:p>
            <a:pPr lvl="1"/>
            <a:r>
              <a:rPr lang="en-US" sz="1700" b="1" dirty="0"/>
              <a:t>Hispanic/Latina/e/o</a:t>
            </a:r>
          </a:p>
          <a:p>
            <a:pPr lvl="1"/>
            <a:r>
              <a:rPr lang="en-US" sz="1700" b="1" dirty="0"/>
              <a:t>White</a:t>
            </a:r>
          </a:p>
          <a:p>
            <a:pPr lvl="1"/>
            <a:r>
              <a:rPr lang="en-US" sz="1700" b="1" dirty="0"/>
              <a:t>White &amp; Hispanic/Latina/e/o</a:t>
            </a:r>
          </a:p>
          <a:p>
            <a:pPr marL="457200" lvl="1" indent="0">
              <a:buNone/>
            </a:pPr>
            <a:endParaRPr lang="en-US" sz="1700" b="1" dirty="0"/>
          </a:p>
          <a:p>
            <a:r>
              <a:rPr lang="en-US" sz="1900" b="1" dirty="0"/>
              <a:t>Multi-Racial &amp; Hispanic/Latina/e/o</a:t>
            </a:r>
          </a:p>
          <a:p>
            <a:r>
              <a:rPr lang="en-US" sz="1900" b="1" dirty="0"/>
              <a:t>Multi-Racial (not Hispanic/Latina/e/o)</a:t>
            </a:r>
          </a:p>
          <a:p>
            <a:endParaRPr lang="en-US" sz="2400" b="1" dirty="0"/>
          </a:p>
          <a:p>
            <a:pPr marL="0" indent="0">
              <a:buNone/>
            </a:pPr>
            <a:endParaRPr lang="en-US" sz="2400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5023F8-6947-FEE5-E2E4-FAF312A1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E7C-97CA-470C-B10B-A9292783C67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01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Example List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Sub-Section Divider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Example Table&amp;quot;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Droid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2515</TotalTime>
  <Words>1553</Words>
  <Application>Microsoft Office PowerPoint</Application>
  <PresentationFormat>On-screen Show (4:3)</PresentationFormat>
  <Paragraphs>286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Average</vt:lpstr>
      <vt:lpstr>Calibri</vt:lpstr>
      <vt:lpstr>Droid Sans</vt:lpstr>
      <vt:lpstr>Poppins</vt:lpstr>
      <vt:lpstr>roboto</vt:lpstr>
      <vt:lpstr>Rockwell</vt:lpstr>
      <vt:lpstr>Office Theme</vt:lpstr>
      <vt:lpstr>2023-2024  Un-Sheltered People Count Training</vt:lpstr>
      <vt:lpstr>Important Contact Information</vt:lpstr>
      <vt:lpstr>Meeting Agenda</vt:lpstr>
      <vt:lpstr>Roles and Responsibilities </vt:lpstr>
      <vt:lpstr>What is the Point-in-Time Count?</vt:lpstr>
      <vt:lpstr>Point In Time Count</vt:lpstr>
      <vt:lpstr>Overview Continued</vt:lpstr>
      <vt:lpstr>Important Links</vt:lpstr>
      <vt:lpstr>New for 2024</vt:lpstr>
      <vt:lpstr>New for 2024</vt:lpstr>
      <vt:lpstr>Unsheltered Count</vt:lpstr>
      <vt:lpstr>PIT App Training: Un-Sheltered HMIS and Non-HMIS</vt:lpstr>
      <vt:lpstr>PIT App Training: Un-Sheltered HMIS and Non-HMIS</vt:lpstr>
      <vt:lpstr>Non-HMIS Outreach and Warming Center Programs</vt:lpstr>
      <vt:lpstr>Non-HMIS Outreach and Warming Center Programs</vt:lpstr>
      <vt:lpstr>Non-HMIS Outreach and Warming Center Programs</vt:lpstr>
      <vt:lpstr>Non-HMIS Outreach and Warming Center Programs</vt:lpstr>
      <vt:lpstr>PIT Database Demonstration</vt:lpstr>
      <vt:lpstr>Important Dates &amp; Resources</vt:lpstr>
      <vt:lpstr>Important Dates &amp; Resources</vt:lpstr>
      <vt:lpstr>Important Contact Information</vt:lpstr>
      <vt:lpstr>Questions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</dc:title>
  <dc:creator>James</dc:creator>
  <cp:lastModifiedBy>Jim Bombaci</cp:lastModifiedBy>
  <cp:revision>93</cp:revision>
  <dcterms:created xsi:type="dcterms:W3CDTF">2011-01-28T01:57:10Z</dcterms:created>
  <dcterms:modified xsi:type="dcterms:W3CDTF">2024-01-10T14:52:34Z</dcterms:modified>
</cp:coreProperties>
</file>