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96" r:id="rId3"/>
    <p:sldId id="273" r:id="rId4"/>
    <p:sldId id="291" r:id="rId5"/>
    <p:sldId id="279" r:id="rId6"/>
    <p:sldId id="302" r:id="rId7"/>
    <p:sldId id="280" r:id="rId8"/>
    <p:sldId id="293" r:id="rId9"/>
    <p:sldId id="281" r:id="rId10"/>
    <p:sldId id="282" r:id="rId11"/>
    <p:sldId id="283" r:id="rId12"/>
    <p:sldId id="285" r:id="rId13"/>
    <p:sldId id="286" r:id="rId14"/>
    <p:sldId id="288" r:id="rId15"/>
    <p:sldId id="278" r:id="rId16"/>
    <p:sldId id="301" r:id="rId17"/>
    <p:sldId id="298" r:id="rId18"/>
    <p:sldId id="299" r:id="rId19"/>
    <p:sldId id="300" r:id="rId20"/>
    <p:sldId id="274" r:id="rId21"/>
    <p:sldId id="275" r:id="rId22"/>
    <p:sldId id="297" r:id="rId23"/>
    <p:sldId id="276" r:id="rId24"/>
    <p:sldId id="294" r:id="rId25"/>
    <p:sldId id="277" r:id="rId26"/>
    <p:sldId id="289" r:id="rId27"/>
    <p:sldId id="295" r:id="rId28"/>
    <p:sldId id="292" r:id="rId29"/>
    <p:sldId id="290"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223B47-36F6-AA09-05EF-3A51E3692300}" name="Shannon Quinn-Sheeran" initials="SQ" userId="b87b281aada16072" providerId="Windows Live"/>
  <p188:author id="{1F104C7B-0EBC-3ECC-C2E8-7185DE883465}" name="Jim Bombaci" initials="JB" userId="71fe6c6e7f44d40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89773" autoAdjust="0"/>
  </p:normalViewPr>
  <p:slideViewPr>
    <p:cSldViewPr>
      <p:cViewPr varScale="1">
        <p:scale>
          <a:sx n="74" d="100"/>
          <a:sy n="74" d="100"/>
        </p:scale>
        <p:origin x="1596" y="54"/>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81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57DE6E-9677-44BC-BE80-1BF13AA6A289}" type="datetimeFigureOut">
              <a:rPr lang="en-US" smtClean="0"/>
              <a:pPr/>
              <a:t>10/24/2024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B55319-D93C-4A30-A783-9477CC6A1E2E}" type="slidenum">
              <a:rPr lang="en-US" smtClean="0"/>
              <a:pPr/>
              <a:t>‹#›</a:t>
            </a:fld>
            <a:endParaRPr lang="en-US"/>
          </a:p>
        </p:txBody>
      </p:sp>
    </p:spTree>
    <p:extLst>
      <p:ext uri="{BB962C8B-B14F-4D97-AF65-F5344CB8AC3E}">
        <p14:creationId xmlns:p14="http://schemas.microsoft.com/office/powerpoint/2010/main" val="2233295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77572-F8E8-4E73-8B0E-F67D3B7983AF}" type="datetimeFigureOut">
              <a:rPr lang="en-US" smtClean="0"/>
              <a:t>10/24/2024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B3417-4B9C-41C6-B28C-33271B5E1D05}" type="slidenum">
              <a:rPr lang="en-US" smtClean="0"/>
              <a:t>‹#›</a:t>
            </a:fld>
            <a:endParaRPr lang="en-US"/>
          </a:p>
        </p:txBody>
      </p:sp>
    </p:spTree>
    <p:extLst>
      <p:ext uri="{BB962C8B-B14F-4D97-AF65-F5344CB8AC3E}">
        <p14:creationId xmlns:p14="http://schemas.microsoft.com/office/powerpoint/2010/main" val="3842079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3</a:t>
            </a:fld>
            <a:endParaRPr lang="en-US"/>
          </a:p>
        </p:txBody>
      </p:sp>
    </p:spTree>
    <p:extLst>
      <p:ext uri="{BB962C8B-B14F-4D97-AF65-F5344CB8AC3E}">
        <p14:creationId xmlns:p14="http://schemas.microsoft.com/office/powerpoint/2010/main" val="3337049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13</a:t>
            </a:fld>
            <a:endParaRPr lang="en-US"/>
          </a:p>
        </p:txBody>
      </p:sp>
    </p:spTree>
    <p:extLst>
      <p:ext uri="{BB962C8B-B14F-4D97-AF65-F5344CB8AC3E}">
        <p14:creationId xmlns:p14="http://schemas.microsoft.com/office/powerpoint/2010/main" val="1561365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14</a:t>
            </a:fld>
            <a:endParaRPr lang="en-US"/>
          </a:p>
        </p:txBody>
      </p:sp>
    </p:spTree>
    <p:extLst>
      <p:ext uri="{BB962C8B-B14F-4D97-AF65-F5344CB8AC3E}">
        <p14:creationId xmlns:p14="http://schemas.microsoft.com/office/powerpoint/2010/main" val="3300241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23</a:t>
            </a:fld>
            <a:endParaRPr lang="en-US"/>
          </a:p>
        </p:txBody>
      </p:sp>
    </p:spTree>
    <p:extLst>
      <p:ext uri="{BB962C8B-B14F-4D97-AF65-F5344CB8AC3E}">
        <p14:creationId xmlns:p14="http://schemas.microsoft.com/office/powerpoint/2010/main" val="3054620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24</a:t>
            </a:fld>
            <a:endParaRPr lang="en-US"/>
          </a:p>
        </p:txBody>
      </p:sp>
    </p:spTree>
    <p:extLst>
      <p:ext uri="{BB962C8B-B14F-4D97-AF65-F5344CB8AC3E}">
        <p14:creationId xmlns:p14="http://schemas.microsoft.com/office/powerpoint/2010/main" val="3226731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25</a:t>
            </a:fld>
            <a:endParaRPr lang="en-US"/>
          </a:p>
        </p:txBody>
      </p:sp>
    </p:spTree>
    <p:extLst>
      <p:ext uri="{BB962C8B-B14F-4D97-AF65-F5344CB8AC3E}">
        <p14:creationId xmlns:p14="http://schemas.microsoft.com/office/powerpoint/2010/main" val="1062642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27</a:t>
            </a:fld>
            <a:endParaRPr lang="en-US"/>
          </a:p>
        </p:txBody>
      </p:sp>
    </p:spTree>
    <p:extLst>
      <p:ext uri="{BB962C8B-B14F-4D97-AF65-F5344CB8AC3E}">
        <p14:creationId xmlns:p14="http://schemas.microsoft.com/office/powerpoint/2010/main" val="219771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4</a:t>
            </a:fld>
            <a:endParaRPr lang="en-US"/>
          </a:p>
        </p:txBody>
      </p:sp>
    </p:spTree>
    <p:extLst>
      <p:ext uri="{BB962C8B-B14F-4D97-AF65-F5344CB8AC3E}">
        <p14:creationId xmlns:p14="http://schemas.microsoft.com/office/powerpoint/2010/main" val="243838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HIC: units/beds in programs for which homelessness is an entry criteria</a:t>
            </a:r>
          </a:p>
          <a:p>
            <a:r>
              <a:rPr lang="en-US" sz="1200" dirty="0"/>
              <a:t>Timing: during colder time of winter when homelessness is at its peak. </a:t>
            </a:r>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5</a:t>
            </a:fld>
            <a:endParaRPr lang="en-US"/>
          </a:p>
        </p:txBody>
      </p:sp>
    </p:spTree>
    <p:extLst>
      <p:ext uri="{BB962C8B-B14F-4D97-AF65-F5344CB8AC3E}">
        <p14:creationId xmlns:p14="http://schemas.microsoft.com/office/powerpoint/2010/main" val="2488193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 includes the TH portion of Joint TH/RRH projects</a:t>
            </a:r>
          </a:p>
          <a:p>
            <a:r>
              <a:rPr lang="en-US" dirty="0"/>
              <a:t>For the 1</a:t>
            </a:r>
            <a:r>
              <a:rPr lang="en-US" baseline="30000" dirty="0"/>
              <a:t>st</a:t>
            </a:r>
            <a:r>
              <a:rPr lang="en-US" dirty="0"/>
              <a:t> grouping – those people are considered to be experiencing homelessness</a:t>
            </a:r>
          </a:p>
          <a:p>
            <a:endParaRPr lang="en-US" dirty="0"/>
          </a:p>
          <a:p>
            <a:r>
              <a:rPr lang="en-US" dirty="0"/>
              <a:t>PH participants are also counted – as part of ppl within the homeless services system, but not considered to be experiencing homelessness at time they are in these housing programs. </a:t>
            </a:r>
          </a:p>
        </p:txBody>
      </p:sp>
      <p:sp>
        <p:nvSpPr>
          <p:cNvPr id="4" name="Slide Number Placeholder 3"/>
          <p:cNvSpPr>
            <a:spLocks noGrp="1"/>
          </p:cNvSpPr>
          <p:nvPr>
            <p:ph type="sldNum" sz="quarter" idx="5"/>
          </p:nvPr>
        </p:nvSpPr>
        <p:spPr/>
        <p:txBody>
          <a:bodyPr/>
          <a:lstStyle/>
          <a:p>
            <a:fld id="{7C0B3417-4B9C-41C6-B28C-33271B5E1D05}" type="slidenum">
              <a:rPr lang="en-US" smtClean="0"/>
              <a:t>7</a:t>
            </a:fld>
            <a:endParaRPr lang="en-US"/>
          </a:p>
        </p:txBody>
      </p:sp>
    </p:spTree>
    <p:extLst>
      <p:ext uri="{BB962C8B-B14F-4D97-AF65-F5344CB8AC3E}">
        <p14:creationId xmlns:p14="http://schemas.microsoft.com/office/powerpoint/2010/main" val="370742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8</a:t>
            </a:fld>
            <a:endParaRPr lang="en-US"/>
          </a:p>
        </p:txBody>
      </p:sp>
    </p:spTree>
    <p:extLst>
      <p:ext uri="{BB962C8B-B14F-4D97-AF65-F5344CB8AC3E}">
        <p14:creationId xmlns:p14="http://schemas.microsoft.com/office/powerpoint/2010/main" val="3273255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Review &amp; Update Housing Program information:</a:t>
            </a:r>
          </a:p>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9</a:t>
            </a:fld>
            <a:endParaRPr lang="en-US"/>
          </a:p>
        </p:txBody>
      </p:sp>
    </p:spTree>
    <p:extLst>
      <p:ext uri="{BB962C8B-B14F-4D97-AF65-F5344CB8AC3E}">
        <p14:creationId xmlns:p14="http://schemas.microsoft.com/office/powerpoint/2010/main" val="2751024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 especially important with new import system for getting the data into HUD’s database. Addresses important. </a:t>
            </a:r>
          </a:p>
        </p:txBody>
      </p:sp>
      <p:sp>
        <p:nvSpPr>
          <p:cNvPr id="4" name="Slide Number Placeholder 3"/>
          <p:cNvSpPr>
            <a:spLocks noGrp="1"/>
          </p:cNvSpPr>
          <p:nvPr>
            <p:ph type="sldNum" sz="quarter" idx="5"/>
          </p:nvPr>
        </p:nvSpPr>
        <p:spPr/>
        <p:txBody>
          <a:bodyPr/>
          <a:lstStyle/>
          <a:p>
            <a:fld id="{7C0B3417-4B9C-41C6-B28C-33271B5E1D05}" type="slidenum">
              <a:rPr lang="en-US" smtClean="0"/>
              <a:t>10</a:t>
            </a:fld>
            <a:endParaRPr lang="en-US"/>
          </a:p>
        </p:txBody>
      </p:sp>
    </p:spTree>
    <p:extLst>
      <p:ext uri="{BB962C8B-B14F-4D97-AF65-F5344CB8AC3E}">
        <p14:creationId xmlns:p14="http://schemas.microsoft.com/office/powerpoint/2010/main" val="1111894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11</a:t>
            </a:fld>
            <a:endParaRPr lang="en-US"/>
          </a:p>
        </p:txBody>
      </p:sp>
    </p:spTree>
    <p:extLst>
      <p:ext uri="{BB962C8B-B14F-4D97-AF65-F5344CB8AC3E}">
        <p14:creationId xmlns:p14="http://schemas.microsoft.com/office/powerpoint/2010/main" val="3469138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12</a:t>
            </a:fld>
            <a:endParaRPr lang="en-US"/>
          </a:p>
        </p:txBody>
      </p:sp>
    </p:spTree>
    <p:extLst>
      <p:ext uri="{BB962C8B-B14F-4D97-AF65-F5344CB8AC3E}">
        <p14:creationId xmlns:p14="http://schemas.microsoft.com/office/powerpoint/2010/main" val="3119636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91757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0" y="3048000"/>
            <a:ext cx="9144000" cy="76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BA9FD8D-E16F-4B5C-9B0C-FBE6F5DC1A5D}"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A9FD8D-E16F-4B5C-9B0C-FBE6F5DC1A5D}" type="datetimeFigureOut">
              <a:rPr lang="en-US" smtClean="0"/>
              <a:pPr/>
              <a:t>10/24/2024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
        <p:nvSpPr>
          <p:cNvPr id="10" name="Subtitle 3"/>
          <p:cNvSpPr>
            <a:spLocks noGrp="1"/>
          </p:cNvSpPr>
          <p:nvPr userDrawn="1">
            <p:ph type="subTitle" idx="1"/>
          </p:nvPr>
        </p:nvSpPr>
        <p:spPr>
          <a:xfrm>
            <a:off x="2590800" y="3429000"/>
            <a:ext cx="3886200" cy="1371600"/>
          </a:xfrm>
        </p:spPr>
        <p:txBody>
          <a:bodyPr>
            <a:normAutofit fontScale="92500"/>
          </a:bodyPr>
          <a:lstStyle>
            <a:lvl1pPr>
              <a:buNone/>
              <a:tabLst>
                <a:tab pos="1430338" algn="l"/>
              </a:tabLst>
              <a:defRPr>
                <a:solidFill>
                  <a:schemeClr val="bg1">
                    <a:lumMod val="65000"/>
                  </a:schemeClr>
                </a:solidFill>
              </a:defRPr>
            </a:lvl1pPr>
          </a:lstStyle>
          <a:p>
            <a:pPr algn="l">
              <a:tabLst>
                <a:tab pos="1030288" algn="l"/>
              </a:tabLst>
            </a:pPr>
            <a:r>
              <a:rPr lang="en-US" sz="2400" b="1" dirty="0">
                <a:latin typeface="Droid Sans" pitchFamily="34" charset="0"/>
                <a:ea typeface="Droid Sans" pitchFamily="34" charset="0"/>
                <a:cs typeface="Droid Sans" pitchFamily="34" charset="0"/>
              </a:rPr>
              <a:t>Phone</a:t>
            </a:r>
            <a:r>
              <a:rPr lang="en-US" sz="2400" dirty="0">
                <a:latin typeface="Droid Sans" pitchFamily="34" charset="0"/>
                <a:ea typeface="Droid Sans" pitchFamily="34" charset="0"/>
                <a:cs typeface="Droid Sans" pitchFamily="34" charset="0"/>
              </a:rPr>
              <a:t>	</a:t>
            </a:r>
            <a:r>
              <a:rPr lang="en-US" sz="2400" dirty="0">
                <a:solidFill>
                  <a:schemeClr val="tx1"/>
                </a:solidFill>
                <a:latin typeface="Droid Sans" pitchFamily="34" charset="0"/>
                <a:ea typeface="Droid Sans" pitchFamily="34" charset="0"/>
                <a:cs typeface="Droid Sans" pitchFamily="34" charset="0"/>
              </a:rPr>
              <a:t>(560) 256-4822</a:t>
            </a:r>
          </a:p>
          <a:p>
            <a:pPr algn="l">
              <a:tabLst>
                <a:tab pos="1030288" algn="l"/>
              </a:tabLst>
            </a:pPr>
            <a:r>
              <a:rPr lang="en-US" sz="2400" b="1" dirty="0">
                <a:latin typeface="Droid Sans" pitchFamily="34" charset="0"/>
                <a:ea typeface="Droid Sans" pitchFamily="34" charset="0"/>
                <a:cs typeface="Droid Sans" pitchFamily="34" charset="0"/>
              </a:rPr>
              <a:t>Web	</a:t>
            </a:r>
            <a:r>
              <a:rPr lang="en-US" sz="2400" dirty="0">
                <a:solidFill>
                  <a:schemeClr val="tx1"/>
                </a:solidFill>
                <a:latin typeface="Droid Sans" pitchFamily="34" charset="0"/>
                <a:ea typeface="Droid Sans" pitchFamily="34" charset="0"/>
                <a:cs typeface="Droid Sans" pitchFamily="34" charset="0"/>
              </a:rPr>
              <a:t>NutmegIT.com</a:t>
            </a:r>
          </a:p>
          <a:p>
            <a:pPr algn="l">
              <a:tabLst>
                <a:tab pos="1030288" algn="l"/>
              </a:tabLst>
            </a:pPr>
            <a:r>
              <a:rPr lang="en-US" sz="2400" b="1" dirty="0">
                <a:latin typeface="Droid Sans" pitchFamily="34" charset="0"/>
                <a:ea typeface="Droid Sans" pitchFamily="34" charset="0"/>
                <a:cs typeface="Droid Sans" pitchFamily="34" charset="0"/>
              </a:rPr>
              <a:t>Email	</a:t>
            </a:r>
            <a:r>
              <a:rPr lang="en-US" sz="2400" dirty="0">
                <a:solidFill>
                  <a:schemeClr val="tx1"/>
                </a:solidFill>
                <a:latin typeface="Droid Sans" pitchFamily="34" charset="0"/>
                <a:ea typeface="Droid Sans" pitchFamily="34" charset="0"/>
                <a:cs typeface="Droid Sans" pitchFamily="34" charset="0"/>
              </a:rPr>
              <a:t>info@nutmegit.com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
        <p:nvSpPr>
          <p:cNvPr id="3" name="Content Placeholder 2"/>
          <p:cNvSpPr>
            <a:spLocks noGrp="1"/>
          </p:cNvSpPr>
          <p:nvPr>
            <p:ph idx="1"/>
          </p:nvPr>
        </p:nvSpPr>
        <p:spPr>
          <a:xfrm>
            <a:off x="3733800" y="1676400"/>
            <a:ext cx="4953000" cy="42671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BA9FD8D-E16F-4B5C-9B0C-FBE6F5DC1A5D}"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795587"/>
            <a:ext cx="7772400" cy="1362075"/>
          </a:xfrm>
          <a:prstGeom prst="rect">
            <a:avLst/>
          </a:prstGeo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362200"/>
            <a:ext cx="7772400" cy="433387"/>
          </a:xfrm>
        </p:spPr>
        <p:txBody>
          <a:bodyPr anchor="b"/>
          <a:lstStyle>
            <a:lvl1pPr marL="0" indent="0">
              <a:buNone/>
              <a:defRPr sz="200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BA9FD8D-E16F-4B5C-9B0C-FBE6F5DC1A5D}"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E7C-97CA-470C-B10B-A9292783C67B}" type="slidenum">
              <a:rPr lang="en-US" smtClean="0"/>
              <a:pPr/>
              <a:t>‹#›</a:t>
            </a:fld>
            <a:endParaRPr lang="en-US"/>
          </a:p>
        </p:txBody>
      </p:sp>
      <p:sp>
        <p:nvSpPr>
          <p:cNvPr id="7" name="Title 1"/>
          <p:cNvSpPr txBox="1">
            <a:spLocks/>
          </p:cNvSpPr>
          <p:nvPr userDrawn="1"/>
        </p:nvSpPr>
        <p:spPr>
          <a:xfrm>
            <a:off x="1143000" y="228600"/>
            <a:ext cx="7010400" cy="838200"/>
          </a:xfrm>
          <a:prstGeom prst="rect">
            <a:avLst/>
          </a:prstGeom>
        </p:spPr>
        <p:txBody>
          <a:bodyPr anchor="ctr"/>
          <a:lstStyle>
            <a:lvl1pPr>
              <a:defRPr sz="400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a:ln>
                  <a:noFill/>
                </a:ln>
                <a:solidFill>
                  <a:schemeClr val="tx1"/>
                </a:solidFill>
                <a:effectLst/>
                <a:uLnTx/>
                <a:uFillTx/>
                <a:latin typeface="+mj-lt"/>
                <a:ea typeface="+mj-ea"/>
                <a:cs typeface="+mj-cs"/>
              </a:rPr>
              <a:t>Click to edit Master title style</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latin typeface="+mj-lt"/>
              </a:defRPr>
            </a:lvl1pPr>
            <a:lvl2pPr>
              <a:defRPr sz="2400">
                <a:solidFill>
                  <a:schemeClr val="bg1"/>
                </a:solidFill>
                <a:latin typeface="+mj-lt"/>
              </a:defRPr>
            </a:lvl2pPr>
            <a:lvl3pPr>
              <a:defRPr sz="20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latin typeface="+mj-lt"/>
              </a:defRPr>
            </a:lvl1pPr>
            <a:lvl2pPr>
              <a:defRPr sz="2400">
                <a:solidFill>
                  <a:schemeClr val="bg1"/>
                </a:solidFill>
                <a:latin typeface="+mj-lt"/>
              </a:defRPr>
            </a:lvl2pPr>
            <a:lvl3pPr>
              <a:defRPr sz="20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BA9FD8D-E16F-4B5C-9B0C-FBE6F5DC1A5D}"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
        <p:nvSpPr>
          <p:cNvPr id="8"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bg1"/>
                </a:solidFill>
                <a:latin typeface="+mj-lt"/>
              </a:defRPr>
            </a:lvl1pPr>
            <a:lvl2pPr>
              <a:defRPr sz="2000">
                <a:solidFill>
                  <a:schemeClr val="bg1"/>
                </a:solidFill>
                <a:latin typeface="+mj-lt"/>
              </a:defRPr>
            </a:lvl2pPr>
            <a:lvl3pPr>
              <a:defRPr sz="18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BA9FD8D-E16F-4B5C-9B0C-FBE6F5DC1A5D}" type="datetimeFigureOut">
              <a:rPr lang="en-US" smtClean="0"/>
              <a:pPr/>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911E7C-97CA-470C-B10B-A9292783C67B}" type="slidenum">
              <a:rPr lang="en-US" smtClean="0"/>
              <a:pPr/>
              <a:t>‹#›</a:t>
            </a:fld>
            <a:endParaRPr lang="en-US"/>
          </a:p>
        </p:txBody>
      </p:sp>
      <p:sp>
        <p:nvSpPr>
          <p:cNvPr id="10"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A9FD8D-E16F-4B5C-9B0C-FBE6F5DC1A5D}" type="datetimeFigureOut">
              <a:rPr lang="en-US" smtClean="0"/>
              <a:pPr/>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911E7C-97CA-470C-B10B-A9292783C67B}" type="slidenum">
              <a:rPr lang="en-US" smtClean="0"/>
              <a:pPr/>
              <a:t>‹#›</a:t>
            </a:fld>
            <a:endParaRPr lang="en-US"/>
          </a:p>
        </p:txBody>
      </p:sp>
      <p:sp>
        <p:nvSpPr>
          <p:cNvPr id="6"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9FD8D-E16F-4B5C-9B0C-FBE6F5DC1A5D}" type="datetimeFigureOut">
              <a:rPr lang="en-US" smtClean="0"/>
              <a:pPr/>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009650"/>
          </a:xfrm>
          <a:prstGeom prst="rect">
            <a:avLst/>
          </a:prstGeom>
        </p:spPr>
        <p:txBody>
          <a:bodyPr anchor="b"/>
          <a:lstStyle>
            <a:lvl1pPr algn="l">
              <a:defRPr sz="2000" b="1">
                <a:solidFill>
                  <a:schemeClr val="bg1"/>
                </a:solidFill>
                <a:latin typeface="+mj-lt"/>
              </a:defRPr>
            </a:lvl1pPr>
          </a:lstStyle>
          <a:p>
            <a:r>
              <a:rPr lang="en-US" dirty="0"/>
              <a:t>Click to edit Master title style</a:t>
            </a:r>
          </a:p>
        </p:txBody>
      </p:sp>
      <p:sp>
        <p:nvSpPr>
          <p:cNvPr id="3" name="Content Placeholder 2"/>
          <p:cNvSpPr>
            <a:spLocks noGrp="1"/>
          </p:cNvSpPr>
          <p:nvPr>
            <p:ph idx="1"/>
          </p:nvPr>
        </p:nvSpPr>
        <p:spPr>
          <a:xfrm>
            <a:off x="3575050" y="1219200"/>
            <a:ext cx="5111750" cy="4906963"/>
          </a:xfrm>
        </p:spPr>
        <p:txBody>
          <a:bodyPr/>
          <a:lstStyle>
            <a:lvl1pPr>
              <a:defRPr sz="3200">
                <a:solidFill>
                  <a:schemeClr val="bg1"/>
                </a:solidFill>
                <a:latin typeface="+mj-lt"/>
              </a:defRPr>
            </a:lvl1pPr>
            <a:lvl2pPr>
              <a:defRPr sz="2800">
                <a:solidFill>
                  <a:schemeClr val="bg1"/>
                </a:solidFill>
                <a:latin typeface="+mj-lt"/>
              </a:defRPr>
            </a:lvl2pPr>
            <a:lvl3pPr>
              <a:defRPr sz="24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BA9FD8D-E16F-4B5C-9B0C-FBE6F5DC1A5D}"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BA9FD8D-E16F-4B5C-9B0C-FBE6F5DC1A5D}" type="datetimeFigureOut">
              <a:rPr lang="en-US" smtClean="0"/>
              <a:pPr/>
              <a:t>10/24/2024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
        <p:nvSpPr>
          <p:cNvPr id="8" name="Title 1"/>
          <p:cNvSpPr txBox="1">
            <a:spLocks/>
          </p:cNvSpPr>
          <p:nvPr userDrawn="1"/>
        </p:nvSpPr>
        <p:spPr>
          <a:xfrm>
            <a:off x="1143000" y="228600"/>
            <a:ext cx="7010400" cy="838200"/>
          </a:xfrm>
          <a:prstGeom prst="rect">
            <a:avLst/>
          </a:prstGeom>
        </p:spPr>
        <p:txBody>
          <a:bodyPr anchor="ctr"/>
          <a:lstStyle>
            <a:lvl1pPr>
              <a:defRPr sz="400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33800" y="1676401"/>
            <a:ext cx="4953000" cy="213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9FD8D-E16F-4B5C-9B0C-FBE6F5DC1A5D}" type="datetimeFigureOut">
              <a:rPr lang="en-US" smtClean="0"/>
              <a:pPr/>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11E7C-97CA-470C-B10B-A9292783C67B}" type="slidenum">
              <a:rPr lang="en-US" smtClean="0"/>
              <a:pPr/>
              <a:t>‹#›</a:t>
            </a:fld>
            <a:endParaRPr lang="en-US"/>
          </a:p>
        </p:txBody>
      </p:sp>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s://poe.nutmegit.com/AppCenter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help@nutmegit.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oe.nutmegit.com/AppCenter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hannon@HousingInnovations.US" TargetMode="External"/><Relationship Id="rId2" Type="http://schemas.openxmlformats.org/officeDocument/2006/relationships/hyperlink" Target="mailto:Jim@NutmegIT.Com" TargetMode="External"/><Relationship Id="rId1" Type="http://schemas.openxmlformats.org/officeDocument/2006/relationships/slideLayout" Target="../slideLayouts/slideLayout2.xml"/><Relationship Id="rId6" Type="http://schemas.openxmlformats.org/officeDocument/2006/relationships/hyperlink" Target="mailto:ctboscoc@gmail.com" TargetMode="External"/><Relationship Id="rId5" Type="http://schemas.openxmlformats.org/officeDocument/2006/relationships/hyperlink" Target="mailto:Help@NutmegIT.Com" TargetMode="External"/><Relationship Id="rId4" Type="http://schemas.openxmlformats.org/officeDocument/2006/relationships/hyperlink" Target="mailto:Lindsay@TheHousingCollective.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thmis.com/pi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Help@NutmegIT.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Shannon@HousingInnovations.US" TargetMode="External"/><Relationship Id="rId2" Type="http://schemas.openxmlformats.org/officeDocument/2006/relationships/hyperlink" Target="mailto:Jim@NutmegIT.Com" TargetMode="External"/><Relationship Id="rId1" Type="http://schemas.openxmlformats.org/officeDocument/2006/relationships/slideLayout" Target="../slideLayouts/slideLayout2.xml"/><Relationship Id="rId6" Type="http://schemas.openxmlformats.org/officeDocument/2006/relationships/hyperlink" Target="mailto:ctboscoc@gmail.com" TargetMode="External"/><Relationship Id="rId5" Type="http://schemas.openxmlformats.org/officeDocument/2006/relationships/hyperlink" Target="mailto:Help@NutmegIT.Com" TargetMode="External"/><Relationship Id="rId4" Type="http://schemas.openxmlformats.org/officeDocument/2006/relationships/hyperlink" Target="mailto:Lindsay@TheHousingCollective.Or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2590800"/>
            <a:ext cx="4648200" cy="1371600"/>
          </a:xfrm>
        </p:spPr>
        <p:txBody>
          <a:bodyPr>
            <a:noAutofit/>
          </a:bodyPr>
          <a:lstStyle/>
          <a:p>
            <a:r>
              <a:rPr lang="en-US" sz="4000" dirty="0"/>
              <a:t>2024-2025 Housing Inventory Training</a:t>
            </a:r>
          </a:p>
        </p:txBody>
      </p:sp>
      <p:sp>
        <p:nvSpPr>
          <p:cNvPr id="3" name="Title 1">
            <a:extLst>
              <a:ext uri="{FF2B5EF4-FFF2-40B4-BE49-F238E27FC236}">
                <a16:creationId xmlns:a16="http://schemas.microsoft.com/office/drawing/2014/main" id="{F296DCCE-3F56-6BB9-7273-A95B5B954719}"/>
              </a:ext>
            </a:extLst>
          </p:cNvPr>
          <p:cNvSpPr txBox="1">
            <a:spLocks/>
          </p:cNvSpPr>
          <p:nvPr/>
        </p:nvSpPr>
        <p:spPr>
          <a:xfrm>
            <a:off x="3886200" y="3962400"/>
            <a:ext cx="49530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t>Sheltered Programs: </a:t>
            </a:r>
          </a:p>
          <a:p>
            <a:r>
              <a:rPr lang="en-US" sz="2000" dirty="0"/>
              <a:t>ES, TH, SH, RRH, PSH, OH</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Housing Inventory Count (HIC) Steps</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457199" y="1371600"/>
            <a:ext cx="8251659" cy="4876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Coordinated through the </a:t>
            </a:r>
            <a:r>
              <a:rPr lang="en-US" sz="2400" dirty="0">
                <a:solidFill>
                  <a:srgbClr val="00B0F0"/>
                </a:solidFill>
                <a:hlinkClick r:id="rId3">
                  <a:extLst>
                    <a:ext uri="{A12FA001-AC4F-418D-AE19-62706E023703}">
                      <ahyp:hlinkClr xmlns:ahyp="http://schemas.microsoft.com/office/drawing/2018/hyperlinkcolor" val="tx"/>
                    </a:ext>
                  </a:extLst>
                </a:hlinkClick>
              </a:rPr>
              <a:t>PIT Database </a:t>
            </a:r>
            <a:r>
              <a:rPr lang="en-US" sz="2400" dirty="0"/>
              <a:t>- online database to update project capacity</a:t>
            </a:r>
          </a:p>
          <a:p>
            <a:pPr marL="0" indent="0">
              <a:buNone/>
            </a:pPr>
            <a:r>
              <a:rPr lang="en-US" sz="2400" dirty="0"/>
              <a:t>Timeframe:</a:t>
            </a:r>
          </a:p>
          <a:p>
            <a:r>
              <a:rPr lang="en-US" sz="2400" dirty="0"/>
              <a:t>Submit Help Desk tickets by</a:t>
            </a:r>
            <a:r>
              <a:rPr lang="en-US" sz="2400" b="1" dirty="0"/>
              <a:t> 11/1/2024</a:t>
            </a:r>
          </a:p>
          <a:p>
            <a:r>
              <a:rPr lang="en-US" sz="2400" dirty="0"/>
              <a:t>Confirm Data by </a:t>
            </a:r>
            <a:r>
              <a:rPr lang="en-US" sz="2400" b="1" dirty="0"/>
              <a:t>11/8/2024</a:t>
            </a:r>
          </a:p>
          <a:p>
            <a:r>
              <a:rPr lang="en-US" sz="2400" dirty="0"/>
              <a:t>Update if any unforeseen changes in mid-January</a:t>
            </a:r>
          </a:p>
          <a:p>
            <a:pPr marL="0" indent="0">
              <a:buNone/>
            </a:pPr>
            <a:r>
              <a:rPr lang="en-US" sz="2400" dirty="0"/>
              <a:t>Steps in PIT Database: </a:t>
            </a:r>
          </a:p>
          <a:p>
            <a:pPr marL="347472" lvl="1" indent="-347472">
              <a:lnSpc>
                <a:spcPct val="110000"/>
              </a:lnSpc>
              <a:buFont typeface="+mj-lt"/>
              <a:buAutoNum type="arabicPeriod"/>
            </a:pPr>
            <a:r>
              <a:rPr lang="en-US" sz="2400" dirty="0"/>
              <a:t>Identify &amp; ensure inclusion of all projects dedicated to housing people experiencing homelessness</a:t>
            </a:r>
          </a:p>
          <a:p>
            <a:pPr marL="747522" lvl="2" indent="-347472">
              <a:lnSpc>
                <a:spcPct val="110000"/>
              </a:lnSpc>
            </a:pPr>
            <a:r>
              <a:rPr lang="en-US" dirty="0"/>
              <a:t>New Project form: email help desk (</a:t>
            </a:r>
            <a:r>
              <a:rPr lang="en-US" dirty="0">
                <a:solidFill>
                  <a:srgbClr val="00B0F0"/>
                </a:solidFill>
                <a:hlinkClick r:id="rId4">
                  <a:extLst>
                    <a:ext uri="{A12FA001-AC4F-418D-AE19-62706E023703}">
                      <ahyp:hlinkClr xmlns:ahyp="http://schemas.microsoft.com/office/drawing/2018/hyperlinkcolor" val="tx"/>
                    </a:ext>
                  </a:extLst>
                </a:hlinkClick>
              </a:rPr>
              <a:t>help@nutmegit.com</a:t>
            </a:r>
            <a:r>
              <a:rPr lang="en-US" dirty="0"/>
              <a:t>) to request</a:t>
            </a:r>
          </a:p>
          <a:p>
            <a:pPr marL="1204722" lvl="3" indent="-347472">
              <a:lnSpc>
                <a:spcPct val="110000"/>
              </a:lnSpc>
            </a:pPr>
            <a:r>
              <a:rPr lang="en-US" sz="2400" dirty="0"/>
              <a:t>Must include housing type &amp; federal funding source</a:t>
            </a:r>
          </a:p>
          <a:p>
            <a:pPr marL="747522" lvl="2" indent="-347472">
              <a:lnSpc>
                <a:spcPct val="110000"/>
              </a:lnSpc>
            </a:pPr>
            <a:endParaRPr lang="en-US" sz="2000" dirty="0"/>
          </a:p>
          <a:p>
            <a:pPr lvl="2"/>
            <a:endParaRPr lang="en-US" dirty="0"/>
          </a:p>
        </p:txBody>
      </p:sp>
    </p:spTree>
    <p:extLst>
      <p:ext uri="{BB962C8B-B14F-4D97-AF65-F5344CB8AC3E}">
        <p14:creationId xmlns:p14="http://schemas.microsoft.com/office/powerpoint/2010/main" val="365947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HIC Steps in PIT Database Cont’d</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152400" y="1371599"/>
            <a:ext cx="8679900" cy="397584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lvl="1" indent="-347472">
              <a:lnSpc>
                <a:spcPct val="110000"/>
              </a:lnSpc>
              <a:buAutoNum type="arabicPeriod" startAt="2"/>
            </a:pPr>
            <a:r>
              <a:rPr lang="en-US" dirty="0"/>
              <a:t>Review &amp; confirm/update as necessary project details (address, funding source)</a:t>
            </a:r>
          </a:p>
          <a:p>
            <a:pPr marL="747522" lvl="2" indent="-347472">
              <a:lnSpc>
                <a:spcPct val="110000"/>
              </a:lnSpc>
            </a:pPr>
            <a:r>
              <a:rPr lang="en-US" sz="2800" dirty="0">
                <a:solidFill>
                  <a:schemeClr val="accent2">
                    <a:lumMod val="60000"/>
                    <a:lumOff val="40000"/>
                  </a:schemeClr>
                </a:solidFill>
              </a:rPr>
              <a:t>Site-based require physical address </a:t>
            </a:r>
            <a:r>
              <a:rPr lang="en-US" sz="2800" dirty="0"/>
              <a:t>(except DV)</a:t>
            </a:r>
          </a:p>
          <a:p>
            <a:pPr marL="747522" lvl="2" indent="-347472">
              <a:lnSpc>
                <a:spcPct val="110000"/>
              </a:lnSpc>
            </a:pPr>
            <a:r>
              <a:rPr lang="en-US" sz="2800" dirty="0"/>
              <a:t>Scattered site – report location of most beds, may use agency address</a:t>
            </a:r>
          </a:p>
          <a:p>
            <a:pPr marL="747522" lvl="2" indent="-347472">
              <a:lnSpc>
                <a:spcPct val="110000"/>
              </a:lnSpc>
            </a:pPr>
            <a:r>
              <a:rPr lang="en-US" sz="2800" dirty="0"/>
              <a:t>DV programs – include only Zip Code</a:t>
            </a:r>
          </a:p>
          <a:p>
            <a:pPr marL="747522" lvl="2" indent="-347472">
              <a:lnSpc>
                <a:spcPct val="110000"/>
              </a:lnSpc>
            </a:pPr>
            <a:r>
              <a:rPr lang="en-US" sz="2800" dirty="0"/>
              <a:t>GPD Programs require specific fund type (Bridge, Clinical, etc.)</a:t>
            </a:r>
          </a:p>
          <a:p>
            <a:pPr marL="747522" lvl="2" indent="-347472">
              <a:lnSpc>
                <a:spcPct val="110000"/>
              </a:lnSpc>
            </a:pPr>
            <a:r>
              <a:rPr lang="en-US" sz="2800" dirty="0">
                <a:solidFill>
                  <a:schemeClr val="accent2">
                    <a:lumMod val="60000"/>
                    <a:lumOff val="40000"/>
                  </a:schemeClr>
                </a:solidFill>
              </a:rPr>
              <a:t>New: </a:t>
            </a:r>
            <a:r>
              <a:rPr lang="en-US" sz="2800" dirty="0"/>
              <a:t>Click checkbox confirming address us current/accurate</a:t>
            </a:r>
          </a:p>
          <a:p>
            <a:pPr marL="347472" lvl="1" indent="-347472">
              <a:lnSpc>
                <a:spcPct val="110000"/>
              </a:lnSpc>
              <a:buAutoNum type="arabicPeriod" startAt="2"/>
            </a:pPr>
            <a:r>
              <a:rPr lang="en-US" dirty="0"/>
              <a:t>Review &amp; update/confirm all unit &amp; bed numbers for each project</a:t>
            </a:r>
          </a:p>
          <a:p>
            <a:pPr marL="804672" lvl="3" indent="-347472">
              <a:lnSpc>
                <a:spcPct val="110000"/>
              </a:lnSpc>
            </a:pPr>
            <a:r>
              <a:rPr lang="en-US" sz="2800" dirty="0"/>
              <a:t>Beds for families (adult over 18 w/ child(ren)) vs. single adults</a:t>
            </a:r>
          </a:p>
          <a:p>
            <a:pPr marL="804672" lvl="3" indent="-347472">
              <a:lnSpc>
                <a:spcPct val="110000"/>
              </a:lnSpc>
            </a:pPr>
            <a:r>
              <a:rPr lang="en-US" sz="2800" dirty="0"/>
              <a:t>Beds for specialized populations (e.g. Veterans &amp; Youth)</a:t>
            </a:r>
          </a:p>
          <a:p>
            <a:endParaRPr lang="en-US" sz="2400" dirty="0"/>
          </a:p>
          <a:p>
            <a:endParaRPr lang="en-US" sz="2400" dirty="0"/>
          </a:p>
        </p:txBody>
      </p:sp>
      <p:sp>
        <p:nvSpPr>
          <p:cNvPr id="7" name="Text Placeholder 2">
            <a:extLst>
              <a:ext uri="{FF2B5EF4-FFF2-40B4-BE49-F238E27FC236}">
                <a16:creationId xmlns:a16="http://schemas.microsoft.com/office/drawing/2014/main" id="{1372F6DA-906D-CFB9-B8A1-F1844DF07AB3}"/>
              </a:ext>
            </a:extLst>
          </p:cNvPr>
          <p:cNvSpPr txBox="1">
            <a:spLocks/>
          </p:cNvSpPr>
          <p:nvPr/>
        </p:nvSpPr>
        <p:spPr>
          <a:xfrm>
            <a:off x="311700" y="5562600"/>
            <a:ext cx="8520600" cy="851647"/>
          </a:xfrm>
          <a:prstGeom prst="rect">
            <a:avLst/>
          </a:prstGeom>
          <a:ln w="38100">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dirty="0">
                <a:solidFill>
                  <a:schemeClr val="accent2">
                    <a:lumMod val="60000"/>
                    <a:lumOff val="40000"/>
                  </a:schemeClr>
                </a:solidFill>
              </a:rPr>
              <a:t>Note:  </a:t>
            </a:r>
            <a:r>
              <a:rPr lang="en-US" sz="2200" dirty="0"/>
              <a:t>PIT Leadership Team will review bed capacity &amp; may make changes to align project information project applications</a:t>
            </a:r>
          </a:p>
        </p:txBody>
      </p:sp>
    </p:spTree>
    <p:extLst>
      <p:ext uri="{BB962C8B-B14F-4D97-AF65-F5344CB8AC3E}">
        <p14:creationId xmlns:p14="http://schemas.microsoft.com/office/powerpoint/2010/main" val="721392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dirty="0">
                <a:latin typeface="Calibri" panose="020F0502020204030204" pitchFamily="34" charset="0"/>
                <a:cs typeface="Calibri" panose="020F0502020204030204" pitchFamily="34" charset="0"/>
              </a:rPr>
              <a:t>Rapid Rehousing Process</a:t>
            </a:r>
            <a:endParaRPr lang="en-US"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152400" y="1371600"/>
            <a:ext cx="8679900" cy="3352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400" dirty="0"/>
              <a:t>Important Dates:</a:t>
            </a:r>
          </a:p>
          <a:p>
            <a:pPr>
              <a:spcBef>
                <a:spcPts val="0"/>
              </a:spcBef>
            </a:pPr>
            <a:r>
              <a:rPr lang="en-US" sz="2400" dirty="0"/>
              <a:t>Confirm Bed Inventories: Wait until after the count on </a:t>
            </a:r>
            <a:r>
              <a:rPr lang="en-US" sz="2400" b="1" dirty="0"/>
              <a:t>1/28/2025</a:t>
            </a:r>
          </a:p>
          <a:p>
            <a:pPr>
              <a:spcBef>
                <a:spcPts val="0"/>
              </a:spcBef>
            </a:pPr>
            <a:r>
              <a:rPr lang="en-US" sz="2400" dirty="0"/>
              <a:t>Data Entry/Confirmation Deadline: </a:t>
            </a:r>
            <a:r>
              <a:rPr lang="en-US" sz="2400" b="1" dirty="0"/>
              <a:t>2/4/2025</a:t>
            </a:r>
          </a:p>
          <a:p>
            <a:pPr marL="0" indent="0">
              <a:spcBef>
                <a:spcPts val="0"/>
              </a:spcBef>
              <a:buNone/>
            </a:pPr>
            <a:r>
              <a:rPr lang="en-US" sz="2400" dirty="0"/>
              <a:t>Process Overview:</a:t>
            </a:r>
          </a:p>
          <a:p>
            <a:pPr>
              <a:spcBef>
                <a:spcPts val="0"/>
              </a:spcBef>
            </a:pPr>
            <a:r>
              <a:rPr lang="en-US" sz="2400" dirty="0"/>
              <a:t>After confirmation, HIC will auto-populate to match household &amp; people counts</a:t>
            </a:r>
          </a:p>
          <a:p>
            <a:pPr marL="0" indent="0">
              <a:spcBef>
                <a:spcPts val="0"/>
              </a:spcBef>
              <a:buNone/>
            </a:pPr>
            <a:r>
              <a:rPr lang="en-US" sz="2400" dirty="0"/>
              <a:t>Key Reminder: </a:t>
            </a:r>
          </a:p>
          <a:p>
            <a:pPr>
              <a:spcBef>
                <a:spcPts val="0"/>
              </a:spcBef>
            </a:pPr>
            <a:r>
              <a:rPr lang="en-US" sz="2400" dirty="0"/>
              <a:t>After confirming Population Data, </a:t>
            </a:r>
            <a:r>
              <a:rPr lang="en-US" sz="2400" b="1" dirty="0"/>
              <a:t>RRH users must review and confirm </a:t>
            </a:r>
            <a:r>
              <a:rPr lang="en-US" sz="2400" dirty="0"/>
              <a:t>that the bed counts (HIC) have auto-populated correctly.</a:t>
            </a:r>
          </a:p>
        </p:txBody>
      </p:sp>
      <p:sp>
        <p:nvSpPr>
          <p:cNvPr id="3" name="Text Placeholder 2">
            <a:extLst>
              <a:ext uri="{FF2B5EF4-FFF2-40B4-BE49-F238E27FC236}">
                <a16:creationId xmlns:a16="http://schemas.microsoft.com/office/drawing/2014/main" id="{92BF059D-ED79-5042-93B6-8D2C9B46784B}"/>
              </a:ext>
            </a:extLst>
          </p:cNvPr>
          <p:cNvSpPr txBox="1">
            <a:spLocks/>
          </p:cNvSpPr>
          <p:nvPr/>
        </p:nvSpPr>
        <p:spPr>
          <a:xfrm>
            <a:off x="311700" y="4953000"/>
            <a:ext cx="8520600" cy="1210408"/>
          </a:xfrm>
          <a:prstGeom prst="rect">
            <a:avLst/>
          </a:prstGeom>
          <a:ln w="38100">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lvl="0" indent="0" algn="ctr" rtl="0">
              <a:spcBef>
                <a:spcPts val="0"/>
              </a:spcBef>
              <a:spcAft>
                <a:spcPts val="0"/>
              </a:spcAft>
              <a:buSzPts val="1400"/>
              <a:buNone/>
            </a:pPr>
            <a:r>
              <a:rPr lang="en-US" sz="2400" dirty="0"/>
              <a:t>RRH Bed numbers must be identical to the number of people housed and receiving services (case management without rental payments do count)</a:t>
            </a:r>
          </a:p>
        </p:txBody>
      </p:sp>
    </p:spTree>
    <p:extLst>
      <p:ext uri="{BB962C8B-B14F-4D97-AF65-F5344CB8AC3E}">
        <p14:creationId xmlns:p14="http://schemas.microsoft.com/office/powerpoint/2010/main" val="4103694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dirty="0">
                <a:solidFill>
                  <a:schemeClr val="dk1"/>
                </a:solidFill>
                <a:latin typeface="Calibri" panose="020F0502020204030204" pitchFamily="34" charset="0"/>
                <a:ea typeface="Arial"/>
                <a:cs typeface="Calibri" panose="020F0502020204030204" pitchFamily="34" charset="0"/>
                <a:sym typeface="Arial"/>
              </a:rPr>
              <a:t>PIT Steps</a:t>
            </a:r>
            <a:endParaRPr lang="en-US"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152400" y="1371600"/>
            <a:ext cx="8520600" cy="487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400" dirty="0"/>
              <a:t>Reminder: PIT = people portion &amp; counts the people experiencing homelessness on the night of the count</a:t>
            </a:r>
          </a:p>
          <a:p>
            <a:pPr marL="0" lvl="1" indent="0">
              <a:buNone/>
            </a:pPr>
            <a:r>
              <a:rPr lang="en-US" sz="2400" dirty="0"/>
              <a:t>Timeline: </a:t>
            </a:r>
          </a:p>
          <a:p>
            <a:pPr>
              <a:spcBef>
                <a:spcPts val="0"/>
              </a:spcBef>
            </a:pPr>
            <a:r>
              <a:rPr lang="en-US" sz="2400" dirty="0"/>
              <a:t>Confirm People Count: Night of </a:t>
            </a:r>
            <a:r>
              <a:rPr lang="en-US" sz="2400" b="1" dirty="0"/>
              <a:t>1/28/2025 </a:t>
            </a:r>
            <a:r>
              <a:rPr lang="en-US" sz="2400" dirty="0"/>
              <a:t>or after</a:t>
            </a:r>
          </a:p>
          <a:p>
            <a:pPr>
              <a:spcBef>
                <a:spcPts val="0"/>
              </a:spcBef>
            </a:pPr>
            <a:r>
              <a:rPr lang="en-US" sz="2400" dirty="0"/>
              <a:t>Data Entry/Confirmation Deadline: </a:t>
            </a:r>
            <a:r>
              <a:rPr lang="en-US" sz="2400" b="1" dirty="0"/>
              <a:t>2/4/2025</a:t>
            </a:r>
          </a:p>
          <a:p>
            <a:pPr>
              <a:spcBef>
                <a:spcPts val="0"/>
              </a:spcBef>
            </a:pPr>
            <a:endParaRPr lang="en-US" sz="2400" b="1" dirty="0"/>
          </a:p>
          <a:p>
            <a:pPr marL="0" indent="0">
              <a:spcBef>
                <a:spcPts val="0"/>
              </a:spcBef>
              <a:buNone/>
            </a:pPr>
            <a:r>
              <a:rPr lang="en-US" sz="2400" dirty="0"/>
              <a:t>Brief Overview:</a:t>
            </a:r>
          </a:p>
          <a:p>
            <a:pPr>
              <a:spcBef>
                <a:spcPts val="0"/>
              </a:spcBef>
            </a:pPr>
            <a:r>
              <a:rPr lang="en-US" sz="2400" dirty="0"/>
              <a:t>Completed via </a:t>
            </a:r>
            <a:r>
              <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rPr>
              <a:t>PIT database</a:t>
            </a:r>
            <a:r>
              <a:rPr lang="en-US" sz="2400" dirty="0"/>
              <a:t>: staff either review (HMIS participant projects) or enter (non-HMIS participating projects) total people sleeping in the program on the night of the count</a:t>
            </a:r>
          </a:p>
          <a:p>
            <a:pPr>
              <a:spcBef>
                <a:spcPts val="0"/>
              </a:spcBef>
            </a:pPr>
            <a:r>
              <a:rPr lang="en-US" sz="2400" dirty="0"/>
              <a:t>Providers, Regional Coordinators, CoC Leadership, and Nutmeg collaborate to ensure all projects enter and/or verify data in a timely fashion</a:t>
            </a:r>
          </a:p>
        </p:txBody>
      </p:sp>
    </p:spTree>
    <p:extLst>
      <p:ext uri="{BB962C8B-B14F-4D97-AF65-F5344CB8AC3E}">
        <p14:creationId xmlns:p14="http://schemas.microsoft.com/office/powerpoint/2010/main" val="46096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dirty="0">
                <a:latin typeface="Calibri" panose="020F0502020204030204" pitchFamily="34" charset="0"/>
                <a:cs typeface="Calibri" panose="020F0502020204030204" pitchFamily="34" charset="0"/>
              </a:rPr>
              <a:t>PIT Database Demonstration</a:t>
            </a:r>
            <a:endParaRPr lang="en-US"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311700" y="1981200"/>
            <a:ext cx="8520600" cy="259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pic>
        <p:nvPicPr>
          <p:cNvPr id="3" name="Picture 2">
            <a:extLst>
              <a:ext uri="{FF2B5EF4-FFF2-40B4-BE49-F238E27FC236}">
                <a16:creationId xmlns:a16="http://schemas.microsoft.com/office/drawing/2014/main" id="{19BB4555-68E4-42FE-0265-BEA8C562F676}"/>
              </a:ext>
            </a:extLst>
          </p:cNvPr>
          <p:cNvPicPr>
            <a:picLocks noChangeAspect="1"/>
          </p:cNvPicPr>
          <p:nvPr/>
        </p:nvPicPr>
        <p:blipFill>
          <a:blip r:embed="rId3"/>
          <a:stretch>
            <a:fillRect/>
          </a:stretch>
        </p:blipFill>
        <p:spPr>
          <a:xfrm>
            <a:off x="2912329" y="1882488"/>
            <a:ext cx="3319341" cy="3093023"/>
          </a:xfrm>
          <a:prstGeom prst="rect">
            <a:avLst/>
          </a:prstGeom>
        </p:spPr>
      </p:pic>
    </p:spTree>
    <p:extLst>
      <p:ext uri="{BB962C8B-B14F-4D97-AF65-F5344CB8AC3E}">
        <p14:creationId xmlns:p14="http://schemas.microsoft.com/office/powerpoint/2010/main" val="3529487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Information Page</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524000"/>
            <a:ext cx="8839200" cy="7239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ctr">
              <a:spcBef>
                <a:spcPts val="0"/>
              </a:spcBef>
              <a:buClr>
                <a:schemeClr val="bg1"/>
              </a:buClr>
              <a:buSzPts val="1800"/>
              <a:buNone/>
            </a:pPr>
            <a:r>
              <a:rPr lang="en-US" dirty="0">
                <a:latin typeface="Arial"/>
                <a:ea typeface="Arial"/>
                <a:cs typeface="Arial"/>
                <a:sym typeface="Arial"/>
              </a:rPr>
              <a:t>CTHMIS PIT Information Page</a:t>
            </a:r>
          </a:p>
        </p:txBody>
      </p:sp>
      <p:sp>
        <p:nvSpPr>
          <p:cNvPr id="6" name="Google Shape;164;p28">
            <a:extLst>
              <a:ext uri="{FF2B5EF4-FFF2-40B4-BE49-F238E27FC236}">
                <a16:creationId xmlns:a16="http://schemas.microsoft.com/office/drawing/2014/main" id="{8B8E3823-3002-0827-946C-E77084B7B63C}"/>
              </a:ext>
            </a:extLst>
          </p:cNvPr>
          <p:cNvSpPr txBox="1">
            <a:spLocks/>
          </p:cNvSpPr>
          <p:nvPr/>
        </p:nvSpPr>
        <p:spPr>
          <a:xfrm>
            <a:off x="152400" y="2438400"/>
            <a:ext cx="8839200" cy="7239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ctr">
              <a:spcBef>
                <a:spcPts val="0"/>
              </a:spcBef>
              <a:buClr>
                <a:schemeClr val="bg1"/>
              </a:buClr>
              <a:buSzPts val="1800"/>
              <a:buNone/>
            </a:pPr>
            <a:r>
              <a:rPr lang="en-US" dirty="0">
                <a:latin typeface="Arial"/>
                <a:ea typeface="Arial"/>
                <a:cs typeface="Arial"/>
                <a:sym typeface="Arial"/>
              </a:rPr>
              <a:t>https://cthmis.com/pit/</a:t>
            </a:r>
          </a:p>
        </p:txBody>
      </p:sp>
      <p:pic>
        <p:nvPicPr>
          <p:cNvPr id="3" name="Picture 2">
            <a:extLst>
              <a:ext uri="{FF2B5EF4-FFF2-40B4-BE49-F238E27FC236}">
                <a16:creationId xmlns:a16="http://schemas.microsoft.com/office/drawing/2014/main" id="{3A118B36-D3BB-93AF-3C06-A38DD8E96B1B}"/>
              </a:ext>
            </a:extLst>
          </p:cNvPr>
          <p:cNvPicPr>
            <a:picLocks noChangeAspect="1"/>
          </p:cNvPicPr>
          <p:nvPr/>
        </p:nvPicPr>
        <p:blipFill>
          <a:blip r:embed="rId2"/>
          <a:stretch>
            <a:fillRect/>
          </a:stretch>
        </p:blipFill>
        <p:spPr>
          <a:xfrm>
            <a:off x="685800" y="3505200"/>
            <a:ext cx="7772400" cy="2391925"/>
          </a:xfrm>
          <a:prstGeom prst="rect">
            <a:avLst/>
          </a:prstGeom>
        </p:spPr>
      </p:pic>
    </p:spTree>
    <p:extLst>
      <p:ext uri="{BB962C8B-B14F-4D97-AF65-F5344CB8AC3E}">
        <p14:creationId xmlns:p14="http://schemas.microsoft.com/office/powerpoint/2010/main" val="4038876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Shelter/Housing Based Programs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524000"/>
            <a:ext cx="8839200" cy="9906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ctr">
              <a:spcBef>
                <a:spcPts val="0"/>
              </a:spcBef>
              <a:buClr>
                <a:schemeClr val="bg1"/>
              </a:buClr>
              <a:buSzPts val="1800"/>
              <a:buNone/>
            </a:pPr>
            <a:r>
              <a:rPr lang="en-US" dirty="0">
                <a:latin typeface="Arial"/>
                <a:ea typeface="Arial"/>
                <a:cs typeface="Arial"/>
                <a:sym typeface="Arial"/>
              </a:rPr>
              <a:t>HMIS Participating and Non-HMIS Programs: </a:t>
            </a:r>
          </a:p>
          <a:p>
            <a:pPr marL="114300" indent="0">
              <a:spcBef>
                <a:spcPts val="0"/>
              </a:spcBef>
              <a:buClr>
                <a:schemeClr val="bg1"/>
              </a:buClr>
              <a:buSzPts val="1800"/>
              <a:buNone/>
            </a:pPr>
            <a:endParaRPr lang="en-US" dirty="0">
              <a:latin typeface="Arial"/>
              <a:ea typeface="Arial"/>
              <a:cs typeface="Arial"/>
              <a:sym typeface="Arial"/>
            </a:endParaRPr>
          </a:p>
        </p:txBody>
      </p:sp>
      <p:sp>
        <p:nvSpPr>
          <p:cNvPr id="3" name="Google Shape;164;p28">
            <a:extLst>
              <a:ext uri="{FF2B5EF4-FFF2-40B4-BE49-F238E27FC236}">
                <a16:creationId xmlns:a16="http://schemas.microsoft.com/office/drawing/2014/main" id="{7B5DB37B-8501-0797-A979-6C3FE54E6D4E}"/>
              </a:ext>
            </a:extLst>
          </p:cNvPr>
          <p:cNvSpPr txBox="1">
            <a:spLocks/>
          </p:cNvSpPr>
          <p:nvPr/>
        </p:nvSpPr>
        <p:spPr>
          <a:xfrm>
            <a:off x="533400" y="2320636"/>
            <a:ext cx="8077200" cy="36576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457200">
              <a:spcBef>
                <a:spcPts val="0"/>
              </a:spcBef>
              <a:buClr>
                <a:schemeClr val="bg1"/>
              </a:buClr>
              <a:buSzPts val="1800"/>
            </a:pPr>
            <a:r>
              <a:rPr lang="en-US" dirty="0">
                <a:latin typeface="Arial"/>
                <a:ea typeface="Arial"/>
                <a:cs typeface="Arial"/>
                <a:sym typeface="Arial"/>
              </a:rPr>
              <a:t>ES – Emergency Shelter</a:t>
            </a:r>
          </a:p>
          <a:p>
            <a:pPr marL="571500" indent="-457200">
              <a:spcBef>
                <a:spcPts val="0"/>
              </a:spcBef>
              <a:buClr>
                <a:schemeClr val="bg1"/>
              </a:buClr>
              <a:buSzPts val="1800"/>
            </a:pPr>
            <a:r>
              <a:rPr lang="en-US" dirty="0">
                <a:latin typeface="Arial"/>
                <a:ea typeface="Arial"/>
                <a:cs typeface="Arial"/>
                <a:sym typeface="Arial"/>
              </a:rPr>
              <a:t>SH – Safe Haven</a:t>
            </a:r>
          </a:p>
          <a:p>
            <a:pPr marL="571500" indent="-457200">
              <a:spcBef>
                <a:spcPts val="0"/>
              </a:spcBef>
              <a:buClr>
                <a:schemeClr val="bg1"/>
              </a:buClr>
              <a:buSzPts val="1800"/>
            </a:pPr>
            <a:r>
              <a:rPr lang="en-US" dirty="0">
                <a:latin typeface="Arial"/>
                <a:ea typeface="Arial"/>
                <a:cs typeface="Arial"/>
                <a:sym typeface="Arial"/>
              </a:rPr>
              <a:t>TH – Transitional Housing</a:t>
            </a:r>
          </a:p>
          <a:p>
            <a:pPr marL="571500" indent="-457200">
              <a:spcBef>
                <a:spcPts val="0"/>
              </a:spcBef>
              <a:buClr>
                <a:schemeClr val="bg1"/>
              </a:buClr>
              <a:buSzPts val="1800"/>
            </a:pPr>
            <a:r>
              <a:rPr lang="en-US" dirty="0">
                <a:latin typeface="Arial"/>
                <a:ea typeface="Arial"/>
                <a:cs typeface="Arial"/>
                <a:sym typeface="Arial"/>
              </a:rPr>
              <a:t>PH – Permanent Housing</a:t>
            </a:r>
          </a:p>
          <a:p>
            <a:pPr marL="571500" indent="-457200">
              <a:spcBef>
                <a:spcPts val="0"/>
              </a:spcBef>
              <a:buClr>
                <a:schemeClr val="bg1"/>
              </a:buClr>
              <a:buSzPts val="1800"/>
            </a:pPr>
            <a:r>
              <a:rPr lang="en-US" dirty="0">
                <a:latin typeface="Arial"/>
                <a:ea typeface="Arial"/>
                <a:cs typeface="Arial"/>
                <a:sym typeface="Arial"/>
              </a:rPr>
              <a:t>RRH – Rapid Re-Housing</a:t>
            </a:r>
          </a:p>
          <a:p>
            <a:pPr marL="571500" indent="-457200">
              <a:spcBef>
                <a:spcPts val="0"/>
              </a:spcBef>
              <a:buClr>
                <a:schemeClr val="bg1"/>
              </a:buClr>
              <a:buSzPts val="1800"/>
            </a:pPr>
            <a:r>
              <a:rPr lang="en-US" dirty="0">
                <a:latin typeface="Arial"/>
                <a:ea typeface="Arial"/>
                <a:cs typeface="Arial"/>
                <a:sym typeface="Arial"/>
              </a:rPr>
              <a:t>OH – Other Housing </a:t>
            </a:r>
          </a:p>
        </p:txBody>
      </p:sp>
    </p:spTree>
    <p:extLst>
      <p:ext uri="{BB962C8B-B14F-4D97-AF65-F5344CB8AC3E}">
        <p14:creationId xmlns:p14="http://schemas.microsoft.com/office/powerpoint/2010/main" val="768871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Shelter/Housing Based Programs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ctr" rtl="0">
              <a:spcBef>
                <a:spcPts val="0"/>
              </a:spcBef>
              <a:spcAft>
                <a:spcPts val="0"/>
              </a:spcAft>
              <a:buClr>
                <a:schemeClr val="bg1"/>
              </a:buClr>
              <a:buSzPts val="1800"/>
              <a:buNone/>
            </a:pPr>
            <a:r>
              <a:rPr lang="en-US" sz="2400" b="1" dirty="0">
                <a:latin typeface="Arial"/>
                <a:ea typeface="Arial"/>
                <a:cs typeface="Arial"/>
                <a:sym typeface="Arial"/>
              </a:rPr>
              <a:t>New for 2024-2025 Count </a:t>
            </a:r>
          </a:p>
          <a:p>
            <a:pPr marL="114300" lvl="0" indent="0" algn="l" rtl="0">
              <a:spcBef>
                <a:spcPts val="0"/>
              </a:spcBef>
              <a:spcAft>
                <a:spcPts val="0"/>
              </a:spcAft>
              <a:buClr>
                <a:schemeClr val="bg1"/>
              </a:buClr>
              <a:buSzPts val="1800"/>
              <a:buNone/>
            </a:pPr>
            <a:endParaRPr lang="en-US" sz="10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400" dirty="0">
                <a:latin typeface="Arial"/>
                <a:ea typeface="Arial"/>
                <a:cs typeface="Arial"/>
                <a:sym typeface="Arial"/>
              </a:rPr>
              <a:t>PSH Reserved Bed Data Collection - For </a:t>
            </a:r>
            <a:r>
              <a:rPr lang="en-US" sz="2400" b="1" dirty="0">
                <a:latin typeface="Arial"/>
                <a:ea typeface="Arial"/>
                <a:cs typeface="Arial"/>
                <a:sym typeface="Arial"/>
              </a:rPr>
              <a:t>ALL PSH HMIS and Non-HMIS </a:t>
            </a:r>
            <a:r>
              <a:rPr lang="en-US" sz="2400" dirty="0">
                <a:latin typeface="Arial"/>
                <a:ea typeface="Arial"/>
                <a:cs typeface="Arial"/>
                <a:sym typeface="Arial"/>
              </a:rPr>
              <a:t>programs, If the number of beds are greater than the number of people counted, you will need to provide not only the explanation but also a count of beds that are reserved, if any.</a:t>
            </a:r>
          </a:p>
          <a:p>
            <a:pPr marL="114300" lvl="0" indent="0" algn="l" rtl="0">
              <a:spcBef>
                <a:spcPts val="0"/>
              </a:spcBef>
              <a:spcAft>
                <a:spcPts val="0"/>
              </a:spcAft>
              <a:buClr>
                <a:schemeClr val="bg1"/>
              </a:buClr>
              <a:buSzPts val="1800"/>
              <a:buNone/>
            </a:pPr>
            <a:r>
              <a:rPr lang="en-US" sz="2400" dirty="0">
                <a:latin typeface="Arial"/>
                <a:ea typeface="Arial"/>
                <a:cs typeface="Arial"/>
                <a:sym typeface="Arial"/>
              </a:rPr>
              <a:t>   </a:t>
            </a:r>
          </a:p>
        </p:txBody>
      </p:sp>
      <p:pic>
        <p:nvPicPr>
          <p:cNvPr id="6" name="Picture 5">
            <a:extLst>
              <a:ext uri="{FF2B5EF4-FFF2-40B4-BE49-F238E27FC236}">
                <a16:creationId xmlns:a16="http://schemas.microsoft.com/office/drawing/2014/main" id="{F23B2D03-D801-BEAF-4436-437821318BE0}"/>
              </a:ext>
            </a:extLst>
          </p:cNvPr>
          <p:cNvPicPr>
            <a:picLocks noChangeAspect="1"/>
          </p:cNvPicPr>
          <p:nvPr/>
        </p:nvPicPr>
        <p:blipFill>
          <a:blip r:embed="rId2"/>
          <a:stretch>
            <a:fillRect/>
          </a:stretch>
        </p:blipFill>
        <p:spPr>
          <a:xfrm>
            <a:off x="1295400" y="3429000"/>
            <a:ext cx="6057900" cy="2884714"/>
          </a:xfrm>
          <a:prstGeom prst="rect">
            <a:avLst/>
          </a:prstGeom>
        </p:spPr>
      </p:pic>
    </p:spTree>
    <p:extLst>
      <p:ext uri="{BB962C8B-B14F-4D97-AF65-F5344CB8AC3E}">
        <p14:creationId xmlns:p14="http://schemas.microsoft.com/office/powerpoint/2010/main" val="1973152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Shelter/Housing Based Programs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ctr" rtl="0">
              <a:spcBef>
                <a:spcPts val="0"/>
              </a:spcBef>
              <a:spcAft>
                <a:spcPts val="0"/>
              </a:spcAft>
              <a:buClr>
                <a:schemeClr val="bg1"/>
              </a:buClr>
              <a:buSzPts val="1800"/>
              <a:buNone/>
            </a:pPr>
            <a:r>
              <a:rPr lang="en-US" sz="2400" b="1" dirty="0">
                <a:latin typeface="Arial"/>
                <a:ea typeface="Arial"/>
                <a:cs typeface="Arial"/>
                <a:sym typeface="Arial"/>
              </a:rPr>
              <a:t>New for 2024-2025 Count </a:t>
            </a:r>
          </a:p>
          <a:p>
            <a:pPr marL="114300" lvl="0" indent="0" algn="l" rtl="0">
              <a:spcBef>
                <a:spcPts val="0"/>
              </a:spcBef>
              <a:spcAft>
                <a:spcPts val="0"/>
              </a:spcAft>
              <a:buClr>
                <a:schemeClr val="bg1"/>
              </a:buClr>
              <a:buSzPts val="1800"/>
              <a:buNone/>
            </a:pPr>
            <a:endParaRPr lang="en-US" sz="10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400" dirty="0">
                <a:latin typeface="Arial"/>
                <a:ea typeface="Arial"/>
                <a:cs typeface="Arial"/>
                <a:sym typeface="Arial"/>
              </a:rPr>
              <a:t>Address confirmation for all programs – Users will need to verify the address for each program and click on the confirmation box in the address section.  Scattered site PSH can use the agency address and DV programs are only required to provide the zip code. </a:t>
            </a:r>
          </a:p>
        </p:txBody>
      </p:sp>
      <p:pic>
        <p:nvPicPr>
          <p:cNvPr id="6" name="Picture 5">
            <a:extLst>
              <a:ext uri="{FF2B5EF4-FFF2-40B4-BE49-F238E27FC236}">
                <a16:creationId xmlns:a16="http://schemas.microsoft.com/office/drawing/2014/main" id="{8396B390-DF74-5AC9-C05A-94B5FBBAED83}"/>
              </a:ext>
            </a:extLst>
          </p:cNvPr>
          <p:cNvPicPr>
            <a:picLocks noChangeAspect="1"/>
          </p:cNvPicPr>
          <p:nvPr/>
        </p:nvPicPr>
        <p:blipFill>
          <a:blip r:embed="rId2"/>
          <a:stretch>
            <a:fillRect/>
          </a:stretch>
        </p:blipFill>
        <p:spPr>
          <a:xfrm>
            <a:off x="1490662" y="3810000"/>
            <a:ext cx="6162675" cy="2619375"/>
          </a:xfrm>
          <a:prstGeom prst="rect">
            <a:avLst/>
          </a:prstGeom>
        </p:spPr>
      </p:pic>
      <p:sp>
        <p:nvSpPr>
          <p:cNvPr id="3" name="Arrow: Right 2">
            <a:extLst>
              <a:ext uri="{FF2B5EF4-FFF2-40B4-BE49-F238E27FC236}">
                <a16:creationId xmlns:a16="http://schemas.microsoft.com/office/drawing/2014/main" id="{2B986849-CC96-BEFC-1F20-B9ADD904F155}"/>
              </a:ext>
            </a:extLst>
          </p:cNvPr>
          <p:cNvSpPr/>
          <p:nvPr/>
        </p:nvSpPr>
        <p:spPr>
          <a:xfrm>
            <a:off x="723900" y="6019800"/>
            <a:ext cx="838200"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88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Shelter/Housing Based Programs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ctr" rtl="0">
              <a:spcBef>
                <a:spcPts val="0"/>
              </a:spcBef>
              <a:spcAft>
                <a:spcPts val="0"/>
              </a:spcAft>
              <a:buClr>
                <a:schemeClr val="bg1"/>
              </a:buClr>
              <a:buSzPts val="1800"/>
              <a:buNone/>
            </a:pPr>
            <a:r>
              <a:rPr lang="en-US" sz="2400" b="1" dirty="0">
                <a:latin typeface="Arial"/>
                <a:ea typeface="Arial"/>
                <a:cs typeface="Arial"/>
                <a:sym typeface="Arial"/>
              </a:rPr>
              <a:t>New for 2024-2025 Count </a:t>
            </a:r>
          </a:p>
          <a:p>
            <a:pPr marL="114300" lvl="0" indent="0" algn="l" rtl="0">
              <a:spcBef>
                <a:spcPts val="0"/>
              </a:spcBef>
              <a:spcAft>
                <a:spcPts val="0"/>
              </a:spcAft>
              <a:buClr>
                <a:schemeClr val="bg1"/>
              </a:buClr>
              <a:buSzPts val="1800"/>
              <a:buNone/>
            </a:pPr>
            <a:endParaRPr lang="en-US" sz="10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400" dirty="0">
                <a:latin typeface="Arial"/>
                <a:ea typeface="Arial"/>
                <a:cs typeface="Arial"/>
                <a:sym typeface="Arial"/>
              </a:rPr>
              <a:t>Submit a help desk ticket button on the PIT login page - This button will be for any login issues or to register as a PIT DB user.</a:t>
            </a:r>
          </a:p>
          <a:p>
            <a:pPr marL="114300" lvl="0" indent="0" algn="l" rtl="0">
              <a:spcBef>
                <a:spcPts val="0"/>
              </a:spcBef>
              <a:spcAft>
                <a:spcPts val="0"/>
              </a:spcAft>
              <a:buClr>
                <a:schemeClr val="bg1"/>
              </a:buClr>
              <a:buSzPts val="1800"/>
              <a:buNone/>
            </a:pPr>
            <a:endParaRPr lang="en-US" sz="24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4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4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4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400" dirty="0">
                <a:latin typeface="Arial"/>
                <a:ea typeface="Arial"/>
                <a:cs typeface="Arial"/>
                <a:sym typeface="Arial"/>
              </a:rPr>
              <a:t>Clicking on the button will bring you the ticket submission form</a:t>
            </a:r>
          </a:p>
          <a:p>
            <a:pPr marL="114300" lvl="0" indent="0" algn="l" rtl="0">
              <a:spcBef>
                <a:spcPts val="0"/>
              </a:spcBef>
              <a:spcAft>
                <a:spcPts val="0"/>
              </a:spcAft>
              <a:buClr>
                <a:schemeClr val="bg1"/>
              </a:buClr>
              <a:buSzPts val="1800"/>
              <a:buNone/>
            </a:pPr>
            <a:r>
              <a:rPr lang="en-US" sz="2400" dirty="0">
                <a:latin typeface="Arial"/>
                <a:ea typeface="Arial"/>
                <a:cs typeface="Arial"/>
                <a:sym typeface="Arial"/>
              </a:rPr>
              <a:t> </a:t>
            </a:r>
          </a:p>
        </p:txBody>
      </p:sp>
      <p:pic>
        <p:nvPicPr>
          <p:cNvPr id="5" name="Picture 4">
            <a:extLst>
              <a:ext uri="{FF2B5EF4-FFF2-40B4-BE49-F238E27FC236}">
                <a16:creationId xmlns:a16="http://schemas.microsoft.com/office/drawing/2014/main" id="{E4B35EB2-20ED-7D3B-C24C-A8E47C6D346D}"/>
              </a:ext>
            </a:extLst>
          </p:cNvPr>
          <p:cNvPicPr>
            <a:picLocks noChangeAspect="1"/>
          </p:cNvPicPr>
          <p:nvPr/>
        </p:nvPicPr>
        <p:blipFill>
          <a:blip r:embed="rId2"/>
          <a:stretch>
            <a:fillRect/>
          </a:stretch>
        </p:blipFill>
        <p:spPr>
          <a:xfrm>
            <a:off x="1447800" y="5029200"/>
            <a:ext cx="6086475" cy="1038225"/>
          </a:xfrm>
          <a:prstGeom prst="rect">
            <a:avLst/>
          </a:prstGeom>
        </p:spPr>
      </p:pic>
      <p:pic>
        <p:nvPicPr>
          <p:cNvPr id="3" name="Picture 2">
            <a:extLst>
              <a:ext uri="{FF2B5EF4-FFF2-40B4-BE49-F238E27FC236}">
                <a16:creationId xmlns:a16="http://schemas.microsoft.com/office/drawing/2014/main" id="{21E3C981-B7E7-AA66-DCF6-5459015BE53B}"/>
              </a:ext>
            </a:extLst>
          </p:cNvPr>
          <p:cNvPicPr>
            <a:picLocks noChangeAspect="1"/>
          </p:cNvPicPr>
          <p:nvPr/>
        </p:nvPicPr>
        <p:blipFill>
          <a:blip r:embed="rId3"/>
          <a:stretch>
            <a:fillRect/>
          </a:stretch>
        </p:blipFill>
        <p:spPr>
          <a:xfrm>
            <a:off x="2355056" y="2874169"/>
            <a:ext cx="4433887" cy="1050131"/>
          </a:xfrm>
          <a:prstGeom prst="rect">
            <a:avLst/>
          </a:prstGeom>
        </p:spPr>
      </p:pic>
    </p:spTree>
    <p:extLst>
      <p:ext uri="{BB962C8B-B14F-4D97-AF65-F5344CB8AC3E}">
        <p14:creationId xmlns:p14="http://schemas.microsoft.com/office/powerpoint/2010/main" val="4288175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Important Contact Information</a:t>
            </a:r>
          </a:p>
        </p:txBody>
      </p:sp>
      <p:sp>
        <p:nvSpPr>
          <p:cNvPr id="3" name="Google Shape;160;p27">
            <a:extLst>
              <a:ext uri="{FF2B5EF4-FFF2-40B4-BE49-F238E27FC236}">
                <a16:creationId xmlns:a16="http://schemas.microsoft.com/office/drawing/2014/main" id="{A009387D-6F8E-FCC7-02FE-D83591BC6354}"/>
              </a:ext>
            </a:extLst>
          </p:cNvPr>
          <p:cNvSpPr txBox="1">
            <a:spLocks/>
          </p:cNvSpPr>
          <p:nvPr/>
        </p:nvSpPr>
        <p:spPr>
          <a:xfrm>
            <a:off x="387900" y="1752600"/>
            <a:ext cx="8520600" cy="399090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pPr marL="0" marR="0" lvl="0" indent="0" algn="l" defTabSz="914400" rtl="0" eaLnBrk="1" fontAlgn="auto" latinLnBrk="0" hangingPunct="1">
              <a:lnSpc>
                <a:spcPct val="95000"/>
              </a:lnSpc>
              <a:spcBef>
                <a:spcPts val="1200"/>
              </a:spcBef>
              <a:spcAft>
                <a:spcPts val="0"/>
              </a:spcAft>
              <a:buClr>
                <a:srgbClr val="9E9E9E"/>
              </a:buClr>
              <a:buSzPts val="852"/>
              <a:buFont typeface="Average"/>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Jim Bombaci</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Nutmeg IT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2">
                  <a:extLst>
                    <a:ext uri="{A12FA001-AC4F-418D-AE19-62706E023703}">
                      <ahyp:hlinkClr xmlns:ahyp="http://schemas.microsoft.com/office/drawing/2018/hyperlinkcolor" val="tx"/>
                    </a:ext>
                  </a:extLst>
                </a:hlinkClick>
              </a:rPr>
              <a:t>Jim@NutmegIT.Com</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Shannon Quinn-Sheeran</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Housing Innovations</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3">
                  <a:extLst>
                    <a:ext uri="{A12FA001-AC4F-418D-AE19-62706E023703}">
                      <ahyp:hlinkClr xmlns:ahyp="http://schemas.microsoft.com/office/drawing/2018/hyperlinkcolor" val="tx"/>
                    </a:ext>
                  </a:extLst>
                </a:hlinkClick>
              </a:rPr>
              <a:t>Shannon@HousingInnovations.US</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 Lindsay Fabrizio</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The Housing Collective</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Nutmeg Help Desk</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5">
                  <a:extLst>
                    <a:ext uri="{A12FA001-AC4F-418D-AE19-62706E023703}">
                      <ahyp:hlinkClr xmlns:ahyp="http://schemas.microsoft.com/office/drawing/2018/hyperlinkcolor" val="tx"/>
                    </a:ext>
                  </a:extLst>
                </a:hlinkClick>
              </a:rPr>
              <a:t>Help@NutmegIT.Com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CT BOS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6">
                  <a:extLst>
                    <a:ext uri="{A12FA001-AC4F-418D-AE19-62706E023703}">
                      <ahyp:hlinkClr xmlns:ahyp="http://schemas.microsoft.com/office/drawing/2018/hyperlinkcolor" val="tx"/>
                    </a:ext>
                  </a:extLst>
                </a:hlinkClick>
              </a:rPr>
              <a:t>ctboscoc@gmail.com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120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ODFC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p:txBody>
      </p:sp>
    </p:spTree>
    <p:extLst>
      <p:ext uri="{BB962C8B-B14F-4D97-AF65-F5344CB8AC3E}">
        <p14:creationId xmlns:p14="http://schemas.microsoft.com/office/powerpoint/2010/main" val="1088014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Shelter/Housing Based Programs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143000"/>
            <a:ext cx="8915400" cy="5486400"/>
          </a:xfrm>
          <a:prstGeom prst="rect">
            <a:avLst/>
          </a:prstGeom>
        </p:spPr>
        <p:txBody>
          <a:bodyPr spcFirstLastPara="1" vert="horz" wrap="square" lIns="91425" tIns="91425" rIns="91425" bIns="91425" rtlCol="0" anchor="t" anchorCtr="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dirty="0">
                <a:latin typeface="Arial"/>
                <a:ea typeface="Arial"/>
                <a:cs typeface="Arial"/>
                <a:sym typeface="Arial"/>
              </a:rPr>
              <a:t>HMIS Participating Programs: </a:t>
            </a: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r>
              <a:rPr lang="en-US" dirty="0">
                <a:latin typeface="Arial"/>
                <a:ea typeface="Arial"/>
                <a:cs typeface="Arial"/>
                <a:sym typeface="Arial"/>
              </a:rPr>
              <a:t>Similar to the count process last year, all HMIS programs will have their people count data imported to the PIT database directly from HMIS</a:t>
            </a: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r>
              <a:rPr lang="en-US" dirty="0">
                <a:latin typeface="Arial"/>
                <a:ea typeface="Arial"/>
                <a:cs typeface="Arial"/>
                <a:sym typeface="Arial"/>
              </a:rPr>
              <a:t>ES, TH, SH &amp; PSH Programs must first complete and confirm their bed count information and then the PIT count feature will be active.</a:t>
            </a:r>
          </a:p>
          <a:p>
            <a:pPr marL="457200" lvl="0" indent="-342900" algn="l" rtl="0">
              <a:spcBef>
                <a:spcPts val="0"/>
              </a:spcBef>
              <a:spcAft>
                <a:spcPts val="0"/>
              </a:spcAft>
              <a:buClr>
                <a:schemeClr val="bg1"/>
              </a:buClr>
              <a:buSzPts val="1800"/>
              <a:buFont typeface="Arial"/>
              <a:buChar char="●"/>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r>
              <a:rPr lang="en-US" dirty="0">
                <a:latin typeface="Arial"/>
                <a:ea typeface="Arial"/>
                <a:cs typeface="Arial"/>
                <a:sym typeface="Arial"/>
              </a:rPr>
              <a:t>RRH Programs will review and confirm their people count data on the night of the PIT count and then confirm their bed data. </a:t>
            </a: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r>
              <a:rPr lang="en-US" dirty="0">
                <a:latin typeface="Arial"/>
                <a:ea typeface="Arial"/>
                <a:cs typeface="Arial"/>
                <a:sym typeface="Arial"/>
              </a:rPr>
              <a:t>You will be able to start working with the people count immediately for this year. This will allow users to actively test their data and clean up their data all the way up to the night of the count.  </a:t>
            </a: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r>
              <a:rPr lang="en-US" dirty="0">
                <a:latin typeface="Arial"/>
                <a:ea typeface="Arial"/>
                <a:cs typeface="Arial"/>
                <a:sym typeface="Arial"/>
              </a:rPr>
              <a:t>All programs are encouraged to refresh and review their PIT data to make sure the counts are correct and make sense.</a:t>
            </a:r>
          </a:p>
        </p:txBody>
      </p:sp>
    </p:spTree>
    <p:extLst>
      <p:ext uri="{BB962C8B-B14F-4D97-AF65-F5344CB8AC3E}">
        <p14:creationId xmlns:p14="http://schemas.microsoft.com/office/powerpoint/2010/main" val="2526700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Shelter/Housing Based Programs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dirty="0">
                <a:latin typeface="Arial"/>
                <a:ea typeface="Arial"/>
                <a:cs typeface="Arial"/>
                <a:sym typeface="Arial"/>
              </a:rPr>
              <a:t>The rules that will pull client data into the PIT App are the same for all program types as last year</a:t>
            </a: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571500" lvl="0" indent="-457200" algn="l" rtl="0">
              <a:spcBef>
                <a:spcPts val="0"/>
              </a:spcBef>
              <a:spcAft>
                <a:spcPts val="0"/>
              </a:spcAft>
              <a:buClr>
                <a:schemeClr val="bg1"/>
              </a:buClr>
              <a:buSzPts val="1800"/>
            </a:pPr>
            <a:r>
              <a:rPr lang="en-US" dirty="0">
                <a:latin typeface="Arial"/>
                <a:ea typeface="Arial"/>
                <a:cs typeface="Arial"/>
                <a:sym typeface="Arial"/>
              </a:rPr>
              <a:t>Emergency Shelter:</a:t>
            </a:r>
          </a:p>
          <a:p>
            <a:pPr marL="971550" lvl="1" indent="-457200">
              <a:spcBef>
                <a:spcPts val="0"/>
              </a:spcBef>
              <a:buClr>
                <a:schemeClr val="bg1"/>
              </a:buClr>
              <a:buSzPts val="1800"/>
            </a:pPr>
            <a:r>
              <a:rPr lang="en-US" dirty="0">
                <a:latin typeface="Arial"/>
                <a:ea typeface="Arial"/>
                <a:cs typeface="Arial"/>
                <a:sym typeface="Arial"/>
              </a:rPr>
              <a:t>Open enrollment</a:t>
            </a:r>
          </a:p>
          <a:p>
            <a:pPr marL="971550" lvl="1" indent="-457200">
              <a:spcBef>
                <a:spcPts val="0"/>
              </a:spcBef>
              <a:buClr>
                <a:schemeClr val="bg1"/>
              </a:buClr>
              <a:buSzPts val="1800"/>
            </a:pPr>
            <a:r>
              <a:rPr lang="en-US" dirty="0">
                <a:latin typeface="Arial"/>
                <a:ea typeface="Arial"/>
                <a:cs typeface="Arial"/>
                <a:sym typeface="Arial"/>
              </a:rPr>
              <a:t>ES Check-in dated on the night of PIT - all household members</a:t>
            </a:r>
          </a:p>
          <a:p>
            <a:pPr marL="514350" lvl="1" indent="0">
              <a:spcBef>
                <a:spcPts val="0"/>
              </a:spcBef>
              <a:buClr>
                <a:schemeClr val="bg1"/>
              </a:buClr>
              <a:buSzPts val="1800"/>
              <a:buNone/>
            </a:pPr>
            <a:endParaRPr lang="en-US" dirty="0">
              <a:latin typeface="Arial"/>
              <a:ea typeface="Arial"/>
              <a:cs typeface="Arial"/>
              <a:sym typeface="Arial"/>
            </a:endParaRPr>
          </a:p>
          <a:p>
            <a:pPr marL="571500" lvl="0" indent="-457200" algn="l" rtl="0">
              <a:spcBef>
                <a:spcPts val="0"/>
              </a:spcBef>
              <a:spcAft>
                <a:spcPts val="0"/>
              </a:spcAft>
              <a:buClr>
                <a:schemeClr val="bg1"/>
              </a:buClr>
              <a:buSzPts val="1800"/>
            </a:pPr>
            <a:r>
              <a:rPr lang="en-US" dirty="0">
                <a:latin typeface="Arial"/>
                <a:ea typeface="Arial"/>
                <a:cs typeface="Arial"/>
                <a:sym typeface="Arial"/>
              </a:rPr>
              <a:t>Safe Haven and Transitional Housing</a:t>
            </a:r>
          </a:p>
          <a:p>
            <a:pPr marL="971550" lvl="1" indent="-457200">
              <a:spcBef>
                <a:spcPts val="0"/>
              </a:spcBef>
              <a:buClr>
                <a:schemeClr val="bg1"/>
              </a:buClr>
              <a:buSzPts val="1800"/>
            </a:pPr>
            <a:r>
              <a:rPr lang="en-US" dirty="0">
                <a:latin typeface="Arial"/>
                <a:ea typeface="Arial"/>
                <a:cs typeface="Arial"/>
                <a:sym typeface="Arial"/>
              </a:rPr>
              <a:t>Just need an open enrollment</a:t>
            </a: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571500" lvl="0" indent="-457200" algn="l" rtl="0">
              <a:spcBef>
                <a:spcPts val="0"/>
              </a:spcBef>
              <a:spcAft>
                <a:spcPts val="0"/>
              </a:spcAft>
              <a:buClr>
                <a:schemeClr val="bg1"/>
              </a:buClr>
              <a:buSzPts val="1800"/>
            </a:pPr>
            <a:r>
              <a:rPr lang="en-US" dirty="0">
                <a:latin typeface="Arial"/>
                <a:ea typeface="Arial"/>
                <a:cs typeface="Arial"/>
                <a:sym typeface="Arial"/>
              </a:rPr>
              <a:t>Permanent Housing and Rapid Re-Housing:</a:t>
            </a:r>
          </a:p>
          <a:p>
            <a:pPr marL="971550" lvl="1" indent="-457200">
              <a:spcBef>
                <a:spcPts val="0"/>
              </a:spcBef>
              <a:buClr>
                <a:schemeClr val="bg1"/>
              </a:buClr>
              <a:buSzPts val="1800"/>
            </a:pPr>
            <a:r>
              <a:rPr lang="en-US" dirty="0">
                <a:latin typeface="Arial"/>
                <a:ea typeface="Arial"/>
                <a:cs typeface="Arial"/>
                <a:sym typeface="Arial"/>
              </a:rPr>
              <a:t>Open enrollment</a:t>
            </a:r>
          </a:p>
          <a:p>
            <a:pPr marL="971550" lvl="1" indent="-457200">
              <a:spcBef>
                <a:spcPts val="0"/>
              </a:spcBef>
              <a:buClr>
                <a:schemeClr val="bg1"/>
              </a:buClr>
              <a:buSzPts val="1800"/>
            </a:pPr>
            <a:r>
              <a:rPr lang="en-US" dirty="0">
                <a:latin typeface="Arial"/>
                <a:ea typeface="Arial"/>
                <a:cs typeface="Arial"/>
                <a:sym typeface="Arial"/>
              </a:rPr>
              <a:t>Move in date dated on or before the night of PIT - Head of Household </a:t>
            </a:r>
          </a:p>
          <a:p>
            <a:pPr marL="514350" lvl="1" indent="0">
              <a:spcBef>
                <a:spcPts val="0"/>
              </a:spcBef>
              <a:buClr>
                <a:schemeClr val="bg1"/>
              </a:buClr>
              <a:buSzPts val="1800"/>
              <a:buNone/>
            </a:pPr>
            <a:endParaRPr lang="en-US" dirty="0">
              <a:latin typeface="Arial"/>
              <a:ea typeface="Arial"/>
              <a:cs typeface="Arial"/>
              <a:sym typeface="Arial"/>
            </a:endParaRPr>
          </a:p>
          <a:p>
            <a:pPr marL="571500" lvl="0" indent="-457200" algn="l" rtl="0">
              <a:spcBef>
                <a:spcPts val="0"/>
              </a:spcBef>
              <a:spcAft>
                <a:spcPts val="0"/>
              </a:spcAft>
              <a:buClr>
                <a:schemeClr val="bg1"/>
              </a:buClr>
              <a:buSzPts val="1800"/>
            </a:pPr>
            <a:r>
              <a:rPr lang="en-US" dirty="0">
                <a:latin typeface="Arial"/>
                <a:ea typeface="Arial"/>
                <a:cs typeface="Arial"/>
                <a:sym typeface="Arial"/>
              </a:rPr>
              <a:t>Emergency Shelter Hotel/Motel </a:t>
            </a:r>
          </a:p>
          <a:p>
            <a:pPr marL="971550" lvl="1" indent="-457200">
              <a:spcBef>
                <a:spcPts val="0"/>
              </a:spcBef>
              <a:buClr>
                <a:schemeClr val="bg1"/>
              </a:buClr>
              <a:buSzPts val="1800"/>
            </a:pPr>
            <a:r>
              <a:rPr lang="en-US" dirty="0">
                <a:latin typeface="Arial"/>
                <a:ea typeface="Arial"/>
                <a:cs typeface="Arial"/>
                <a:sym typeface="Arial"/>
              </a:rPr>
              <a:t>Open enrollment  </a:t>
            </a:r>
          </a:p>
          <a:p>
            <a:pPr marL="971550" lvl="1" indent="-457200">
              <a:spcBef>
                <a:spcPts val="0"/>
              </a:spcBef>
              <a:buClr>
                <a:schemeClr val="bg1"/>
              </a:buClr>
              <a:buSzPts val="1800"/>
            </a:pPr>
            <a:r>
              <a:rPr lang="en-US" dirty="0">
                <a:latin typeface="Arial"/>
                <a:ea typeface="Arial"/>
                <a:cs typeface="Arial"/>
                <a:sym typeface="Arial"/>
              </a:rPr>
              <a:t>‘Motel/Hotel Costs’ service dated on the night of PIT - Head of Household  </a:t>
            </a:r>
          </a:p>
        </p:txBody>
      </p:sp>
    </p:spTree>
    <p:extLst>
      <p:ext uri="{BB962C8B-B14F-4D97-AF65-F5344CB8AC3E}">
        <p14:creationId xmlns:p14="http://schemas.microsoft.com/office/powerpoint/2010/main" val="692659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Shelter/Housing Based Programs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dirty="0">
                <a:latin typeface="Arial"/>
                <a:ea typeface="Arial"/>
                <a:cs typeface="Arial"/>
                <a:sym typeface="Arial"/>
              </a:rPr>
              <a:t>Also part of the PIT process is the </a:t>
            </a:r>
            <a:r>
              <a:rPr lang="en-US" b="1" dirty="0">
                <a:latin typeface="Arial"/>
                <a:ea typeface="Arial"/>
                <a:cs typeface="Arial"/>
                <a:sym typeface="Arial"/>
              </a:rPr>
              <a:t>Funder Type </a:t>
            </a:r>
            <a:r>
              <a:rPr lang="en-US" dirty="0">
                <a:latin typeface="Arial"/>
                <a:ea typeface="Arial"/>
                <a:cs typeface="Arial"/>
                <a:sym typeface="Arial"/>
              </a:rPr>
              <a:t>review.</a:t>
            </a: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571500" indent="-457200">
              <a:spcBef>
                <a:spcPts val="0"/>
              </a:spcBef>
              <a:buClr>
                <a:schemeClr val="bg1"/>
              </a:buClr>
              <a:buSzPts val="1800"/>
            </a:pPr>
            <a:r>
              <a:rPr lang="en-US" sz="2800" dirty="0">
                <a:latin typeface="Arial"/>
                <a:ea typeface="Arial"/>
                <a:cs typeface="Arial"/>
                <a:sym typeface="Arial"/>
              </a:rPr>
              <a:t>Example, Joint TH-RRH – Transitional Housing – Rapid re-Housing</a:t>
            </a:r>
          </a:p>
          <a:p>
            <a:pPr marL="571500" indent="-457200">
              <a:spcBef>
                <a:spcPts val="0"/>
              </a:spcBef>
              <a:buClr>
                <a:schemeClr val="bg1"/>
              </a:buClr>
              <a:buSzPts val="1800"/>
            </a:pPr>
            <a:r>
              <a:rPr lang="en-US" sz="2800" dirty="0">
                <a:latin typeface="Arial"/>
                <a:ea typeface="Arial"/>
                <a:cs typeface="Arial"/>
                <a:sym typeface="Arial"/>
              </a:rPr>
              <a:t>This is a funder type that requires that there be two specific programs.  </a:t>
            </a:r>
          </a:p>
          <a:p>
            <a:pPr marL="571500" indent="-457200">
              <a:spcBef>
                <a:spcPts val="0"/>
              </a:spcBef>
              <a:buClr>
                <a:schemeClr val="bg1"/>
              </a:buClr>
              <a:buSzPts val="1800"/>
            </a:pPr>
            <a:r>
              <a:rPr lang="en-US" sz="2800" dirty="0">
                <a:latin typeface="Arial"/>
                <a:ea typeface="Arial"/>
                <a:cs typeface="Arial"/>
                <a:sym typeface="Arial"/>
              </a:rPr>
              <a:t>One for TH and one for RRH </a:t>
            </a:r>
          </a:p>
          <a:p>
            <a:pPr marL="571500" indent="-457200">
              <a:spcBef>
                <a:spcPts val="0"/>
              </a:spcBef>
              <a:buClr>
                <a:schemeClr val="bg1"/>
              </a:buClr>
              <a:buSzPts val="1800"/>
            </a:pPr>
            <a:r>
              <a:rPr lang="en-US" sz="2800" dirty="0">
                <a:latin typeface="Arial"/>
                <a:ea typeface="Arial"/>
                <a:cs typeface="Arial"/>
                <a:sym typeface="Arial"/>
              </a:rPr>
              <a:t>If your funder type is Joint TH/RRH, make sure that you have two distinct programs available</a:t>
            </a:r>
          </a:p>
          <a:p>
            <a:pPr marL="571500" indent="-457200">
              <a:spcBef>
                <a:spcPts val="0"/>
              </a:spcBef>
              <a:buClr>
                <a:schemeClr val="bg1"/>
              </a:buClr>
              <a:buSzPts val="1800"/>
            </a:pPr>
            <a:endParaRPr lang="en-US" dirty="0">
              <a:latin typeface="Arial"/>
              <a:ea typeface="Arial"/>
              <a:cs typeface="Arial"/>
              <a:sym typeface="Arial"/>
            </a:endParaRPr>
          </a:p>
        </p:txBody>
      </p:sp>
    </p:spTree>
    <p:extLst>
      <p:ext uri="{BB962C8B-B14F-4D97-AF65-F5344CB8AC3E}">
        <p14:creationId xmlns:p14="http://schemas.microsoft.com/office/powerpoint/2010/main" val="2074210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Shelter/Housing Based Programs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029200"/>
          </a:xfrm>
          <a:prstGeom prst="rect">
            <a:avLst/>
          </a:prstGeom>
        </p:spPr>
        <p:txBody>
          <a:bodyPr spcFirstLastPara="1" vert="horz" wrap="square" lIns="91425" tIns="91425" rIns="91425" bIns="91425" rtlCol="0" anchor="t" anchorCtr="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400" b="1" dirty="0">
                <a:latin typeface="Arial"/>
                <a:ea typeface="Arial"/>
                <a:cs typeface="Arial"/>
                <a:sym typeface="Arial"/>
              </a:rPr>
              <a:t>Non-HMIS Programs: </a:t>
            </a:r>
          </a:p>
          <a:p>
            <a:pPr marL="114300" lvl="0" indent="0" algn="l" rtl="0">
              <a:spcBef>
                <a:spcPts val="0"/>
              </a:spcBef>
              <a:spcAft>
                <a:spcPts val="0"/>
              </a:spcAft>
              <a:buClr>
                <a:schemeClr val="bg1"/>
              </a:buClr>
              <a:buSzPts val="1800"/>
              <a:buNone/>
            </a:pPr>
            <a:endParaRPr lang="en-US" sz="2400" dirty="0">
              <a:latin typeface="Arial"/>
              <a:ea typeface="Arial"/>
              <a:cs typeface="Arial"/>
              <a:sym typeface="Arial"/>
            </a:endParaRPr>
          </a:p>
          <a:p>
            <a:pPr marL="114300" indent="0">
              <a:spcBef>
                <a:spcPts val="0"/>
              </a:spcBef>
              <a:buClr>
                <a:schemeClr val="bg1"/>
              </a:buClr>
              <a:buSzPts val="1800"/>
              <a:buNone/>
            </a:pPr>
            <a:r>
              <a:rPr lang="en-US" sz="2400" dirty="0">
                <a:latin typeface="Arial"/>
                <a:ea typeface="Arial"/>
                <a:cs typeface="Arial"/>
                <a:sym typeface="Arial"/>
              </a:rPr>
              <a:t>If you are part of a </a:t>
            </a:r>
            <a:r>
              <a:rPr lang="en-US" sz="2400" b="1" u="sng" dirty="0">
                <a:latin typeface="Arial"/>
                <a:ea typeface="Arial"/>
                <a:cs typeface="Arial"/>
                <a:sym typeface="Arial"/>
              </a:rPr>
              <a:t>Non-HMIS </a:t>
            </a:r>
            <a:r>
              <a:rPr lang="en-US" sz="2400" dirty="0">
                <a:latin typeface="Arial"/>
                <a:ea typeface="Arial"/>
                <a:cs typeface="Arial"/>
                <a:sym typeface="Arial"/>
              </a:rPr>
              <a:t>participating program and you DID NOT manage data for the PIT count last year, then I will need the following:</a:t>
            </a:r>
          </a:p>
          <a:p>
            <a:pPr marL="114300" lvl="0" indent="0" algn="l" rtl="0">
              <a:spcBef>
                <a:spcPts val="0"/>
              </a:spcBef>
              <a:spcAft>
                <a:spcPts val="0"/>
              </a:spcAft>
              <a:buClr>
                <a:schemeClr val="bg1"/>
              </a:buClr>
              <a:buSzPts val="1800"/>
              <a:buNone/>
            </a:pPr>
            <a:endParaRPr lang="en-US" sz="2400" dirty="0">
              <a:latin typeface="Arial"/>
              <a:ea typeface="Arial"/>
              <a:cs typeface="Arial"/>
              <a:sym typeface="Arial"/>
            </a:endParaRPr>
          </a:p>
          <a:p>
            <a:pPr marL="1054100" lvl="1" indent="-457200" algn="l" rtl="0">
              <a:spcBef>
                <a:spcPts val="0"/>
              </a:spcBef>
              <a:spcAft>
                <a:spcPts val="0"/>
              </a:spcAft>
              <a:buClr>
                <a:schemeClr val="bg1"/>
              </a:buClr>
              <a:buSzPct val="65000"/>
              <a:buFont typeface="Arial" panose="020B0604020202020204" pitchFamily="34" charset="0"/>
              <a:buChar char="•"/>
            </a:pPr>
            <a:r>
              <a:rPr lang="en-US" sz="2400" dirty="0">
                <a:latin typeface="Arial"/>
                <a:ea typeface="Arial"/>
                <a:cs typeface="Arial"/>
                <a:sym typeface="Arial"/>
              </a:rPr>
              <a:t>First name, last name and email</a:t>
            </a:r>
          </a:p>
          <a:p>
            <a:pPr marL="1054100" lvl="1" indent="-457200" algn="l" rtl="0">
              <a:spcBef>
                <a:spcPts val="0"/>
              </a:spcBef>
              <a:spcAft>
                <a:spcPts val="0"/>
              </a:spcAft>
              <a:buClr>
                <a:schemeClr val="bg1"/>
              </a:buClr>
              <a:buSzPct val="65000"/>
              <a:buFont typeface="Arial" panose="020B0604020202020204" pitchFamily="34" charset="0"/>
              <a:buChar char="•"/>
            </a:pPr>
            <a:r>
              <a:rPr lang="en-US" sz="2400" dirty="0">
                <a:latin typeface="Arial"/>
                <a:ea typeface="Arial"/>
                <a:cs typeface="Arial"/>
                <a:sym typeface="Arial"/>
              </a:rPr>
              <a:t>Name of program or programs you will need access to</a:t>
            </a:r>
          </a:p>
          <a:p>
            <a:pPr marL="114300" lvl="0" indent="0" algn="l" rtl="0">
              <a:spcBef>
                <a:spcPts val="1200"/>
              </a:spcBef>
              <a:spcAft>
                <a:spcPts val="0"/>
              </a:spcAft>
              <a:buClr>
                <a:schemeClr val="bg1"/>
              </a:buClr>
              <a:buSzPts val="1800"/>
              <a:buNone/>
            </a:pPr>
            <a:r>
              <a:rPr lang="en-US" sz="2400" dirty="0">
                <a:latin typeface="Arial"/>
                <a:ea typeface="Arial"/>
                <a:cs typeface="Arial"/>
                <a:sym typeface="Arial"/>
              </a:rPr>
              <a:t>If there is a new housing program that is not currently listed in the PIT App then, I will need the program set up sheet to be completed and submitted. </a:t>
            </a:r>
          </a:p>
          <a:p>
            <a:pPr marL="114300" lvl="0" indent="0" algn="l" rtl="0">
              <a:spcBef>
                <a:spcPts val="1200"/>
              </a:spcBef>
              <a:spcAft>
                <a:spcPts val="0"/>
              </a:spcAft>
              <a:buClr>
                <a:schemeClr val="bg1"/>
              </a:buClr>
              <a:buSzPts val="1800"/>
              <a:buNone/>
            </a:pPr>
            <a:endParaRPr lang="en-US" sz="2400" dirty="0">
              <a:latin typeface="Arial"/>
              <a:ea typeface="Arial"/>
              <a:cs typeface="Arial"/>
              <a:sym typeface="Arial"/>
            </a:endParaRPr>
          </a:p>
          <a:p>
            <a:pPr marL="114300" lvl="0" indent="0" algn="l" rtl="0">
              <a:spcBef>
                <a:spcPts val="1200"/>
              </a:spcBef>
              <a:spcAft>
                <a:spcPts val="0"/>
              </a:spcAft>
              <a:buClr>
                <a:schemeClr val="bg1"/>
              </a:buClr>
              <a:buSzPts val="1800"/>
              <a:buNone/>
            </a:pPr>
            <a:r>
              <a:rPr lang="en-US" sz="2400" dirty="0">
                <a:latin typeface="Arial"/>
                <a:ea typeface="Arial"/>
                <a:cs typeface="Arial"/>
                <a:sym typeface="Arial"/>
              </a:rPr>
              <a:t>Submit a help desk ticket to request the program set up sheet: </a:t>
            </a:r>
          </a:p>
          <a:p>
            <a:pPr marL="114300" lvl="0" indent="0" algn="l" rtl="0">
              <a:spcBef>
                <a:spcPts val="1200"/>
              </a:spcBef>
              <a:spcAft>
                <a:spcPts val="0"/>
              </a:spcAft>
              <a:buClr>
                <a:schemeClr val="bg1"/>
              </a:buClr>
              <a:buSzPts val="1800"/>
              <a:buNone/>
            </a:pPr>
            <a:r>
              <a:rPr lang="en-US" sz="2400" dirty="0">
                <a:latin typeface="Arial"/>
                <a:ea typeface="Arial"/>
                <a:cs typeface="Arial"/>
                <a:sym typeface="Arial"/>
              </a:rPr>
              <a:t>Help@nutmegit.com</a:t>
            </a:r>
          </a:p>
          <a:p>
            <a:pPr marL="114300" lvl="0" indent="0" algn="l" rtl="0">
              <a:spcBef>
                <a:spcPts val="1200"/>
              </a:spcBef>
              <a:spcAft>
                <a:spcPts val="0"/>
              </a:spcAft>
              <a:buClr>
                <a:schemeClr val="bg1"/>
              </a:buClr>
              <a:buSzPts val="1800"/>
              <a:buNone/>
            </a:pPr>
            <a:endParaRPr lang="en-US" sz="2600" dirty="0">
              <a:latin typeface="Arial"/>
              <a:ea typeface="Arial"/>
              <a:cs typeface="Arial"/>
              <a:sym typeface="Arial"/>
            </a:endParaRPr>
          </a:p>
          <a:p>
            <a:pPr marL="971550" lvl="1" indent="-457200">
              <a:spcBef>
                <a:spcPts val="0"/>
              </a:spcBef>
              <a:buClr>
                <a:schemeClr val="bg1"/>
              </a:buClr>
              <a:buSzPts val="1800"/>
            </a:pPr>
            <a:endParaRPr lang="en-US" dirty="0">
              <a:latin typeface="Arial"/>
              <a:ea typeface="Arial"/>
              <a:cs typeface="Arial"/>
              <a:sym typeface="Arial"/>
            </a:endParaRPr>
          </a:p>
        </p:txBody>
      </p:sp>
    </p:spTree>
    <p:extLst>
      <p:ext uri="{BB962C8B-B14F-4D97-AF65-F5344CB8AC3E}">
        <p14:creationId xmlns:p14="http://schemas.microsoft.com/office/powerpoint/2010/main" val="445290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Sheltered HMIS and Non-HMIS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600" b="1" dirty="0">
                <a:latin typeface="Arial"/>
                <a:ea typeface="Arial"/>
                <a:cs typeface="Arial"/>
                <a:sym typeface="Arial"/>
              </a:rPr>
              <a:t>Non-HMIS Programs</a:t>
            </a:r>
            <a:r>
              <a:rPr lang="en-US" sz="2600" dirty="0">
                <a:latin typeface="Arial"/>
                <a:ea typeface="Arial"/>
                <a:cs typeface="Arial"/>
                <a:sym typeface="Arial"/>
              </a:rPr>
              <a:t>: </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All Non-HMIS programs will be able to confirm their beds in the PIT App similar to last year.</a:t>
            </a:r>
          </a:p>
          <a:p>
            <a:pPr marL="114300" indent="0">
              <a:spcBef>
                <a:spcPts val="0"/>
              </a:spcBef>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As with the HMIS participating programs, the Non-HMIS programs will use the same bed change feature now in the PIT database</a:t>
            </a:r>
          </a:p>
          <a:p>
            <a:pPr marL="571500" indent="-457200">
              <a:spcBef>
                <a:spcPts val="0"/>
              </a:spcBef>
              <a:buClr>
                <a:schemeClr val="bg1"/>
              </a:buClr>
              <a:buSzPts val="1800"/>
            </a:pPr>
            <a:endParaRPr lang="en-US" sz="2600" dirty="0">
              <a:latin typeface="Arial"/>
              <a:ea typeface="Arial"/>
              <a:cs typeface="Arial"/>
              <a:sym typeface="Arial"/>
            </a:endParaRPr>
          </a:p>
          <a:p>
            <a:pPr marL="114300" indent="0">
              <a:spcBef>
                <a:spcPts val="0"/>
              </a:spcBef>
              <a:buClr>
                <a:schemeClr val="bg1"/>
              </a:buClr>
              <a:buSzPts val="1800"/>
              <a:buNone/>
            </a:pPr>
            <a:endParaRPr lang="en-US" sz="2600" dirty="0">
              <a:latin typeface="Arial"/>
              <a:ea typeface="Arial"/>
              <a:cs typeface="Arial"/>
              <a:sym typeface="Arial"/>
            </a:endParaRPr>
          </a:p>
        </p:txBody>
      </p:sp>
    </p:spTree>
    <p:extLst>
      <p:ext uri="{BB962C8B-B14F-4D97-AF65-F5344CB8AC3E}">
        <p14:creationId xmlns:p14="http://schemas.microsoft.com/office/powerpoint/2010/main" val="1286851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Shelter/Housing Based Programs</a:t>
            </a:r>
          </a:p>
        </p:txBody>
      </p:sp>
      <p:sp>
        <p:nvSpPr>
          <p:cNvPr id="3" name="Google Shape;164;p28">
            <a:extLst>
              <a:ext uri="{FF2B5EF4-FFF2-40B4-BE49-F238E27FC236}">
                <a16:creationId xmlns:a16="http://schemas.microsoft.com/office/drawing/2014/main" id="{8895741D-0ACE-5E0D-53A3-B14C596AD1C8}"/>
              </a:ext>
            </a:extLst>
          </p:cNvPr>
          <p:cNvSpPr txBox="1">
            <a:spLocks/>
          </p:cNvSpPr>
          <p:nvPr/>
        </p:nvSpPr>
        <p:spPr>
          <a:xfrm>
            <a:off x="152400" y="1143000"/>
            <a:ext cx="8915400" cy="5343970"/>
          </a:xfrm>
          <a:prstGeom prst="rect">
            <a:avLst/>
          </a:prstGeom>
        </p:spPr>
        <p:txBody>
          <a:bodyPr spcFirstLastPara="1" vert="horz" wrap="square" lIns="91425" tIns="91425" rIns="91425" bIns="91425" rtlCol="0" anchor="t" anchorCtr="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endParaRPr lang="en-US" sz="56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6400" dirty="0">
                <a:latin typeface="Arial"/>
                <a:ea typeface="Arial"/>
                <a:cs typeface="Arial"/>
                <a:sym typeface="Arial"/>
              </a:rPr>
              <a:t>Bed Change Form Process – same process as last year </a:t>
            </a:r>
          </a:p>
          <a:p>
            <a:pPr marL="114300" lvl="0" indent="0" algn="l" rtl="0">
              <a:spcBef>
                <a:spcPts val="0"/>
              </a:spcBef>
              <a:spcAft>
                <a:spcPts val="0"/>
              </a:spcAft>
              <a:buClr>
                <a:schemeClr val="bg1"/>
              </a:buClr>
              <a:buSzPts val="1800"/>
              <a:buNone/>
            </a:pPr>
            <a:endParaRPr lang="en-US" sz="6400" dirty="0">
              <a:latin typeface="Arial"/>
              <a:ea typeface="Arial"/>
              <a:cs typeface="Arial"/>
              <a:sym typeface="Arial"/>
            </a:endParaRPr>
          </a:p>
          <a:p>
            <a:pPr marL="91440" indent="0">
              <a:spcBef>
                <a:spcPts val="0"/>
              </a:spcBef>
              <a:buClr>
                <a:schemeClr val="bg1"/>
              </a:buClr>
              <a:buSzPts val="1800"/>
              <a:buNone/>
            </a:pPr>
            <a:r>
              <a:rPr lang="en-US" sz="6400" dirty="0">
                <a:latin typeface="Arial"/>
                <a:ea typeface="Arial"/>
                <a:cs typeface="Arial"/>
                <a:sym typeface="Arial"/>
              </a:rPr>
              <a:t>Automated Bed Change Process </a:t>
            </a:r>
          </a:p>
          <a:p>
            <a:pPr marL="491490" lvl="2" indent="0">
              <a:spcBef>
                <a:spcPts val="0"/>
              </a:spcBef>
              <a:buClr>
                <a:schemeClr val="bg1"/>
              </a:buClr>
              <a:buSzPts val="1800"/>
              <a:buNone/>
            </a:pPr>
            <a:endParaRPr lang="en-US" sz="6400" dirty="0">
              <a:latin typeface="Arial"/>
              <a:ea typeface="Arial"/>
              <a:cs typeface="Arial"/>
              <a:sym typeface="Arial"/>
            </a:endParaRPr>
          </a:p>
          <a:p>
            <a:pPr marL="491490" lvl="2" indent="0">
              <a:spcBef>
                <a:spcPts val="0"/>
              </a:spcBef>
              <a:buClr>
                <a:schemeClr val="bg1"/>
              </a:buClr>
              <a:buSzPts val="1800"/>
              <a:buNone/>
            </a:pPr>
            <a:r>
              <a:rPr lang="en-US" sz="6400" dirty="0">
                <a:latin typeface="Arial"/>
                <a:ea typeface="Arial"/>
                <a:cs typeface="Arial"/>
                <a:sym typeface="Arial"/>
              </a:rPr>
              <a:t> If a bed or unit number needs to change:</a:t>
            </a:r>
          </a:p>
          <a:p>
            <a:pPr marL="1371600" lvl="2" indent="-457200">
              <a:spcBef>
                <a:spcPts val="0"/>
              </a:spcBef>
              <a:buClr>
                <a:schemeClr val="bg1"/>
              </a:buClr>
              <a:buSzPts val="1800"/>
            </a:pPr>
            <a:r>
              <a:rPr lang="en-US" sz="6400" dirty="0">
                <a:latin typeface="Arial"/>
                <a:ea typeface="Arial"/>
                <a:cs typeface="Arial"/>
                <a:sym typeface="Arial"/>
              </a:rPr>
              <a:t>Enter the new number</a:t>
            </a:r>
          </a:p>
          <a:p>
            <a:pPr marL="1371600" lvl="2" indent="-457200">
              <a:spcBef>
                <a:spcPts val="0"/>
              </a:spcBef>
              <a:buClr>
                <a:schemeClr val="bg1"/>
              </a:buClr>
              <a:buSzPts val="1800"/>
            </a:pPr>
            <a:r>
              <a:rPr lang="en-US" sz="6400" dirty="0">
                <a:latin typeface="Arial"/>
                <a:ea typeface="Arial"/>
                <a:cs typeface="Arial"/>
                <a:sym typeface="Arial"/>
              </a:rPr>
              <a:t>Submit to the CoC for review</a:t>
            </a:r>
          </a:p>
          <a:p>
            <a:pPr marL="1371600" lvl="2" indent="-457200">
              <a:spcBef>
                <a:spcPts val="0"/>
              </a:spcBef>
              <a:buClr>
                <a:schemeClr val="bg1"/>
              </a:buClr>
              <a:buSzPts val="1800"/>
            </a:pPr>
            <a:r>
              <a:rPr lang="en-US" sz="6400" dirty="0">
                <a:latin typeface="Arial"/>
                <a:ea typeface="Arial"/>
                <a:cs typeface="Arial"/>
                <a:sym typeface="Arial"/>
              </a:rPr>
              <a:t>The CoC will view a report showing your change &amp; can either confirm or deny the change.  </a:t>
            </a:r>
          </a:p>
          <a:p>
            <a:pPr marL="491490" lvl="2" indent="0">
              <a:spcBef>
                <a:spcPts val="0"/>
              </a:spcBef>
              <a:buClr>
                <a:schemeClr val="bg1"/>
              </a:buClr>
              <a:buSzPts val="1800"/>
              <a:buNone/>
            </a:pPr>
            <a:endParaRPr lang="en-US" sz="6400" dirty="0">
              <a:latin typeface="Arial"/>
              <a:ea typeface="Arial"/>
              <a:cs typeface="Arial"/>
              <a:sym typeface="Arial"/>
            </a:endParaRPr>
          </a:p>
          <a:p>
            <a:pPr marL="91440" indent="0">
              <a:spcBef>
                <a:spcPts val="0"/>
              </a:spcBef>
              <a:buClr>
                <a:schemeClr val="bg1"/>
              </a:buClr>
              <a:buSzPts val="1800"/>
              <a:buNone/>
            </a:pPr>
            <a:r>
              <a:rPr lang="en-US" sz="6400" dirty="0">
                <a:latin typeface="Arial"/>
                <a:ea typeface="Arial"/>
                <a:cs typeface="Arial"/>
                <a:sym typeface="Arial"/>
              </a:rPr>
              <a:t>RRH Bed Count Drop Alert</a:t>
            </a:r>
          </a:p>
          <a:p>
            <a:pPr marL="514350" lvl="1" indent="0">
              <a:spcBef>
                <a:spcPts val="0"/>
              </a:spcBef>
              <a:buClr>
                <a:schemeClr val="bg1"/>
              </a:buClr>
              <a:buSzPts val="1800"/>
              <a:buNone/>
            </a:pPr>
            <a:endParaRPr lang="en-US" sz="6400" dirty="0">
              <a:latin typeface="Arial"/>
              <a:ea typeface="Arial"/>
              <a:cs typeface="Arial"/>
              <a:sym typeface="Arial"/>
            </a:endParaRPr>
          </a:p>
          <a:p>
            <a:pPr marL="514350" lvl="1" indent="0">
              <a:spcBef>
                <a:spcPts val="0"/>
              </a:spcBef>
              <a:buClr>
                <a:schemeClr val="bg1"/>
              </a:buClr>
              <a:buSzPts val="1800"/>
              <a:buNone/>
            </a:pPr>
            <a:r>
              <a:rPr lang="en-US" sz="6400" dirty="0">
                <a:latin typeface="Arial"/>
                <a:ea typeface="Arial"/>
                <a:cs typeface="Arial"/>
                <a:sym typeface="Arial"/>
              </a:rPr>
              <a:t>On the night of the count:</a:t>
            </a:r>
          </a:p>
          <a:p>
            <a:pPr marL="1371600" lvl="2" indent="-457200">
              <a:spcBef>
                <a:spcPts val="0"/>
              </a:spcBef>
              <a:buClr>
                <a:schemeClr val="bg1"/>
              </a:buClr>
              <a:buSzPts val="1800"/>
            </a:pPr>
            <a:r>
              <a:rPr lang="en-US" sz="6400" dirty="0">
                <a:latin typeface="Arial"/>
                <a:ea typeface="Arial"/>
                <a:cs typeface="Arial"/>
                <a:sym typeface="Arial"/>
              </a:rPr>
              <a:t>After confirming people, check &amp; confirm the bed (HIC) count</a:t>
            </a:r>
          </a:p>
          <a:p>
            <a:pPr marL="1371600" lvl="2" indent="-457200">
              <a:spcBef>
                <a:spcPts val="0"/>
              </a:spcBef>
              <a:buClr>
                <a:schemeClr val="bg1"/>
              </a:buClr>
              <a:buSzPts val="1800"/>
            </a:pPr>
            <a:r>
              <a:rPr lang="en-US" sz="6400" dirty="0">
                <a:latin typeface="Arial"/>
                <a:ea typeface="Arial"/>
                <a:cs typeface="Arial"/>
                <a:sym typeface="Arial"/>
              </a:rPr>
              <a:t>If the bed count is lower than last year, an alert will appear.  </a:t>
            </a:r>
          </a:p>
          <a:p>
            <a:pPr marL="514350" lvl="1" indent="0">
              <a:spcBef>
                <a:spcPts val="0"/>
              </a:spcBef>
              <a:buClr>
                <a:schemeClr val="bg1"/>
              </a:buClr>
              <a:buSzPts val="1800"/>
              <a:buNone/>
            </a:pPr>
            <a:r>
              <a:rPr lang="en-US" sz="6400" dirty="0">
                <a:latin typeface="Arial"/>
                <a:ea typeface="Arial"/>
                <a:cs typeface="Arial"/>
                <a:sym typeface="Arial"/>
              </a:rPr>
              <a:t>Next Steps:</a:t>
            </a:r>
          </a:p>
          <a:p>
            <a:pPr marL="1371600" lvl="2" indent="-457200">
              <a:spcBef>
                <a:spcPts val="0"/>
              </a:spcBef>
              <a:buClr>
                <a:schemeClr val="bg1"/>
              </a:buClr>
              <a:buSzPts val="1800"/>
            </a:pPr>
            <a:r>
              <a:rPr lang="en-US" sz="6400" dirty="0">
                <a:latin typeface="Arial"/>
                <a:ea typeface="Arial"/>
                <a:cs typeface="Arial"/>
                <a:sym typeface="Arial"/>
              </a:rPr>
              <a:t>Confirm If the numbers of people and beds are correct.  </a:t>
            </a:r>
          </a:p>
          <a:p>
            <a:pPr marL="1371600" lvl="2" indent="-457200">
              <a:spcBef>
                <a:spcPts val="0"/>
              </a:spcBef>
              <a:buClr>
                <a:schemeClr val="bg1"/>
              </a:buClr>
              <a:buSzPts val="1800"/>
            </a:pPr>
            <a:r>
              <a:rPr lang="en-US" sz="6400" dirty="0">
                <a:latin typeface="Arial"/>
                <a:ea typeface="Arial"/>
                <a:cs typeface="Arial"/>
                <a:sym typeface="Arial"/>
              </a:rPr>
              <a:t>If incorrect, determine if a client record is missing from the people count &amp; adjust HMIS data as needed.</a:t>
            </a:r>
          </a:p>
          <a:p>
            <a:pPr marL="1371600" lvl="2" indent="-457200">
              <a:spcBef>
                <a:spcPts val="0"/>
              </a:spcBef>
              <a:buClr>
                <a:schemeClr val="bg1"/>
              </a:buClr>
              <a:buSzPts val="1800"/>
            </a:pPr>
            <a:endParaRPr lang="en-US" sz="6400" dirty="0">
              <a:latin typeface="Arial"/>
              <a:ea typeface="Arial"/>
              <a:cs typeface="Arial"/>
              <a:sym typeface="Arial"/>
            </a:endParaRPr>
          </a:p>
          <a:p>
            <a:pPr marL="114300" indent="0">
              <a:spcBef>
                <a:spcPts val="0"/>
              </a:spcBef>
              <a:buClr>
                <a:schemeClr val="bg1"/>
              </a:buClr>
              <a:buSzPts val="1800"/>
              <a:buNone/>
            </a:pPr>
            <a:r>
              <a:rPr lang="en-US" sz="6400" dirty="0">
                <a:latin typeface="Arial"/>
                <a:ea typeface="Arial"/>
                <a:cs typeface="Arial"/>
                <a:sym typeface="Arial"/>
              </a:rPr>
              <a:t>Non-HMIS PSH Reporting – Same process as last year</a:t>
            </a:r>
          </a:p>
          <a:p>
            <a:pPr marL="514350" lvl="1" indent="0">
              <a:spcBef>
                <a:spcPts val="0"/>
              </a:spcBef>
              <a:buClr>
                <a:schemeClr val="bg1"/>
              </a:buClr>
              <a:buSzPts val="1800"/>
              <a:buNone/>
            </a:pPr>
            <a:endParaRPr lang="en-US" sz="6400" dirty="0">
              <a:latin typeface="Arial"/>
              <a:ea typeface="Arial"/>
              <a:cs typeface="Arial"/>
              <a:sym typeface="Arial"/>
            </a:endParaRPr>
          </a:p>
          <a:p>
            <a:pPr marL="514350" lvl="1" indent="0">
              <a:spcBef>
                <a:spcPts val="0"/>
              </a:spcBef>
              <a:buClr>
                <a:schemeClr val="bg1"/>
              </a:buClr>
              <a:buSzPts val="1800"/>
              <a:buNone/>
            </a:pPr>
            <a:r>
              <a:rPr lang="en-US" sz="6400" dirty="0">
                <a:latin typeface="Arial"/>
                <a:ea typeface="Arial"/>
                <a:cs typeface="Arial"/>
                <a:sym typeface="Arial"/>
              </a:rPr>
              <a:t>Bed count process remains the same</a:t>
            </a:r>
          </a:p>
          <a:p>
            <a:pPr marL="514350" lvl="1" indent="0">
              <a:spcBef>
                <a:spcPts val="0"/>
              </a:spcBef>
              <a:buClr>
                <a:schemeClr val="bg1"/>
              </a:buClr>
              <a:buSzPts val="1800"/>
              <a:buNone/>
            </a:pPr>
            <a:r>
              <a:rPr lang="en-US" sz="6400" dirty="0">
                <a:latin typeface="Arial"/>
                <a:ea typeface="Arial"/>
                <a:cs typeface="Arial"/>
                <a:sym typeface="Arial"/>
              </a:rPr>
              <a:t>Provide </a:t>
            </a:r>
            <a:r>
              <a:rPr lang="en-US" sz="6400" b="1" dirty="0">
                <a:latin typeface="Arial"/>
                <a:ea typeface="Arial"/>
                <a:cs typeface="Arial"/>
                <a:sym typeface="Arial"/>
              </a:rPr>
              <a:t>Household and Person Totals Only </a:t>
            </a:r>
            <a:endParaRPr lang="en-US" sz="6400" dirty="0">
              <a:latin typeface="Arial"/>
              <a:ea typeface="Arial"/>
              <a:cs typeface="Arial"/>
              <a:sym typeface="Arial"/>
            </a:endParaRPr>
          </a:p>
          <a:p>
            <a:pPr marL="1371600" lvl="2" indent="-457200">
              <a:spcBef>
                <a:spcPts val="0"/>
              </a:spcBef>
              <a:buClr>
                <a:schemeClr val="bg1"/>
              </a:buClr>
              <a:buSzPts val="1800"/>
            </a:pPr>
            <a:r>
              <a:rPr lang="en-US" sz="6400" dirty="0">
                <a:latin typeface="Arial"/>
                <a:ea typeface="Arial"/>
                <a:cs typeface="Arial"/>
                <a:sym typeface="Arial"/>
              </a:rPr>
              <a:t>the total number of households</a:t>
            </a:r>
          </a:p>
          <a:p>
            <a:pPr marL="1371600" lvl="2" indent="-457200">
              <a:spcBef>
                <a:spcPts val="0"/>
              </a:spcBef>
              <a:buClr>
                <a:schemeClr val="bg1"/>
              </a:buClr>
              <a:buSzPts val="1800"/>
            </a:pPr>
            <a:r>
              <a:rPr lang="en-US" sz="6400" dirty="0">
                <a:latin typeface="Arial"/>
                <a:ea typeface="Arial"/>
                <a:cs typeface="Arial"/>
                <a:sym typeface="Arial"/>
              </a:rPr>
              <a:t>the total number of people</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600" dirty="0">
                <a:latin typeface="Arial"/>
                <a:ea typeface="Arial"/>
                <a:cs typeface="Arial"/>
                <a:sym typeface="Arial"/>
              </a:rPr>
              <a:t> </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971550" lvl="1" indent="-457200">
              <a:spcBef>
                <a:spcPts val="0"/>
              </a:spcBef>
              <a:buClr>
                <a:schemeClr val="bg1"/>
              </a:buClr>
              <a:buSzPts val="1800"/>
            </a:pPr>
            <a:endParaRPr lang="en-US" dirty="0">
              <a:latin typeface="Arial"/>
              <a:ea typeface="Arial"/>
              <a:cs typeface="Arial"/>
              <a:sym typeface="Arial"/>
            </a:endParaRPr>
          </a:p>
        </p:txBody>
      </p:sp>
    </p:spTree>
    <p:extLst>
      <p:ext uri="{BB962C8B-B14F-4D97-AF65-F5344CB8AC3E}">
        <p14:creationId xmlns:p14="http://schemas.microsoft.com/office/powerpoint/2010/main" val="218898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Important Dates &amp; Resources</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600" dirty="0">
                <a:latin typeface="Arial"/>
                <a:ea typeface="Arial"/>
                <a:cs typeface="Arial"/>
                <a:sym typeface="Arial"/>
              </a:rPr>
              <a:t>To Do: </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10/24 -11/8 Ensure all projects are in PIT Database</a:t>
            </a:r>
          </a:p>
          <a:p>
            <a:pPr marL="114300" indent="0">
              <a:spcBef>
                <a:spcPts val="0"/>
              </a:spcBef>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10/24 - 11/8: All PSH, ES, TH and SH Providers Update Beds</a:t>
            </a:r>
          </a:p>
          <a:p>
            <a:pPr marL="114300" indent="0">
              <a:spcBef>
                <a:spcPts val="0"/>
              </a:spcBef>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11/4: Due date for help desk tickets</a:t>
            </a:r>
          </a:p>
          <a:p>
            <a:pPr marL="114300" indent="0">
              <a:spcBef>
                <a:spcPts val="0"/>
              </a:spcBef>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1/28/2025: Night of the count</a:t>
            </a:r>
          </a:p>
          <a:p>
            <a:pPr marL="114300" indent="0">
              <a:spcBef>
                <a:spcPts val="0"/>
              </a:spcBef>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1800" dirty="0">
                <a:latin typeface="Arial"/>
                <a:ea typeface="Arial"/>
                <a:cs typeface="Arial"/>
                <a:sym typeface="Arial"/>
              </a:rPr>
              <a:t>There will be automated email notifications sent out to users who are assigned to a program or programs that have not completed either Bed or People confirmations</a:t>
            </a:r>
          </a:p>
          <a:p>
            <a:pPr marL="571500" indent="-457200">
              <a:spcBef>
                <a:spcPts val="0"/>
              </a:spcBef>
              <a:buClr>
                <a:schemeClr val="bg1"/>
              </a:buClr>
              <a:buSzPts val="1800"/>
            </a:pPr>
            <a:endParaRPr lang="en-US" sz="2600" dirty="0">
              <a:latin typeface="Arial"/>
              <a:ea typeface="Arial"/>
              <a:cs typeface="Arial"/>
              <a:sym typeface="Arial"/>
            </a:endParaRPr>
          </a:p>
          <a:p>
            <a:pPr marL="114300" indent="0">
              <a:spcBef>
                <a:spcPts val="0"/>
              </a:spcBef>
              <a:buClr>
                <a:schemeClr val="bg1"/>
              </a:buClr>
              <a:buSzPts val="1800"/>
              <a:buNone/>
            </a:pPr>
            <a:endParaRPr lang="en-US" sz="2600" dirty="0">
              <a:latin typeface="Arial"/>
              <a:ea typeface="Arial"/>
              <a:cs typeface="Arial"/>
              <a:sym typeface="Arial"/>
            </a:endParaRPr>
          </a:p>
          <a:p>
            <a:pPr marL="971550" lvl="1" indent="-457200">
              <a:spcBef>
                <a:spcPts val="0"/>
              </a:spcBef>
              <a:buClr>
                <a:schemeClr val="bg1"/>
              </a:buClr>
              <a:buSzPts val="1800"/>
            </a:pPr>
            <a:endParaRPr lang="en-US" dirty="0">
              <a:latin typeface="Arial"/>
              <a:ea typeface="Arial"/>
              <a:cs typeface="Arial"/>
              <a:sym typeface="Arial"/>
            </a:endParaRPr>
          </a:p>
        </p:txBody>
      </p:sp>
    </p:spTree>
    <p:extLst>
      <p:ext uri="{BB962C8B-B14F-4D97-AF65-F5344CB8AC3E}">
        <p14:creationId xmlns:p14="http://schemas.microsoft.com/office/powerpoint/2010/main" val="904693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Important Dates &amp; Resources</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600" dirty="0">
                <a:latin typeface="Arial"/>
                <a:ea typeface="Arial"/>
                <a:cs typeface="Arial"/>
                <a:sym typeface="Arial"/>
              </a:rPr>
              <a:t>To Do:</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1/28/2025: Begin entering/confirming population data</a:t>
            </a:r>
          </a:p>
          <a:p>
            <a:pPr marL="114300" indent="0">
              <a:spcBef>
                <a:spcPts val="0"/>
              </a:spcBef>
              <a:buClr>
                <a:schemeClr val="bg1"/>
              </a:buClr>
              <a:buSzPts val="1800"/>
              <a:buNone/>
            </a:pPr>
            <a:endParaRPr lang="en-US" sz="2600" dirty="0">
              <a:latin typeface="Arial"/>
              <a:ea typeface="Arial"/>
              <a:cs typeface="Arial"/>
              <a:sym typeface="Arial"/>
            </a:endParaRPr>
          </a:p>
          <a:p>
            <a:pPr marL="114300" indent="0">
              <a:spcBef>
                <a:spcPts val="0"/>
              </a:spcBef>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2/4/25: Data Entry deadline (1 week after “night of the count”)</a:t>
            </a:r>
          </a:p>
          <a:p>
            <a:pPr marL="114300" indent="0">
              <a:spcBef>
                <a:spcPts val="0"/>
              </a:spcBef>
              <a:buClr>
                <a:schemeClr val="bg1"/>
              </a:buClr>
              <a:buSzPts val="1800"/>
              <a:buNone/>
            </a:pPr>
            <a:endParaRPr lang="en-US" sz="2600" dirty="0">
              <a:latin typeface="Arial"/>
              <a:ea typeface="Arial"/>
              <a:cs typeface="Arial"/>
              <a:sym typeface="Arial"/>
            </a:endParaRPr>
          </a:p>
          <a:p>
            <a:pPr marL="114300" indent="0">
              <a:spcBef>
                <a:spcPts val="0"/>
              </a:spcBef>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Project resources: </a:t>
            </a:r>
          </a:p>
          <a:p>
            <a:pPr marL="571500" indent="-457200">
              <a:spcBef>
                <a:spcPts val="0"/>
              </a:spcBef>
              <a:buClr>
                <a:schemeClr val="bg1"/>
              </a:buClr>
              <a:buSzPts val="1800"/>
            </a:pPr>
            <a:endParaRPr lang="en-US" sz="2600" b="1" u="sng" kern="100" dirty="0">
              <a:effectLst/>
              <a:latin typeface="Arial"/>
              <a:ea typeface="Calibri" panose="020F0502020204030204" pitchFamily="34" charset="0"/>
              <a:cs typeface="Arial"/>
              <a:sym typeface="Arial"/>
              <a:hlinkClick r:id="rId3">
                <a:extLst>
                  <a:ext uri="{A12FA001-AC4F-418D-AE19-62706E023703}">
                    <ahyp:hlinkClr xmlns:ahyp="http://schemas.microsoft.com/office/drawing/2018/hyperlinkcolor" val="tx"/>
                  </a:ext>
                </a:extLst>
              </a:hlinkClick>
            </a:endParaRPr>
          </a:p>
          <a:p>
            <a:pPr marL="114300" indent="0" algn="ctr">
              <a:spcBef>
                <a:spcPts val="0"/>
              </a:spcBef>
              <a:buClr>
                <a:schemeClr val="bg1"/>
              </a:buClr>
              <a:buSzPts val="1800"/>
              <a:buNone/>
            </a:pPr>
            <a:r>
              <a:rPr lang="en-US" sz="38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2024-2025 HIC/PIT Resource Website</a:t>
            </a:r>
            <a:endParaRPr lang="en-US" sz="38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spcBef>
                <a:spcPts val="0"/>
              </a:spcBef>
              <a:buClr>
                <a:schemeClr val="bg1"/>
              </a:buClr>
              <a:buSzPts val="1800"/>
              <a:buNone/>
            </a:pPr>
            <a:endParaRPr lang="en-US" sz="18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spcBef>
                <a:spcPts val="0"/>
              </a:spcBef>
              <a:buClr>
                <a:schemeClr val="bg1"/>
              </a:buClr>
              <a:buSzPts val="1800"/>
              <a:buNone/>
            </a:pPr>
            <a:endParaRPr lang="en-US" sz="18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spcBef>
                <a:spcPts val="0"/>
              </a:spcBef>
              <a:buClr>
                <a:schemeClr val="bg1"/>
              </a:buClr>
              <a:buSzPts val="1800"/>
              <a:buNone/>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457200">
              <a:spcBef>
                <a:spcPts val="0"/>
              </a:spcBef>
              <a:buClr>
                <a:schemeClr val="bg1"/>
              </a:buClr>
              <a:buSzPts val="1800"/>
            </a:pPr>
            <a:r>
              <a:rPr lang="en-US" sz="2600" dirty="0">
                <a:latin typeface="Arial"/>
                <a:ea typeface="Arial"/>
                <a:cs typeface="Arial"/>
                <a:sym typeface="Arial"/>
              </a:rPr>
              <a:t>If project not yet in the system, contact the help desk: </a:t>
            </a:r>
          </a:p>
          <a:p>
            <a:pPr marL="571500" indent="-457200">
              <a:spcBef>
                <a:spcPts val="0"/>
              </a:spcBef>
              <a:buClr>
                <a:schemeClr val="bg1"/>
              </a:buClr>
              <a:buSzPts val="1800"/>
            </a:pPr>
            <a:endParaRPr lang="en-US" sz="2600" dirty="0">
              <a:latin typeface="Arial"/>
              <a:ea typeface="Arial"/>
              <a:cs typeface="Arial"/>
              <a:sym typeface="Arial"/>
            </a:endParaRPr>
          </a:p>
          <a:p>
            <a:pPr marL="114300" indent="0" algn="ctr">
              <a:spcBef>
                <a:spcPts val="0"/>
              </a:spcBef>
              <a:buClr>
                <a:schemeClr val="bg1"/>
              </a:buClr>
              <a:buSzPts val="1800"/>
              <a:buNone/>
            </a:pPr>
            <a:r>
              <a:rPr lang="en-US" sz="4200" dirty="0" err="1">
                <a:latin typeface="Arial"/>
                <a:ea typeface="Arial"/>
                <a:cs typeface="Arial"/>
                <a:sym typeface="Arial"/>
                <a:hlinkClick r:id="rId4">
                  <a:extLst>
                    <a:ext uri="{A12FA001-AC4F-418D-AE19-62706E023703}">
                      <ahyp:hlinkClr xmlns:ahyp="http://schemas.microsoft.com/office/drawing/2018/hyperlinkcolor" val="tx"/>
                    </a:ext>
                  </a:extLst>
                </a:hlinkClick>
              </a:rPr>
              <a:t>Help@NutmegIT.Com</a:t>
            </a:r>
            <a:endParaRPr lang="en-US" sz="4200" dirty="0">
              <a:latin typeface="Arial"/>
              <a:ea typeface="Arial"/>
              <a:cs typeface="Arial"/>
              <a:sym typeface="Arial"/>
            </a:endParaRPr>
          </a:p>
          <a:p>
            <a:pPr marL="114300" indent="0" algn="ctr">
              <a:spcBef>
                <a:spcPts val="0"/>
              </a:spcBef>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600" dirty="0">
                <a:latin typeface="Arial"/>
                <a:ea typeface="Arial"/>
                <a:cs typeface="Arial"/>
                <a:sym typeface="Arial"/>
              </a:rPr>
              <a:t> </a:t>
            </a:r>
            <a:endParaRPr lang="en-US" dirty="0">
              <a:latin typeface="Arial"/>
              <a:ea typeface="Arial"/>
              <a:cs typeface="Arial"/>
              <a:sym typeface="Arial"/>
            </a:endParaRPr>
          </a:p>
        </p:txBody>
      </p:sp>
    </p:spTree>
    <p:extLst>
      <p:ext uri="{BB962C8B-B14F-4D97-AF65-F5344CB8AC3E}">
        <p14:creationId xmlns:p14="http://schemas.microsoft.com/office/powerpoint/2010/main" val="401740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Important Contact Information</a:t>
            </a:r>
          </a:p>
        </p:txBody>
      </p:sp>
      <p:sp>
        <p:nvSpPr>
          <p:cNvPr id="3" name="Google Shape;160;p27">
            <a:extLst>
              <a:ext uri="{FF2B5EF4-FFF2-40B4-BE49-F238E27FC236}">
                <a16:creationId xmlns:a16="http://schemas.microsoft.com/office/drawing/2014/main" id="{A009387D-6F8E-FCC7-02FE-D83591BC6354}"/>
              </a:ext>
            </a:extLst>
          </p:cNvPr>
          <p:cNvSpPr txBox="1">
            <a:spLocks/>
          </p:cNvSpPr>
          <p:nvPr/>
        </p:nvSpPr>
        <p:spPr>
          <a:xfrm>
            <a:off x="387900" y="1752600"/>
            <a:ext cx="8520600" cy="399090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pPr marL="0" marR="0" lvl="0" indent="0" algn="l" defTabSz="914400" rtl="0" eaLnBrk="1" fontAlgn="auto" latinLnBrk="0" hangingPunct="1">
              <a:lnSpc>
                <a:spcPct val="95000"/>
              </a:lnSpc>
              <a:spcBef>
                <a:spcPts val="1200"/>
              </a:spcBef>
              <a:spcAft>
                <a:spcPts val="0"/>
              </a:spcAft>
              <a:buClr>
                <a:srgbClr val="9E9E9E"/>
              </a:buClr>
              <a:buSzPts val="852"/>
              <a:buFont typeface="Average"/>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Jim Bombaci</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Nutmeg IT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2">
                  <a:extLst>
                    <a:ext uri="{A12FA001-AC4F-418D-AE19-62706E023703}">
                      <ahyp:hlinkClr xmlns:ahyp="http://schemas.microsoft.com/office/drawing/2018/hyperlinkcolor" val="tx"/>
                    </a:ext>
                  </a:extLst>
                </a:hlinkClick>
              </a:rPr>
              <a:t>Jim@NutmegIT.Com</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Shannon Quinn-Sheeran</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Housing Innovations</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3">
                  <a:extLst>
                    <a:ext uri="{A12FA001-AC4F-418D-AE19-62706E023703}">
                      <ahyp:hlinkClr xmlns:ahyp="http://schemas.microsoft.com/office/drawing/2018/hyperlinkcolor" val="tx"/>
                    </a:ext>
                  </a:extLst>
                </a:hlinkClick>
              </a:rPr>
              <a:t>Shannon@HousingInnovations.US</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 Lindsay Fabrizio</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The Housing Collective</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Nutmeg Help Desk</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5">
                  <a:extLst>
                    <a:ext uri="{A12FA001-AC4F-418D-AE19-62706E023703}">
                      <ahyp:hlinkClr xmlns:ahyp="http://schemas.microsoft.com/office/drawing/2018/hyperlinkcolor" val="tx"/>
                    </a:ext>
                  </a:extLst>
                </a:hlinkClick>
              </a:rPr>
              <a:t>Help@NutmegIT.Com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CT BOS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6">
                  <a:extLst>
                    <a:ext uri="{A12FA001-AC4F-418D-AE19-62706E023703}">
                      <ahyp:hlinkClr xmlns:ahyp="http://schemas.microsoft.com/office/drawing/2018/hyperlinkcolor" val="tx"/>
                    </a:ext>
                  </a:extLst>
                </a:hlinkClick>
              </a:rPr>
              <a:t>ctboscoc@gmail.com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120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ODFC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p:txBody>
      </p:sp>
    </p:spTree>
    <p:extLst>
      <p:ext uri="{BB962C8B-B14F-4D97-AF65-F5344CB8AC3E}">
        <p14:creationId xmlns:p14="http://schemas.microsoft.com/office/powerpoint/2010/main" val="3527500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Questions</a:t>
            </a:r>
          </a:p>
        </p:txBody>
      </p:sp>
      <p:pic>
        <p:nvPicPr>
          <p:cNvPr id="3" name="Picture 2">
            <a:extLst>
              <a:ext uri="{FF2B5EF4-FFF2-40B4-BE49-F238E27FC236}">
                <a16:creationId xmlns:a16="http://schemas.microsoft.com/office/drawing/2014/main" id="{52753331-7A1F-6B85-67A9-CE423CBFF82E}"/>
              </a:ext>
            </a:extLst>
          </p:cNvPr>
          <p:cNvPicPr>
            <a:picLocks noChangeAspect="1"/>
          </p:cNvPicPr>
          <p:nvPr/>
        </p:nvPicPr>
        <p:blipFill>
          <a:blip r:embed="rId2"/>
          <a:stretch>
            <a:fillRect/>
          </a:stretch>
        </p:blipFill>
        <p:spPr>
          <a:xfrm>
            <a:off x="2044989" y="1499178"/>
            <a:ext cx="5054022" cy="5054022"/>
          </a:xfrm>
          <a:prstGeom prst="rect">
            <a:avLst/>
          </a:prstGeom>
        </p:spPr>
      </p:pic>
    </p:spTree>
    <p:extLst>
      <p:ext uri="{BB962C8B-B14F-4D97-AF65-F5344CB8AC3E}">
        <p14:creationId xmlns:p14="http://schemas.microsoft.com/office/powerpoint/2010/main" val="2239735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Meeting Agenda</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72232225-FE19-3F6E-5C51-70626CD17948}"/>
              </a:ext>
            </a:extLst>
          </p:cNvPr>
          <p:cNvSpPr txBox="1">
            <a:spLocks/>
          </p:cNvSpPr>
          <p:nvPr/>
        </p:nvSpPr>
        <p:spPr>
          <a:xfrm>
            <a:off x="143435" y="1219200"/>
            <a:ext cx="8839200" cy="5029200"/>
          </a:xfrm>
          <a:prstGeom prst="rect">
            <a:avLst/>
          </a:prstGeom>
        </p:spPr>
        <p:txBody>
          <a:bodyPr spcFirstLastPara="1" vert="horz" wrap="square" lIns="91425" tIns="91425" rIns="91425" bIns="91425" rtlCol="0" anchor="t" anchorCtr="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Introductions</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Roles and Responsibilities</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Program Overview</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Housing Inventory Count (HIC)</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PIT Database Demo</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Key Dates</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Summary</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Questions/Close</a:t>
            </a:r>
            <a:endParaRPr lang="en-US"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Roles and Responsibilities </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72232225-FE19-3F6E-5C51-70626CD17948}"/>
              </a:ext>
            </a:extLst>
          </p:cNvPr>
          <p:cNvSpPr txBox="1">
            <a:spLocks/>
          </p:cNvSpPr>
          <p:nvPr/>
        </p:nvSpPr>
        <p:spPr>
          <a:xfrm>
            <a:off x="152400" y="1219200"/>
            <a:ext cx="8839200" cy="53340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0" indent="0">
              <a:spcBef>
                <a:spcPts val="0"/>
              </a:spcBef>
              <a:buSzPct val="75000"/>
              <a:buNone/>
            </a:pPr>
            <a:r>
              <a:rPr lang="en-US" sz="2800" dirty="0">
                <a:latin typeface="Calibri"/>
                <a:ea typeface="Calibri"/>
                <a:cs typeface="Calibri"/>
                <a:sym typeface="Calibri"/>
              </a:rPr>
              <a:t>Project Management – PIT Leadership Team</a:t>
            </a:r>
          </a:p>
          <a:p>
            <a:pPr marL="127000" indent="0">
              <a:spcBef>
                <a:spcPts val="0"/>
              </a:spcBef>
              <a:buSzPct val="75000"/>
              <a:buNone/>
            </a:pPr>
            <a:endParaRPr lang="en-US" sz="2800" dirty="0">
              <a:latin typeface="Calibri"/>
              <a:ea typeface="Calibri"/>
              <a:cs typeface="Calibri"/>
              <a:sym typeface="Calibri"/>
            </a:endParaRPr>
          </a:p>
          <a:p>
            <a:pPr marL="127000" indent="0">
              <a:spcBef>
                <a:spcPts val="0"/>
              </a:spcBef>
              <a:buSzPct val="75000"/>
              <a:buNone/>
            </a:pPr>
            <a:r>
              <a:rPr lang="en-US" sz="2800" dirty="0">
                <a:latin typeface="Calibri"/>
                <a:ea typeface="Calibri"/>
                <a:cs typeface="Calibri"/>
                <a:sym typeface="Calibri"/>
              </a:rPr>
              <a:t>Database Support – Nutmeg</a:t>
            </a:r>
          </a:p>
          <a:p>
            <a:pPr marL="127000" indent="0">
              <a:spcBef>
                <a:spcPts val="0"/>
              </a:spcBef>
              <a:buSzPct val="75000"/>
              <a:buNone/>
            </a:pPr>
            <a:endParaRPr lang="en-US" sz="2800" dirty="0">
              <a:latin typeface="Calibri"/>
              <a:ea typeface="Calibri"/>
              <a:cs typeface="Calibri"/>
              <a:sym typeface="Calibri"/>
            </a:endParaRPr>
          </a:p>
          <a:p>
            <a:pPr marL="127000" indent="0">
              <a:spcBef>
                <a:spcPts val="0"/>
              </a:spcBef>
              <a:buSzPct val="75000"/>
              <a:buNone/>
            </a:pPr>
            <a:r>
              <a:rPr lang="en-US" sz="2800" dirty="0">
                <a:latin typeface="Calibri"/>
                <a:ea typeface="Calibri"/>
                <a:cs typeface="Calibri"/>
                <a:sym typeface="Calibri"/>
              </a:rPr>
              <a:t>Bed Change Confirmation/Review</a:t>
            </a:r>
          </a:p>
          <a:p>
            <a:pPr marL="984250" lvl="1" indent="-457200">
              <a:spcBef>
                <a:spcPts val="0"/>
              </a:spcBef>
              <a:buSzPct val="75000"/>
            </a:pPr>
            <a:r>
              <a:rPr lang="en-US" dirty="0">
                <a:latin typeface="Calibri"/>
                <a:ea typeface="Calibri"/>
                <a:cs typeface="Calibri"/>
                <a:sym typeface="Calibri"/>
              </a:rPr>
              <a:t>CTBOS: Housing Innovations</a:t>
            </a:r>
          </a:p>
          <a:p>
            <a:pPr marL="984250" lvl="1" indent="-457200">
              <a:spcBef>
                <a:spcPts val="0"/>
              </a:spcBef>
              <a:buSzPct val="75000"/>
            </a:pPr>
            <a:r>
              <a:rPr lang="en-US" dirty="0">
                <a:latin typeface="Calibri"/>
                <a:ea typeface="Calibri"/>
                <a:cs typeface="Calibri"/>
                <a:sym typeface="Calibri"/>
              </a:rPr>
              <a:t>ODFC: The Housing Collective</a:t>
            </a:r>
          </a:p>
          <a:p>
            <a:pPr marL="527050" lvl="1" indent="0">
              <a:spcBef>
                <a:spcPts val="0"/>
              </a:spcBef>
              <a:buSzPct val="75000"/>
              <a:buNone/>
            </a:pPr>
            <a:endParaRPr lang="en-US" dirty="0">
              <a:latin typeface="Calibri"/>
              <a:ea typeface="Calibri"/>
              <a:cs typeface="Calibri"/>
              <a:sym typeface="Calibri"/>
            </a:endParaRPr>
          </a:p>
          <a:p>
            <a:pPr marL="127000" indent="0">
              <a:spcBef>
                <a:spcPts val="0"/>
              </a:spcBef>
              <a:buSzPct val="75000"/>
              <a:buNone/>
            </a:pPr>
            <a:r>
              <a:rPr lang="en-US" sz="2800" dirty="0">
                <a:latin typeface="Calibri"/>
                <a:ea typeface="Calibri"/>
                <a:cs typeface="Calibri"/>
                <a:sym typeface="Calibri"/>
              </a:rPr>
              <a:t>Bed Count Confirmation Monitoring </a:t>
            </a:r>
          </a:p>
          <a:p>
            <a:pPr marL="869950" lvl="1">
              <a:spcBef>
                <a:spcPts val="0"/>
              </a:spcBef>
              <a:buSzPct val="75000"/>
            </a:pPr>
            <a:r>
              <a:rPr lang="en-US" dirty="0">
                <a:latin typeface="Calibri"/>
                <a:ea typeface="Calibri"/>
                <a:cs typeface="Calibri"/>
                <a:sym typeface="Calibri"/>
              </a:rPr>
              <a:t>CTBOS and ODFC </a:t>
            </a:r>
          </a:p>
          <a:p>
            <a:pPr marL="527050" lvl="1" indent="0">
              <a:spcBef>
                <a:spcPts val="0"/>
              </a:spcBef>
              <a:buSzPct val="75000"/>
              <a:buNone/>
            </a:pPr>
            <a:endParaRPr lang="en-US" dirty="0">
              <a:latin typeface="Calibri"/>
              <a:ea typeface="Calibri"/>
              <a:cs typeface="Calibri"/>
              <a:sym typeface="Calibri"/>
            </a:endParaRPr>
          </a:p>
          <a:p>
            <a:pPr marL="457200" lvl="0" indent="-330200" algn="l" rtl="0">
              <a:lnSpc>
                <a:spcPct val="150000"/>
              </a:lnSpc>
              <a:spcBef>
                <a:spcPts val="0"/>
              </a:spcBef>
              <a:spcAft>
                <a:spcPts val="0"/>
              </a:spcAft>
              <a:buSzPts val="1600"/>
              <a:buFont typeface="Calibri"/>
              <a:buChar char="●"/>
            </a:pPr>
            <a:endParaRPr lang="en-US" dirty="0">
              <a:latin typeface="Arial"/>
              <a:ea typeface="Arial"/>
              <a:cs typeface="Arial"/>
              <a:sym typeface="Arial"/>
            </a:endParaRPr>
          </a:p>
        </p:txBody>
      </p:sp>
    </p:spTree>
    <p:extLst>
      <p:ext uri="{BB962C8B-B14F-4D97-AF65-F5344CB8AC3E}">
        <p14:creationId xmlns:p14="http://schemas.microsoft.com/office/powerpoint/2010/main" val="296598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Federal Requirements for Counting People Experiencing Homelessness &amp; Inventory</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72232225-FE19-3F6E-5C51-70626CD17948}"/>
              </a:ext>
            </a:extLst>
          </p:cNvPr>
          <p:cNvSpPr txBox="1">
            <a:spLocks/>
          </p:cNvSpPr>
          <p:nvPr/>
        </p:nvSpPr>
        <p:spPr>
          <a:xfrm>
            <a:off x="143435" y="1219200"/>
            <a:ext cx="8839200" cy="5334000"/>
          </a:xfrm>
          <a:prstGeom prst="rect">
            <a:avLst/>
          </a:prstGeom>
        </p:spPr>
        <p:txBody>
          <a:bodyPr spcFirstLastPara="1" vert="horz" wrap="square" lIns="91425" tIns="91425" rIns="91425" bIns="91425" rtlCol="0" anchor="t" anchorCtr="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6442" indent="0">
              <a:lnSpc>
                <a:spcPct val="120000"/>
              </a:lnSpc>
              <a:spcBef>
                <a:spcPts val="0"/>
              </a:spcBef>
              <a:spcAft>
                <a:spcPts val="20"/>
              </a:spcAft>
              <a:buClr>
                <a:schemeClr val="lt1"/>
              </a:buClr>
              <a:buSzPts val="1924"/>
              <a:buNone/>
            </a:pPr>
            <a:r>
              <a:rPr lang="en-US" sz="8000" b="1" dirty="0">
                <a:ea typeface="Calibri"/>
                <a:cs typeface="Calibri"/>
                <a:sym typeface="Calibri"/>
              </a:rPr>
              <a:t>Purpose of Counts</a:t>
            </a:r>
          </a:p>
          <a:p>
            <a:pPr marL="365760" indent="-274320">
              <a:lnSpc>
                <a:spcPct val="120000"/>
              </a:lnSpc>
              <a:spcBef>
                <a:spcPts val="0"/>
              </a:spcBef>
              <a:spcAft>
                <a:spcPts val="20"/>
              </a:spcAft>
              <a:buClr>
                <a:schemeClr val="lt1"/>
              </a:buClr>
              <a:buSzPts val="1924"/>
            </a:pPr>
            <a:r>
              <a:rPr lang="en-US" sz="8000" b="1" dirty="0">
                <a:ea typeface="Calibri"/>
                <a:cs typeface="Calibri"/>
                <a:sym typeface="Calibri"/>
              </a:rPr>
              <a:t>HIC (Housing Inventory Count)</a:t>
            </a:r>
            <a:r>
              <a:rPr lang="en-US" sz="8000" dirty="0">
                <a:ea typeface="Calibri"/>
                <a:cs typeface="Calibri"/>
                <a:sym typeface="Calibri"/>
              </a:rPr>
              <a:t>:</a:t>
            </a:r>
            <a:r>
              <a:rPr lang="en-US" sz="8000" b="1" dirty="0">
                <a:ea typeface="Calibri"/>
                <a:cs typeface="Calibri"/>
                <a:sym typeface="Calibri"/>
              </a:rPr>
              <a:t> </a:t>
            </a:r>
            <a:r>
              <a:rPr lang="en-US" sz="8000" dirty="0">
                <a:ea typeface="Calibri"/>
                <a:cs typeface="Calibri"/>
                <a:sym typeface="Calibri"/>
              </a:rPr>
              <a:t>C</a:t>
            </a:r>
            <a:r>
              <a:rPr lang="en-US" sz="8000" dirty="0"/>
              <a:t>ount units &amp; beds dedicated to community members experiencing homelessness.</a:t>
            </a:r>
          </a:p>
          <a:p>
            <a:pPr marL="365760" indent="-274320">
              <a:lnSpc>
                <a:spcPct val="120000"/>
              </a:lnSpc>
              <a:spcBef>
                <a:spcPts val="0"/>
              </a:spcBef>
              <a:spcAft>
                <a:spcPts val="20"/>
              </a:spcAft>
              <a:buClr>
                <a:schemeClr val="lt1"/>
              </a:buClr>
              <a:buSzPts val="1924"/>
            </a:pPr>
            <a:r>
              <a:rPr lang="en-US" sz="8000" b="1" dirty="0"/>
              <a:t>PIT (Point-in-Time Count): </a:t>
            </a:r>
            <a:r>
              <a:rPr lang="en-US" sz="8000" dirty="0"/>
              <a:t>Count individuals experiencing homelessness in sheltered &amp; unsheltered spaces. (not meant for human habitation).</a:t>
            </a:r>
          </a:p>
          <a:p>
            <a:pPr marL="106442" lvl="0" indent="0" rtl="0">
              <a:lnSpc>
                <a:spcPct val="120000"/>
              </a:lnSpc>
              <a:spcBef>
                <a:spcPts val="0"/>
              </a:spcBef>
              <a:spcAft>
                <a:spcPts val="20"/>
              </a:spcAft>
              <a:buClr>
                <a:schemeClr val="lt1"/>
              </a:buClr>
              <a:buSzPts val="1924"/>
              <a:buNone/>
            </a:pPr>
            <a:endParaRPr lang="en-US" sz="8000" b="1" dirty="0">
              <a:ea typeface="Calibri"/>
              <a:cs typeface="Calibri"/>
              <a:sym typeface="Calibri"/>
            </a:endParaRPr>
          </a:p>
          <a:p>
            <a:pPr marL="106442" lvl="0" indent="0" rtl="0">
              <a:lnSpc>
                <a:spcPct val="120000"/>
              </a:lnSpc>
              <a:spcBef>
                <a:spcPts val="0"/>
              </a:spcBef>
              <a:spcAft>
                <a:spcPts val="20"/>
              </a:spcAft>
              <a:buClr>
                <a:schemeClr val="lt1"/>
              </a:buClr>
              <a:buSzPts val="1924"/>
              <a:buNone/>
            </a:pPr>
            <a:r>
              <a:rPr lang="en-US" sz="8000" b="1" dirty="0">
                <a:ea typeface="Calibri"/>
                <a:cs typeface="Calibri"/>
                <a:sym typeface="Calibri"/>
              </a:rPr>
              <a:t>Timing of Counts</a:t>
            </a:r>
          </a:p>
          <a:p>
            <a:pPr marL="365760" indent="-274320">
              <a:lnSpc>
                <a:spcPct val="120000"/>
              </a:lnSpc>
              <a:spcBef>
                <a:spcPts val="0"/>
              </a:spcBef>
              <a:spcAft>
                <a:spcPts val="20"/>
              </a:spcAft>
              <a:buClr>
                <a:schemeClr val="lt1"/>
              </a:buClr>
              <a:buSzPts val="1924"/>
            </a:pPr>
            <a:r>
              <a:rPr lang="en-US" sz="8000" b="1" dirty="0"/>
              <a:t>HIC</a:t>
            </a:r>
            <a:r>
              <a:rPr lang="en-US" sz="8000" dirty="0"/>
              <a:t>: Starts now; adjustments for unknown/unexpected changes for 1/28/25</a:t>
            </a:r>
          </a:p>
          <a:p>
            <a:pPr marL="365760" indent="-274320">
              <a:lnSpc>
                <a:spcPct val="120000"/>
              </a:lnSpc>
              <a:spcBef>
                <a:spcPts val="0"/>
              </a:spcBef>
              <a:spcAft>
                <a:spcPts val="20"/>
              </a:spcAft>
              <a:buClr>
                <a:schemeClr val="lt1"/>
              </a:buClr>
              <a:buSzPts val="1924"/>
            </a:pPr>
            <a:r>
              <a:rPr lang="en-US" sz="8000" b="1" dirty="0"/>
              <a:t>PIT</a:t>
            </a:r>
            <a:r>
              <a:rPr lang="en-US" sz="8000" dirty="0"/>
              <a:t>:  Conducted within the last 10 days of January. CT PIT count on </a:t>
            </a:r>
            <a:r>
              <a:rPr lang="en-US" sz="8000" b="1" dirty="0"/>
              <a:t>1/28/2025.</a:t>
            </a:r>
          </a:p>
          <a:p>
            <a:pPr marL="365760" lvl="0" indent="-274320" rtl="0">
              <a:lnSpc>
                <a:spcPct val="120000"/>
              </a:lnSpc>
              <a:spcBef>
                <a:spcPts val="0"/>
              </a:spcBef>
              <a:spcAft>
                <a:spcPts val="0"/>
              </a:spcAft>
              <a:buClr>
                <a:schemeClr val="lt1"/>
              </a:buClr>
              <a:buSzPts val="1924"/>
              <a:buNone/>
            </a:pPr>
            <a:endParaRPr lang="en-US" sz="9600" b="1" dirty="0">
              <a:latin typeface="Calibri"/>
              <a:ea typeface="Calibri"/>
              <a:cs typeface="Calibri"/>
              <a:sym typeface="Calibri"/>
            </a:endParaRPr>
          </a:p>
          <a:p>
            <a:pPr marL="365760" lvl="0" indent="-274320" rtl="0">
              <a:lnSpc>
                <a:spcPct val="120000"/>
              </a:lnSpc>
              <a:spcBef>
                <a:spcPts val="0"/>
              </a:spcBef>
              <a:spcAft>
                <a:spcPts val="0"/>
              </a:spcAft>
              <a:buClr>
                <a:schemeClr val="lt1"/>
              </a:buClr>
              <a:buSzPts val="1924"/>
              <a:buNone/>
            </a:pPr>
            <a:r>
              <a:rPr lang="en-US" sz="8000" b="1" dirty="0">
                <a:latin typeface="Calibri"/>
                <a:ea typeface="Calibri"/>
                <a:cs typeface="Calibri"/>
                <a:sym typeface="Calibri"/>
              </a:rPr>
              <a:t>Areas of Focus</a:t>
            </a:r>
          </a:p>
          <a:p>
            <a:pPr marL="365760" indent="-274320">
              <a:lnSpc>
                <a:spcPct val="120000"/>
              </a:lnSpc>
              <a:spcBef>
                <a:spcPts val="0"/>
              </a:spcBef>
              <a:buClr>
                <a:schemeClr val="lt1"/>
              </a:buClr>
              <a:buSzPts val="1924"/>
            </a:pPr>
            <a:r>
              <a:rPr lang="en-US" sz="8000" dirty="0">
                <a:latin typeface="Calibri"/>
                <a:ea typeface="Calibri"/>
                <a:cs typeface="Calibri"/>
                <a:sym typeface="Calibri"/>
              </a:rPr>
              <a:t>HIC:  Count available units &amp; beds in housing programs (HMIS and Non-HMIS)</a:t>
            </a:r>
          </a:p>
          <a:p>
            <a:pPr marL="365760" indent="-274320">
              <a:lnSpc>
                <a:spcPct val="120000"/>
              </a:lnSpc>
              <a:spcBef>
                <a:spcPts val="0"/>
              </a:spcBef>
              <a:buClr>
                <a:schemeClr val="lt1"/>
              </a:buClr>
              <a:buSzPts val="1924"/>
            </a:pPr>
            <a:r>
              <a:rPr lang="en-US" sz="8000" dirty="0">
                <a:latin typeface="Calibri"/>
                <a:ea typeface="Calibri"/>
                <a:cs typeface="Calibri"/>
                <a:sym typeface="Calibri"/>
              </a:rPr>
              <a:t>PIT:  Count total households &amp; individuals in those units/beds on 1/28/25. </a:t>
            </a:r>
          </a:p>
          <a:p>
            <a:pPr marL="106442" lvl="0" indent="0" rtl="0">
              <a:lnSpc>
                <a:spcPct val="130000"/>
              </a:lnSpc>
              <a:spcBef>
                <a:spcPts val="0"/>
              </a:spcBef>
              <a:spcAft>
                <a:spcPts val="0"/>
              </a:spcAft>
              <a:buClr>
                <a:schemeClr val="lt1"/>
              </a:buClr>
              <a:buSzPts val="1924"/>
              <a:buNone/>
            </a:pPr>
            <a:endParaRPr lang="en-US" sz="5500" b="1" dirty="0">
              <a:latin typeface="Calibri"/>
              <a:ea typeface="Calibri"/>
              <a:cs typeface="Calibri"/>
              <a:sym typeface="Calibri"/>
            </a:endParaRPr>
          </a:p>
          <a:p>
            <a:pPr marL="106442" lvl="0" indent="0" rtl="0">
              <a:lnSpc>
                <a:spcPct val="130000"/>
              </a:lnSpc>
              <a:spcBef>
                <a:spcPts val="0"/>
              </a:spcBef>
              <a:spcAft>
                <a:spcPts val="0"/>
              </a:spcAft>
              <a:buClr>
                <a:schemeClr val="lt1"/>
              </a:buClr>
              <a:buSzPts val="1924"/>
              <a:buNone/>
            </a:pPr>
            <a:endParaRPr lang="en-US" b="1" dirty="0">
              <a:latin typeface="Calibri"/>
              <a:ea typeface="Calibri"/>
              <a:cs typeface="Calibri"/>
              <a:sym typeface="Calibri"/>
            </a:endParaRPr>
          </a:p>
        </p:txBody>
      </p:sp>
    </p:spTree>
    <p:extLst>
      <p:ext uri="{BB962C8B-B14F-4D97-AF65-F5344CB8AC3E}">
        <p14:creationId xmlns:p14="http://schemas.microsoft.com/office/powerpoint/2010/main" val="2514071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0CCA-E0B2-4E8A-1C0E-CDDDB8B587DF}"/>
              </a:ext>
            </a:extLst>
          </p:cNvPr>
          <p:cNvSpPr>
            <a:spLocks noGrp="1"/>
          </p:cNvSpPr>
          <p:nvPr>
            <p:ph type="title"/>
          </p:nvPr>
        </p:nvSpPr>
        <p:spPr/>
        <p:txBody>
          <a:bodyPr>
            <a:noAutofit/>
          </a:bodyPr>
          <a:lstStyle/>
          <a:p>
            <a:r>
              <a:rPr lang="en-US" sz="2800" dirty="0">
                <a:latin typeface="Rockwell" panose="02060603020205020403" pitchFamily="18" charset="0"/>
              </a:rPr>
              <a:t>Federal Requirements for HIC &amp; PIT (2)</a:t>
            </a:r>
          </a:p>
        </p:txBody>
      </p:sp>
      <p:sp>
        <p:nvSpPr>
          <p:cNvPr id="3" name="Content Placeholder 2">
            <a:extLst>
              <a:ext uri="{FF2B5EF4-FFF2-40B4-BE49-F238E27FC236}">
                <a16:creationId xmlns:a16="http://schemas.microsoft.com/office/drawing/2014/main" id="{E36E5F7A-C5B8-D302-08CC-F20EE6ABA024}"/>
              </a:ext>
            </a:extLst>
          </p:cNvPr>
          <p:cNvSpPr>
            <a:spLocks noGrp="1"/>
          </p:cNvSpPr>
          <p:nvPr>
            <p:ph idx="1"/>
          </p:nvPr>
        </p:nvSpPr>
        <p:spPr>
          <a:xfrm>
            <a:off x="457200" y="1186635"/>
            <a:ext cx="8229600" cy="4267199"/>
          </a:xfrm>
        </p:spPr>
        <p:txBody>
          <a:bodyPr>
            <a:normAutofit/>
          </a:bodyPr>
          <a:lstStyle/>
          <a:p>
            <a:pPr marL="106442" indent="0">
              <a:lnSpc>
                <a:spcPct val="130000"/>
              </a:lnSpc>
              <a:spcBef>
                <a:spcPts val="0"/>
              </a:spcBef>
              <a:buClr>
                <a:schemeClr val="lt1"/>
              </a:buClr>
              <a:buSzPts val="1924"/>
              <a:buNone/>
            </a:pPr>
            <a:r>
              <a:rPr lang="en-US" sz="2800" b="1" dirty="0">
                <a:latin typeface="Calibri"/>
                <a:ea typeface="Calibri"/>
                <a:cs typeface="Calibri"/>
                <a:sym typeface="Calibri"/>
              </a:rPr>
              <a:t>Importance of the Counts</a:t>
            </a:r>
          </a:p>
          <a:p>
            <a:pPr marL="365760" indent="-274320">
              <a:spcBef>
                <a:spcPts val="0"/>
              </a:spcBef>
              <a:buClr>
                <a:schemeClr val="lt1"/>
              </a:buClr>
              <a:buSzPts val="1924"/>
            </a:pPr>
            <a:r>
              <a:rPr lang="en-US" sz="2800" dirty="0"/>
              <a:t>Snapshot of Homelessness: Provides annual insights into homelessness trends. </a:t>
            </a:r>
          </a:p>
          <a:p>
            <a:pPr marL="106442" lvl="0" indent="0" rtl="0">
              <a:lnSpc>
                <a:spcPct val="130000"/>
              </a:lnSpc>
              <a:spcBef>
                <a:spcPts val="0"/>
              </a:spcBef>
              <a:spcAft>
                <a:spcPts val="0"/>
              </a:spcAft>
              <a:buClr>
                <a:schemeClr val="lt1"/>
              </a:buClr>
              <a:buSzPts val="1924"/>
              <a:buNone/>
            </a:pPr>
            <a:r>
              <a:rPr lang="en-US" sz="2800" b="1" dirty="0">
                <a:latin typeface="Calibri"/>
                <a:ea typeface="Calibri"/>
                <a:cs typeface="Calibri"/>
                <a:sym typeface="Calibri"/>
              </a:rPr>
              <a:t>Ultimate goal</a:t>
            </a:r>
          </a:p>
          <a:p>
            <a:pPr marL="365760" indent="-274320">
              <a:spcBef>
                <a:spcPts val="0"/>
              </a:spcBef>
              <a:buClr>
                <a:schemeClr val="lt1"/>
              </a:buClr>
              <a:buSzPts val="1924"/>
            </a:pPr>
            <a:r>
              <a:rPr lang="en-US" sz="2800" dirty="0"/>
              <a:t>Determine federal funding and resource allotment/eligibility for Connecticut.</a:t>
            </a:r>
            <a:endParaRPr lang="en-US" sz="2800" b="1" dirty="0">
              <a:latin typeface="Calibri"/>
              <a:ea typeface="Calibri"/>
              <a:cs typeface="Calibri"/>
              <a:sym typeface="Calibri"/>
            </a:endParaRPr>
          </a:p>
          <a:p>
            <a:endParaRPr lang="en-US" dirty="0"/>
          </a:p>
        </p:txBody>
      </p:sp>
      <p:pic>
        <p:nvPicPr>
          <p:cNvPr id="5" name="Picture 4" descr="A puzzle pieces with a person's head and text&#10;&#10;Description automatically generated">
            <a:extLst>
              <a:ext uri="{FF2B5EF4-FFF2-40B4-BE49-F238E27FC236}">
                <a16:creationId xmlns:a16="http://schemas.microsoft.com/office/drawing/2014/main" id="{E5B1021F-8C5B-438B-6553-D637F42A0398}"/>
              </a:ext>
            </a:extLst>
          </p:cNvPr>
          <p:cNvPicPr>
            <a:picLocks noChangeAspect="1"/>
          </p:cNvPicPr>
          <p:nvPr/>
        </p:nvPicPr>
        <p:blipFill>
          <a:blip r:embed="rId2" cstate="print">
            <a:extLst>
              <a:ext uri="{28A0092B-C50C-407E-A947-70E740481C1C}">
                <a14:useLocalDpi xmlns:a14="http://schemas.microsoft.com/office/drawing/2010/main" val="0"/>
              </a:ext>
            </a:extLst>
          </a:blip>
          <a:srcRect t="19334" b="19332"/>
          <a:stretch/>
        </p:blipFill>
        <p:spPr>
          <a:xfrm>
            <a:off x="1562100" y="4300039"/>
            <a:ext cx="6019800" cy="2307590"/>
          </a:xfrm>
          <a:prstGeom prst="rect">
            <a:avLst/>
          </a:prstGeom>
        </p:spPr>
      </p:pic>
    </p:spTree>
    <p:extLst>
      <p:ext uri="{BB962C8B-B14F-4D97-AF65-F5344CB8AC3E}">
        <p14:creationId xmlns:p14="http://schemas.microsoft.com/office/powerpoint/2010/main" val="17571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solidFill>
                  <a:schemeClr val="dk1"/>
                </a:solidFill>
                <a:latin typeface="Rockwell"/>
                <a:ea typeface="Arial"/>
                <a:cs typeface="Arial"/>
                <a:sym typeface="Rockwell"/>
              </a:rPr>
              <a:t>Overview</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8" name="Google Shape;96;p18">
            <a:extLst>
              <a:ext uri="{FF2B5EF4-FFF2-40B4-BE49-F238E27FC236}">
                <a16:creationId xmlns:a16="http://schemas.microsoft.com/office/drawing/2014/main" id="{29C0B475-FC58-6102-C474-4C05E13DDF53}"/>
              </a:ext>
            </a:extLst>
          </p:cNvPr>
          <p:cNvSpPr txBox="1">
            <a:spLocks/>
          </p:cNvSpPr>
          <p:nvPr/>
        </p:nvSpPr>
        <p:spPr>
          <a:xfrm>
            <a:off x="152400" y="1371600"/>
            <a:ext cx="8862291" cy="4953000"/>
          </a:xfrm>
          <a:prstGeom prst="rect">
            <a:avLst/>
          </a:prstGeom>
          <a:ln w="38100">
            <a:solidFill>
              <a:schemeClr val="bg1"/>
            </a:solidFill>
          </a:ln>
        </p:spPr>
        <p:txBody>
          <a:bodyPr spcFirstLastPara="1" vert="horz" wrap="square" lIns="91425" tIns="91425" rIns="91425" bIns="91425" rtlCol="0" anchor="t" anchorCtr="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5080" indent="0">
              <a:spcBef>
                <a:spcPts val="1200"/>
              </a:spcBef>
              <a:buClr>
                <a:schemeClr val="bg1"/>
              </a:buClr>
              <a:buSzPts val="1800"/>
              <a:buNone/>
            </a:pPr>
            <a:r>
              <a:rPr lang="en-US" sz="2400" dirty="0">
                <a:latin typeface="Calibri"/>
                <a:ea typeface="Calibri"/>
                <a:cs typeface="Calibri"/>
                <a:sym typeface="Calibri"/>
              </a:rPr>
              <a:t>The PIT counts people experiencing homelessness within each Continuum of Care’s geographic region. </a:t>
            </a:r>
          </a:p>
          <a:p>
            <a:pPr marL="114300" marR="5080" indent="0">
              <a:spcBef>
                <a:spcPts val="1200"/>
              </a:spcBef>
              <a:buClr>
                <a:schemeClr val="bg1"/>
              </a:buClr>
              <a:buSzPts val="1800"/>
              <a:buNone/>
            </a:pPr>
            <a:r>
              <a:rPr lang="en-US" sz="2400" dirty="0">
                <a:latin typeface="Calibri"/>
                <a:ea typeface="Calibri"/>
                <a:cs typeface="Calibri"/>
                <a:sym typeface="Calibri"/>
              </a:rPr>
              <a:t>Populations included in PIT: </a:t>
            </a:r>
          </a:p>
          <a:p>
            <a:pPr marL="365760" marR="5080" indent="-274320">
              <a:lnSpc>
                <a:spcPct val="120000"/>
              </a:lnSpc>
              <a:spcBef>
                <a:spcPts val="0"/>
              </a:spcBef>
              <a:buClr>
                <a:schemeClr val="bg1"/>
              </a:buClr>
              <a:buSzPct val="54000"/>
            </a:pPr>
            <a:r>
              <a:rPr lang="en-US" sz="2400" dirty="0">
                <a:latin typeface="Calibri"/>
                <a:ea typeface="Calibri"/>
                <a:cs typeface="Calibri"/>
                <a:sym typeface="Calibri"/>
              </a:rPr>
              <a:t>Emergency Shelter (ES)                     </a:t>
            </a:r>
          </a:p>
          <a:p>
            <a:pPr marL="365760" marR="5080" indent="-274320">
              <a:lnSpc>
                <a:spcPct val="120000"/>
              </a:lnSpc>
              <a:spcBef>
                <a:spcPts val="0"/>
              </a:spcBef>
              <a:buClr>
                <a:schemeClr val="bg1"/>
              </a:buClr>
              <a:buSzPts val="1300"/>
            </a:pPr>
            <a:r>
              <a:rPr lang="en-US" sz="2400" dirty="0">
                <a:latin typeface="Calibri"/>
                <a:ea typeface="Calibri"/>
                <a:cs typeface="Calibri"/>
                <a:sym typeface="Calibri"/>
              </a:rPr>
              <a:t>Transitional Housing (TH</a:t>
            </a:r>
          </a:p>
          <a:p>
            <a:pPr marL="365760" marR="5080" indent="-274320">
              <a:lnSpc>
                <a:spcPct val="120000"/>
              </a:lnSpc>
              <a:spcBef>
                <a:spcPts val="0"/>
              </a:spcBef>
              <a:buClr>
                <a:schemeClr val="bg1"/>
              </a:buClr>
              <a:buSzPts val="1300"/>
            </a:pPr>
            <a:r>
              <a:rPr lang="en-US" sz="2400" dirty="0">
                <a:latin typeface="Calibri"/>
                <a:ea typeface="Calibri"/>
                <a:cs typeface="Calibri"/>
                <a:sym typeface="Calibri"/>
              </a:rPr>
              <a:t>Safe Haven (SH)</a:t>
            </a:r>
          </a:p>
          <a:p>
            <a:pPr marL="365760" marR="5080" indent="-274320">
              <a:lnSpc>
                <a:spcPct val="120000"/>
              </a:lnSpc>
              <a:spcBef>
                <a:spcPts val="0"/>
              </a:spcBef>
              <a:buClr>
                <a:schemeClr val="bg1"/>
              </a:buClr>
              <a:buSzPts val="1300"/>
            </a:pPr>
            <a:r>
              <a:rPr lang="en-US" sz="2400" dirty="0">
                <a:latin typeface="Calibri"/>
                <a:ea typeface="Calibri"/>
                <a:cs typeface="Calibri"/>
                <a:sym typeface="Calibri"/>
              </a:rPr>
              <a:t>Unsheltered Situations</a:t>
            </a:r>
          </a:p>
          <a:p>
            <a:pPr marL="365760" marR="5080" indent="-274320">
              <a:lnSpc>
                <a:spcPct val="120000"/>
              </a:lnSpc>
              <a:spcBef>
                <a:spcPts val="0"/>
              </a:spcBef>
              <a:buClr>
                <a:schemeClr val="bg1"/>
              </a:buClr>
              <a:buSzPts val="1300"/>
            </a:pPr>
            <a:endParaRPr lang="en-US" sz="2400" dirty="0">
              <a:latin typeface="Calibri"/>
              <a:ea typeface="Calibri"/>
              <a:cs typeface="Calibri"/>
              <a:sym typeface="Calibri"/>
            </a:endParaRPr>
          </a:p>
          <a:p>
            <a:pPr marL="91440" marR="5080" indent="0">
              <a:lnSpc>
                <a:spcPct val="120000"/>
              </a:lnSpc>
              <a:spcBef>
                <a:spcPts val="0"/>
              </a:spcBef>
              <a:buClr>
                <a:schemeClr val="bg1"/>
              </a:buClr>
              <a:buSzPts val="1300"/>
              <a:buNone/>
            </a:pPr>
            <a:r>
              <a:rPr lang="en-US" sz="2400" dirty="0">
                <a:latin typeface="Calibri"/>
                <a:ea typeface="Calibri"/>
                <a:cs typeface="Calibri"/>
                <a:sym typeface="Calibri"/>
              </a:rPr>
              <a:t>The HIC includes a people count for each program</a:t>
            </a:r>
          </a:p>
          <a:p>
            <a:pPr marL="91440" marR="5080" indent="0">
              <a:lnSpc>
                <a:spcPct val="120000"/>
              </a:lnSpc>
              <a:spcBef>
                <a:spcPts val="0"/>
              </a:spcBef>
              <a:buClr>
                <a:schemeClr val="bg1"/>
              </a:buClr>
              <a:buSzPts val="1300"/>
              <a:buNone/>
            </a:pPr>
            <a:r>
              <a:rPr lang="en-US" sz="2400" dirty="0">
                <a:latin typeface="Calibri"/>
                <a:ea typeface="Calibri"/>
                <a:cs typeface="Calibri"/>
                <a:sym typeface="Calibri"/>
              </a:rPr>
              <a:t>Populations included in HIC:</a:t>
            </a:r>
          </a:p>
          <a:p>
            <a:pPr marL="434340" marR="5080">
              <a:lnSpc>
                <a:spcPct val="120000"/>
              </a:lnSpc>
              <a:spcBef>
                <a:spcPts val="0"/>
              </a:spcBef>
              <a:buClr>
                <a:schemeClr val="bg1"/>
              </a:buClr>
              <a:buSzPts val="1300"/>
            </a:pPr>
            <a:r>
              <a:rPr lang="en-US" sz="2400" dirty="0">
                <a:latin typeface="Calibri"/>
                <a:ea typeface="Calibri"/>
                <a:cs typeface="Calibri"/>
                <a:sym typeface="Calibri"/>
              </a:rPr>
              <a:t>ES, TH, SH</a:t>
            </a:r>
          </a:p>
          <a:p>
            <a:pPr marL="434340" marR="5080">
              <a:lnSpc>
                <a:spcPct val="120000"/>
              </a:lnSpc>
              <a:spcBef>
                <a:spcPts val="0"/>
              </a:spcBef>
              <a:buClr>
                <a:schemeClr val="bg1"/>
              </a:buClr>
              <a:buSzPts val="1300"/>
            </a:pPr>
            <a:r>
              <a:rPr lang="en-US" sz="2400" dirty="0">
                <a:latin typeface="Calibri"/>
                <a:ea typeface="Calibri"/>
                <a:cs typeface="Calibri"/>
                <a:sym typeface="Calibri"/>
              </a:rPr>
              <a:t>Rapid Rehousing (RRH)</a:t>
            </a:r>
          </a:p>
          <a:p>
            <a:pPr marL="434340" marR="5080">
              <a:lnSpc>
                <a:spcPct val="120000"/>
              </a:lnSpc>
              <a:spcBef>
                <a:spcPts val="0"/>
              </a:spcBef>
              <a:buClr>
                <a:schemeClr val="bg1"/>
              </a:buClr>
              <a:buSzPts val="1300"/>
            </a:pPr>
            <a:r>
              <a:rPr lang="en-US" sz="2400" dirty="0">
                <a:latin typeface="Calibri"/>
                <a:ea typeface="Calibri"/>
                <a:cs typeface="Calibri"/>
                <a:sym typeface="Calibri"/>
              </a:rPr>
              <a:t>Permanent Supportive Housing (PSH)</a:t>
            </a:r>
          </a:p>
          <a:p>
            <a:pPr marL="365760" marR="5080" indent="-274320">
              <a:lnSpc>
                <a:spcPct val="120000"/>
              </a:lnSpc>
              <a:spcBef>
                <a:spcPts val="0"/>
              </a:spcBef>
              <a:buClr>
                <a:schemeClr val="bg1"/>
              </a:buClr>
              <a:buSzPts val="1300"/>
            </a:pPr>
            <a:endParaRPr lang="en-US" sz="2400" dirty="0">
              <a:latin typeface="Calibri"/>
              <a:ea typeface="Calibri"/>
              <a:cs typeface="Calibri"/>
              <a:sym typeface="Calibri"/>
            </a:endParaRPr>
          </a:p>
          <a:p>
            <a:pPr marL="91440" marR="5080" indent="0">
              <a:lnSpc>
                <a:spcPct val="120000"/>
              </a:lnSpc>
              <a:spcBef>
                <a:spcPts val="0"/>
              </a:spcBef>
              <a:buClr>
                <a:schemeClr val="bg1"/>
              </a:buClr>
              <a:buSzPts val="1300"/>
              <a:buNone/>
            </a:pPr>
            <a:endParaRPr lang="en-US" sz="2400" dirty="0">
              <a:latin typeface="Calibri"/>
              <a:ea typeface="Calibri"/>
              <a:cs typeface="Calibri"/>
              <a:sym typeface="Calibri"/>
            </a:endParaRPr>
          </a:p>
          <a:p>
            <a:pPr marL="365760" marR="5080" indent="-274320">
              <a:lnSpc>
                <a:spcPct val="120000"/>
              </a:lnSpc>
              <a:spcBef>
                <a:spcPts val="0"/>
              </a:spcBef>
              <a:buClr>
                <a:schemeClr val="bg1"/>
              </a:buClr>
              <a:buSzPts val="1300"/>
            </a:pPr>
            <a:endParaRPr lang="en-US" sz="2400" dirty="0">
              <a:latin typeface="Calibri"/>
              <a:ea typeface="Calibri"/>
              <a:cs typeface="Calibri"/>
              <a:sym typeface="Calibri"/>
            </a:endParaRPr>
          </a:p>
          <a:p>
            <a:pPr marL="365760" marR="5080" indent="-274320">
              <a:lnSpc>
                <a:spcPct val="120000"/>
              </a:lnSpc>
              <a:spcBef>
                <a:spcPts val="0"/>
              </a:spcBef>
              <a:buClr>
                <a:schemeClr val="bg1"/>
              </a:buClr>
              <a:buSzPts val="1300"/>
            </a:pPr>
            <a:endParaRPr lang="en-US" sz="2400" dirty="0">
              <a:latin typeface="Calibri"/>
              <a:ea typeface="Calibri"/>
              <a:cs typeface="Calibri"/>
              <a:sym typeface="Calibri"/>
            </a:endParaRPr>
          </a:p>
        </p:txBody>
      </p:sp>
    </p:spTree>
    <p:extLst>
      <p:ext uri="{BB962C8B-B14F-4D97-AF65-F5344CB8AC3E}">
        <p14:creationId xmlns:p14="http://schemas.microsoft.com/office/powerpoint/2010/main" val="2860046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solidFill>
                  <a:schemeClr val="dk1"/>
                </a:solidFill>
                <a:latin typeface="Rockwell"/>
                <a:ea typeface="Arial"/>
                <a:cs typeface="Arial"/>
                <a:sym typeface="Rockwell"/>
              </a:rPr>
              <a:t>Overview Continued</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10" name="TextBox 9">
            <a:extLst>
              <a:ext uri="{FF2B5EF4-FFF2-40B4-BE49-F238E27FC236}">
                <a16:creationId xmlns:a16="http://schemas.microsoft.com/office/drawing/2014/main" id="{FE58B189-F16D-0F33-7B30-CA5A5F435A3C}"/>
              </a:ext>
            </a:extLst>
          </p:cNvPr>
          <p:cNvSpPr txBox="1"/>
          <p:nvPr/>
        </p:nvSpPr>
        <p:spPr>
          <a:xfrm>
            <a:off x="533400" y="1392240"/>
            <a:ext cx="8001000" cy="1661993"/>
          </a:xfrm>
          <a:prstGeom prst="rect">
            <a:avLst/>
          </a:prstGeom>
          <a:noFill/>
          <a:ln w="28575">
            <a:solidFill>
              <a:schemeClr val="bg1"/>
            </a:solidFill>
          </a:ln>
        </p:spPr>
        <p:txBody>
          <a:bodyPr wrap="square">
            <a:spAutoFit/>
          </a:bodyPr>
          <a:lstStyle/>
          <a:p>
            <a:r>
              <a:rPr lang="en-US" sz="2800" dirty="0">
                <a:solidFill>
                  <a:schemeClr val="bg1"/>
                </a:solidFill>
              </a:rPr>
              <a:t>Unsheltered - living in places not meant for human habitation, for example, outside, in bus stations, in cars, etc.</a:t>
            </a:r>
          </a:p>
          <a:p>
            <a:endParaRPr lang="en-US" dirty="0">
              <a:solidFill>
                <a:schemeClr val="bg1"/>
              </a:solidFill>
            </a:endParaRPr>
          </a:p>
        </p:txBody>
      </p:sp>
      <p:sp>
        <p:nvSpPr>
          <p:cNvPr id="11" name="TextBox 10">
            <a:extLst>
              <a:ext uri="{FF2B5EF4-FFF2-40B4-BE49-F238E27FC236}">
                <a16:creationId xmlns:a16="http://schemas.microsoft.com/office/drawing/2014/main" id="{B0C7611A-7124-C66A-550E-813448132CB9}"/>
              </a:ext>
            </a:extLst>
          </p:cNvPr>
          <p:cNvSpPr txBox="1"/>
          <p:nvPr/>
        </p:nvSpPr>
        <p:spPr>
          <a:xfrm>
            <a:off x="561108" y="3518377"/>
            <a:ext cx="7973291" cy="2677656"/>
          </a:xfrm>
          <a:prstGeom prst="rect">
            <a:avLst/>
          </a:prstGeom>
          <a:noFill/>
          <a:ln w="38100">
            <a:solidFill>
              <a:schemeClr val="bg1"/>
            </a:solidFill>
          </a:ln>
        </p:spPr>
        <p:txBody>
          <a:bodyPr wrap="square">
            <a:spAutoFit/>
          </a:bodyPr>
          <a:lstStyle/>
          <a:p>
            <a:r>
              <a:rPr lang="en-US" sz="2800" dirty="0">
                <a:solidFill>
                  <a:schemeClr val="bg1"/>
                </a:solidFill>
              </a:rPr>
              <a:t>RRH and PSH – Programs considered permanent housing</a:t>
            </a:r>
          </a:p>
          <a:p>
            <a:pPr marL="457200" indent="-457200">
              <a:buFont typeface="Arial" panose="020B0604020202020204" pitchFamily="34" charset="0"/>
              <a:buChar char="•"/>
            </a:pPr>
            <a:r>
              <a:rPr lang="en-US" sz="2800" dirty="0">
                <a:solidFill>
                  <a:schemeClr val="bg1"/>
                </a:solidFill>
              </a:rPr>
              <a:t>Participants are counted and reported to HUD</a:t>
            </a:r>
          </a:p>
          <a:p>
            <a:pPr marL="914400" lvl="1" indent="-457200">
              <a:buFont typeface="Arial" panose="020B0604020202020204" pitchFamily="34" charset="0"/>
              <a:buChar char="•"/>
            </a:pPr>
            <a:r>
              <a:rPr lang="en-US" sz="2800" dirty="0">
                <a:solidFill>
                  <a:schemeClr val="bg1"/>
                </a:solidFill>
              </a:rPr>
              <a:t>Fewer demographics reported</a:t>
            </a:r>
          </a:p>
          <a:p>
            <a:pPr marL="914400" lvl="1" indent="-457200">
              <a:buFont typeface="Arial" panose="020B0604020202020204" pitchFamily="34" charset="0"/>
              <a:buChar char="•"/>
            </a:pPr>
            <a:r>
              <a:rPr lang="en-US" sz="2800" dirty="0">
                <a:solidFill>
                  <a:schemeClr val="bg1"/>
                </a:solidFill>
              </a:rPr>
              <a:t>No longer considered to be experiencing homelessness</a:t>
            </a:r>
          </a:p>
        </p:txBody>
      </p:sp>
    </p:spTree>
    <p:extLst>
      <p:ext uri="{BB962C8B-B14F-4D97-AF65-F5344CB8AC3E}">
        <p14:creationId xmlns:p14="http://schemas.microsoft.com/office/powerpoint/2010/main" val="3578324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Housing Inventory Count (HIC)</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3" name="Text Placeholder 2">
            <a:extLst>
              <a:ext uri="{FF2B5EF4-FFF2-40B4-BE49-F238E27FC236}">
                <a16:creationId xmlns:a16="http://schemas.microsoft.com/office/drawing/2014/main" id="{6F432566-2070-DCC6-2D1B-818F73C32390}"/>
              </a:ext>
            </a:extLst>
          </p:cNvPr>
          <p:cNvSpPr txBox="1">
            <a:spLocks/>
          </p:cNvSpPr>
          <p:nvPr/>
        </p:nvSpPr>
        <p:spPr>
          <a:xfrm>
            <a:off x="311700" y="1447800"/>
            <a:ext cx="8520600" cy="4876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buFont typeface="Arial" pitchFamily="34" charset="0"/>
              <a:buNone/>
            </a:pPr>
            <a:r>
              <a:rPr lang="en-US" sz="2600" dirty="0"/>
              <a:t>Purpose: Track the capacity to meet the needs of people experiencing homelessness in CT</a:t>
            </a:r>
          </a:p>
          <a:p>
            <a:r>
              <a:rPr lang="en-US" sz="2600" dirty="0"/>
              <a:t>Tasks: </a:t>
            </a:r>
          </a:p>
          <a:p>
            <a:pPr lvl="1"/>
            <a:r>
              <a:rPr lang="en-US" sz="2600" dirty="0"/>
              <a:t>updating housing program information and </a:t>
            </a:r>
          </a:p>
          <a:p>
            <a:pPr lvl="1"/>
            <a:r>
              <a:rPr lang="en-US" sz="2600" dirty="0"/>
              <a:t>units and beds available for people experiencing homelessness throughout the state</a:t>
            </a:r>
          </a:p>
          <a:p>
            <a:r>
              <a:rPr lang="en-US" sz="2600" dirty="0"/>
              <a:t>Includes:</a:t>
            </a:r>
          </a:p>
          <a:p>
            <a:pPr lvl="1"/>
            <a:r>
              <a:rPr lang="en-US" sz="2600" dirty="0"/>
              <a:t>Emergency Shelters (ES)	</a:t>
            </a:r>
          </a:p>
          <a:p>
            <a:pPr lvl="1"/>
            <a:r>
              <a:rPr lang="en-US" sz="2600" dirty="0"/>
              <a:t>Safe Havens (SH)</a:t>
            </a:r>
          </a:p>
          <a:p>
            <a:pPr lvl="1"/>
            <a:r>
              <a:rPr lang="en-US" sz="2600" dirty="0"/>
              <a:t>Transitional Housing (TH)</a:t>
            </a:r>
          </a:p>
          <a:p>
            <a:pPr lvl="1"/>
            <a:r>
              <a:rPr lang="en-US" sz="2600" dirty="0"/>
              <a:t>Rapid Rehousing (RRH)</a:t>
            </a:r>
          </a:p>
          <a:p>
            <a:pPr lvl="1"/>
            <a:r>
              <a:rPr lang="en-US" sz="2600" dirty="0"/>
              <a:t>Permanent Supportive Housing (PSH)</a:t>
            </a:r>
          </a:p>
          <a:p>
            <a:pPr lvl="1"/>
            <a:r>
              <a:rPr lang="en-US" sz="2600" dirty="0"/>
              <a:t>Other Permanent Housing (OPH)</a:t>
            </a:r>
          </a:p>
          <a:p>
            <a:pPr lvl="1"/>
            <a:endParaRPr lang="en-US" dirty="0"/>
          </a:p>
          <a:p>
            <a:pPr marL="114300" indent="0">
              <a:buFont typeface="Arial" pitchFamily="34" charset="0"/>
              <a:buNone/>
            </a:pPr>
            <a:endParaRPr lang="en-US" dirty="0"/>
          </a:p>
        </p:txBody>
      </p:sp>
    </p:spTree>
    <p:extLst>
      <p:ext uri="{BB962C8B-B14F-4D97-AF65-F5344CB8AC3E}">
        <p14:creationId xmlns:p14="http://schemas.microsoft.com/office/powerpoint/2010/main" val="11944522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amp;quot;&quot;/&gt;&lt;property id=&quot;20307&quot; value=&quot;256&quot;/&gt;&lt;/object&gt;&lt;object type=&quot;3&quot; unique_id=&quot;10005&quot;&gt;&lt;property id=&quot;20148&quot; value=&quot;5&quot;/&gt;&lt;property id=&quot;20300&quot; value=&quot;Slide 2 - &amp;quot;Example List&amp;quot;&quot;/&gt;&lt;property id=&quot;20307&quot; value=&quot;257&quot;/&gt;&lt;/object&gt;&lt;object type=&quot;3&quot; unique_id=&quot;10006&quot;&gt;&lt;property id=&quot;20148&quot; value=&quot;5&quot;/&gt;&lt;property id=&quot;20300&quot; value=&quot;Slide 3 - &amp;quot;Sub-Section Divider&amp;quot;&quot;/&gt;&lt;property id=&quot;20307&quot; value=&quot;258&quot;/&gt;&lt;/object&gt;&lt;object type=&quot;3&quot; unique_id=&quot;10007&quot;&gt;&lt;property id=&quot;20148&quot; value=&quot;5&quot;/&gt;&lt;property id=&quot;20300&quot; value=&quot;Slide 4 - &amp;quot;Example Table&amp;quot;&quot;/&gt;&lt;property id=&quot;20307&quot; value=&quot;259&quot;/&gt;&lt;/object&gt;&lt;object type=&quot;3&quot; unique_id=&quot;10008&quot;&gt;&lt;property id=&quot;20148&quot; value=&quot;5&quot;/&gt;&lt;property id=&quot;20300&quot; value=&quot;Slide 5&quot;/&gt;&lt;property id=&quot;20307&quot; value=&quot;260&quot;/&gt;&lt;/object&gt;&lt;/object&gt;&lt;/object&gt;&lt;/database&gt;"/>
  <p:tag name="SECTOMILLISECCONVERTED" val="1"/>
  <p:tag name="ARTICULATE_SLIDE_COUNT" val="29"/>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Droid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2558</TotalTime>
  <Words>2113</Words>
  <Application>Microsoft Office PowerPoint</Application>
  <PresentationFormat>On-screen Show (4:3)</PresentationFormat>
  <Paragraphs>304</Paragraphs>
  <Slides>29</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Average</vt:lpstr>
      <vt:lpstr>Calibri</vt:lpstr>
      <vt:lpstr>Droid Sans</vt:lpstr>
      <vt:lpstr>Rockwell</vt:lpstr>
      <vt:lpstr>Office Theme</vt:lpstr>
      <vt:lpstr>2024-2025 Housing Inventory Training</vt:lpstr>
      <vt:lpstr>Important Contact Information</vt:lpstr>
      <vt:lpstr>Meeting Agenda</vt:lpstr>
      <vt:lpstr>Roles and Responsibilities </vt:lpstr>
      <vt:lpstr>Federal Requirements for Counting People Experiencing Homelessness &amp; Inventory</vt:lpstr>
      <vt:lpstr>Federal Requirements for HIC &amp; PIT (2)</vt:lpstr>
      <vt:lpstr>Overview</vt:lpstr>
      <vt:lpstr>Overview Continued</vt:lpstr>
      <vt:lpstr>Housing Inventory Count (HIC)</vt:lpstr>
      <vt:lpstr>Housing Inventory Count (HIC) Steps</vt:lpstr>
      <vt:lpstr>HIC Steps in PIT Database Cont’d</vt:lpstr>
      <vt:lpstr>Rapid Rehousing Process</vt:lpstr>
      <vt:lpstr>PIT Steps</vt:lpstr>
      <vt:lpstr>PIT Database Demonstration</vt:lpstr>
      <vt:lpstr>PIT App Training: Information Page</vt:lpstr>
      <vt:lpstr>PIT App Training: Shelter/Housing Based Programs</vt:lpstr>
      <vt:lpstr>PIT App Training: Shelter/Housing Based Programs</vt:lpstr>
      <vt:lpstr>PIT App Training: Shelter/Housing Based Programs</vt:lpstr>
      <vt:lpstr>PIT App Training: Shelter/Housing Based Programs</vt:lpstr>
      <vt:lpstr>PIT App Training: Shelter/Housing Based Programs</vt:lpstr>
      <vt:lpstr>PIT App Training: Shelter/Housing Based Programs</vt:lpstr>
      <vt:lpstr>PIT App Training: Shelter/Housing Based Programs</vt:lpstr>
      <vt:lpstr>PIT App Training: Shelter/Housing Based Programs</vt:lpstr>
      <vt:lpstr>PIT App Training: Sheltered HMIS and Non-HMIS</vt:lpstr>
      <vt:lpstr>PIT App Training: Shelter/Housing Based Programs</vt:lpstr>
      <vt:lpstr>Important Dates &amp; Resources</vt:lpstr>
      <vt:lpstr>Important Dates &amp; Resources</vt:lpstr>
      <vt:lpstr>Important Contact Information</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dc:title>
  <dc:creator>James</dc:creator>
  <cp:lastModifiedBy>Paul Schmitz</cp:lastModifiedBy>
  <cp:revision>82</cp:revision>
  <dcterms:created xsi:type="dcterms:W3CDTF">2011-01-28T01:57:10Z</dcterms:created>
  <dcterms:modified xsi:type="dcterms:W3CDTF">2024-10-24T18:59:09Z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50A98E96-193D-4AD6-ACB7-1639257C648B</vt:lpwstr>
  </property>
  <property fmtid="{D5CDD505-2E9C-101B-9397-08002B2CF9AE}" pid="3" name="ArticulatePath">
    <vt:lpwstr>PIT 2024-2025 HIC Sheltered Training - v4 - 10.23.2024</vt:lpwstr>
  </property>
</Properties>
</file>