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2_AA78D9B9.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C_FF985F44.xml" ContentType="application/vnd.ms-powerpoint.comments+xml"/>
  <Override PartName="/ppt/notesSlides/notesSlide8.xml" ContentType="application/vnd.openxmlformats-officedocument.presentationml.notesSlide+xml"/>
  <Override PartName="/ppt/comments/modernComment_126_B7EECB8D.xml" ContentType="application/vnd.ms-powerpoint.comments+xml"/>
  <Override PartName="/ppt/comments/modernComment_117_A6274C8F.xml" ContentType="application/vnd.ms-powerpoint.comments+xml"/>
  <Override PartName="/ppt/notesSlides/notesSlide9.xml" ContentType="application/vnd.openxmlformats-officedocument.presentationml.notesSlide+xml"/>
  <Override PartName="/ppt/comments/modernComment_127_17F2147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8" r:id="rId3"/>
    <p:sldId id="292" r:id="rId4"/>
    <p:sldId id="291" r:id="rId5"/>
    <p:sldId id="280" r:id="rId6"/>
    <p:sldId id="302" r:id="rId7"/>
    <p:sldId id="290" r:id="rId8"/>
    <p:sldId id="293" r:id="rId9"/>
    <p:sldId id="282" r:id="rId10"/>
    <p:sldId id="288" r:id="rId11"/>
    <p:sldId id="298" r:id="rId12"/>
    <p:sldId id="300" r:id="rId13"/>
    <p:sldId id="303" r:id="rId14"/>
    <p:sldId id="274" r:id="rId15"/>
    <p:sldId id="275" r:id="rId16"/>
    <p:sldId id="294" r:id="rId17"/>
    <p:sldId id="279" r:id="rId18"/>
    <p:sldId id="277" r:id="rId19"/>
    <p:sldId id="295" r:id="rId20"/>
    <p:sldId id="297" r:id="rId21"/>
    <p:sldId id="296"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23B47-36F6-AA09-05EF-3A51E3692300}" name="Shannon Quinn-Sheeran" initials="SQ" userId="b87b281aada16072" providerId="Windows Live"/>
  <p188:author id="{1F104C7B-0EBC-3ECC-C2E8-7185DE883465}" name="Jim Bombaci" initials="JB" userId="71fe6c6e7f44d40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283" autoAdjust="0"/>
  </p:normalViewPr>
  <p:slideViewPr>
    <p:cSldViewPr>
      <p:cViewPr varScale="1">
        <p:scale>
          <a:sx n="74" d="100"/>
          <a:sy n="74" d="100"/>
        </p:scale>
        <p:origin x="1596" y="54"/>
      </p:cViewPr>
      <p:guideLst>
        <p:guide orient="horz" pos="2160"/>
        <p:guide pos="2880"/>
      </p:guideLst>
    </p:cSldViewPr>
  </p:slideViewPr>
  <p:notesTextViewPr>
    <p:cViewPr>
      <p:scale>
        <a:sx n="3" d="2"/>
        <a:sy n="3" d="2"/>
      </p:scale>
      <p:origin x="0" y="0"/>
    </p:cViewPr>
  </p:notesTextViewPr>
  <p:notesViewPr>
    <p:cSldViewPr>
      <p:cViewPr varScale="1">
        <p:scale>
          <a:sx n="86" d="100"/>
          <a:sy n="86" d="100"/>
        </p:scale>
        <p:origin x="-38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17_A6274C8F.xml><?xml version="1.0" encoding="utf-8"?>
<p188:cmLst xmlns:a="http://schemas.openxmlformats.org/drawingml/2006/main" xmlns:r="http://schemas.openxmlformats.org/officeDocument/2006/relationships" xmlns:p188="http://schemas.microsoft.com/office/powerpoint/2018/8/main">
  <p188:cm id="{CA9F5714-F9C4-433E-A699-3CC07112DEE7}" authorId="{17223B47-36F6-AA09-05EF-3A51E3692300}" created="2024-10-16T13:33:05.666">
    <ac:txMkLst xmlns:ac="http://schemas.microsoft.com/office/drawing/2013/main/command">
      <pc:docMk xmlns:pc="http://schemas.microsoft.com/office/powerpoint/2013/main/command"/>
      <pc:sldMk xmlns:pc="http://schemas.microsoft.com/office/powerpoint/2013/main/command" cId="2787593359" sldId="279"/>
      <ac:spMk id="4" creationId="{F89EF25E-8818-141B-510A-ADF345E0E801}"/>
      <ac:txMk cp="413" len="9">
        <ac:context len="526" hash="2593931542"/>
      </ac:txMk>
    </ac:txMkLst>
    <p188:pos x="1890252" y="4493342"/>
    <p188:txBody>
      <a:bodyPr/>
      <a:lstStyle/>
      <a:p>
        <a:r>
          <a:rPr lang="en-US"/>
          <a:t>Maybe add the step of sending the completed smartsheet to you - or letting you know it is complete?</a:t>
        </a:r>
      </a:p>
    </p188:txBody>
  </p188:cm>
</p188:cmLst>
</file>

<file path=ppt/comments/modernComment_122_AA78D9B9.xml><?xml version="1.0" encoding="utf-8"?>
<p188:cmLst xmlns:a="http://schemas.openxmlformats.org/drawingml/2006/main" xmlns:r="http://schemas.openxmlformats.org/officeDocument/2006/relationships" xmlns:p188="http://schemas.microsoft.com/office/powerpoint/2018/8/main">
  <p188:cm id="{C82D2584-D3C9-45BF-8AEC-6CF3E157D295}" authorId="{17223B47-36F6-AA09-05EF-3A51E3692300}" created="2024-10-16T13:52:17.247">
    <ac:txMkLst xmlns:ac="http://schemas.microsoft.com/office/drawing/2013/main/command">
      <pc:docMk xmlns:pc="http://schemas.microsoft.com/office/powerpoint/2013/main/command"/>
      <pc:sldMk xmlns:pc="http://schemas.microsoft.com/office/powerpoint/2013/main/command" cId="2860046777" sldId="290"/>
      <ac:spMk id="8" creationId="{29C0B475-FC58-6102-C474-4C05E13DDF53}"/>
      <ac:txMk cp="279" len="15">
        <ac:context len="444" hash="4115140382"/>
      </ac:txMk>
    </ac:txMkLst>
    <p188:pos x="2712959" y="2925096"/>
    <p188:txBody>
      <a:bodyPr/>
      <a:lstStyle/>
      <a:p>
        <a:r>
          <a:rPr lang="en-US"/>
          <a:t>What is the program type for this? SSO?</a:t>
        </a:r>
      </a:p>
    </p188:txBody>
  </p188:cm>
</p188:cmLst>
</file>

<file path=ppt/comments/modernComment_126_B7EECB8D.xml><?xml version="1.0" encoding="utf-8"?>
<p188:cmLst xmlns:a="http://schemas.openxmlformats.org/drawingml/2006/main" xmlns:r="http://schemas.openxmlformats.org/officeDocument/2006/relationships" xmlns:p188="http://schemas.microsoft.com/office/powerpoint/2018/8/main">
  <p188:cm id="{5FC32180-85E1-4F50-BE68-90F6C2AED227}" authorId="{17223B47-36F6-AA09-05EF-3A51E3692300}" created="2024-10-16T13:32:10.083">
    <ac:txMkLst xmlns:ac="http://schemas.microsoft.com/office/drawing/2013/main/command">
      <pc:docMk xmlns:pc="http://schemas.microsoft.com/office/powerpoint/2013/main/command"/>
      <pc:sldMk xmlns:pc="http://schemas.microsoft.com/office/powerpoint/2013/main/command" cId="3085880205" sldId="294"/>
      <ac:spMk id="4" creationId="{F89EF25E-8818-141B-510A-ADF345E0E801}"/>
      <ac:txMk cp="14" len="3">
        <ac:context len="232" hash="936633570"/>
      </ac:txMk>
    </ac:txMkLst>
    <p188:pos x="3109452" y="324465"/>
    <p188:txBody>
      <a:bodyPr/>
      <a:lstStyle/>
      <a:p>
        <a:r>
          <a:rPr lang="en-US"/>
          <a:t>Want to add - If there is a program on the list that is no longer operational - please inform Nutmeg?</a:t>
        </a:r>
      </a:p>
    </p188:txBody>
  </p188:cm>
</p188:cmLst>
</file>

<file path=ppt/comments/modernComment_127_17F21475.xml><?xml version="1.0" encoding="utf-8"?>
<p188:cmLst xmlns:a="http://schemas.openxmlformats.org/drawingml/2006/main" xmlns:r="http://schemas.openxmlformats.org/officeDocument/2006/relationships" xmlns:p188="http://schemas.microsoft.com/office/powerpoint/2018/8/main">
  <p188:cm id="{2B037D5A-D693-45B1-A383-7B73C086170F}" authorId="{17223B47-36F6-AA09-05EF-3A51E3692300}" created="2024-10-16T13:48:49.839">
    <ac:txMkLst xmlns:ac="http://schemas.microsoft.com/office/drawing/2013/main/command">
      <pc:docMk xmlns:pc="http://schemas.microsoft.com/office/powerpoint/2013/main/command"/>
      <pc:sldMk xmlns:pc="http://schemas.microsoft.com/office/powerpoint/2013/main/command" cId="401740917" sldId="295"/>
      <ac:spMk id="4" creationId="{F89EF25E-8818-141B-510A-ADF345E0E801}"/>
      <ac:txMk cp="643" len="18">
        <ac:context len="662" hash="3974806499"/>
      </ac:txMk>
    </ac:txMkLst>
    <p188:pos x="5970639" y="4414684"/>
    <p188:txBody>
      <a:bodyPr/>
      <a:lstStyle/>
      <a:p>
        <a:r>
          <a:rPr lang="en-US"/>
          <a:t>Is this changed to the new system - where they click something inside of the PIT Database?</a:t>
        </a:r>
      </a:p>
    </p188:txBody>
  </p188:cm>
</p188:cmLst>
</file>

<file path=ppt/comments/modernComment_12C_FF985F44.xml><?xml version="1.0" encoding="utf-8"?>
<p188:cmLst xmlns:a="http://schemas.openxmlformats.org/drawingml/2006/main" xmlns:r="http://schemas.openxmlformats.org/officeDocument/2006/relationships" xmlns:p188="http://schemas.microsoft.com/office/powerpoint/2018/8/main">
  <p188:cm id="{5FE2E7A4-D740-444D-94F3-1D9E6E8205FE}" authorId="{17223B47-36F6-AA09-05EF-3A51E3692300}" created="2024-10-16T13:38:48.127">
    <ac:txMkLst xmlns:ac="http://schemas.microsoft.com/office/drawing/2013/main/command">
      <pc:docMk xmlns:pc="http://schemas.microsoft.com/office/powerpoint/2013/main/command"/>
      <pc:sldMk xmlns:pc="http://schemas.microsoft.com/office/powerpoint/2013/main/command" cId="4288175940" sldId="300"/>
      <ac:spMk id="4" creationId="{F89EF25E-8818-141B-510A-ADF345E0E801}"/>
      <ac:txMk cp="0" len="3">
        <ac:context len="228" hash="2059879423"/>
      </ac:txMk>
    </ac:txMkLst>
    <p188:pos x="3404419" y="324465"/>
    <p188:txBody>
      <a:bodyPr/>
      <a:lstStyle/>
      <a:p>
        <a:r>
          <a:rPr lang="en-US"/>
          <a:t>Add a slide telling folks how to run the Missing CLA report in the PIT DB?</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AF0C3-40ED-43C1-BBEA-B1495623AD8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6640030-A617-4D50-9A98-19B8AB5D99D1}">
      <dgm:prSet custT="1"/>
      <dgm:spPr/>
      <dgm:t>
        <a:bodyPr/>
        <a:lstStyle/>
        <a:p>
          <a:pPr>
            <a:lnSpc>
              <a:spcPct val="100000"/>
            </a:lnSpc>
          </a:pPr>
          <a:r>
            <a:rPr lang="en-US" sz="2400" dirty="0">
              <a:solidFill>
                <a:schemeClr val="bg1"/>
              </a:solidFill>
            </a:rPr>
            <a:t>HMIS Participating Agencies - rely on HMIS to review &amp; confirm data so it reports correctly in the PIT Database</a:t>
          </a:r>
        </a:p>
      </dgm:t>
    </dgm:pt>
    <dgm:pt modelId="{918A9709-759F-4E3D-BD78-3F0D2F9F0318}" type="parTrans" cxnId="{99BF12BD-8F14-46DE-B5B2-777364105C40}">
      <dgm:prSet/>
      <dgm:spPr/>
      <dgm:t>
        <a:bodyPr/>
        <a:lstStyle/>
        <a:p>
          <a:endParaRPr lang="en-US"/>
        </a:p>
      </dgm:t>
    </dgm:pt>
    <dgm:pt modelId="{CA133C10-BD3C-40AC-83D8-72E45F498218}" type="sibTrans" cxnId="{99BF12BD-8F14-46DE-B5B2-777364105C40}">
      <dgm:prSet/>
      <dgm:spPr/>
      <dgm:t>
        <a:bodyPr/>
        <a:lstStyle/>
        <a:p>
          <a:pPr>
            <a:lnSpc>
              <a:spcPct val="100000"/>
            </a:lnSpc>
          </a:pPr>
          <a:endParaRPr lang="en-US"/>
        </a:p>
      </dgm:t>
    </dgm:pt>
    <dgm:pt modelId="{2DBD117B-C268-4530-809A-1DBD358185C2}">
      <dgm:prSet custT="1"/>
      <dgm:spPr/>
      <dgm:t>
        <a:bodyPr/>
        <a:lstStyle/>
        <a:p>
          <a:pPr>
            <a:lnSpc>
              <a:spcPct val="100000"/>
            </a:lnSpc>
          </a:pPr>
          <a:r>
            <a:rPr lang="en-US" sz="2400" dirty="0">
              <a:solidFill>
                <a:schemeClr val="bg1"/>
              </a:solidFill>
            </a:rPr>
            <a:t>Current Living Assessment Due Date 2/4/2025</a:t>
          </a:r>
        </a:p>
      </dgm:t>
    </dgm:pt>
    <dgm:pt modelId="{D2028BA1-927A-4C53-84CF-48E2DB85392B}" type="parTrans" cxnId="{A20284D4-897D-4428-BDA9-A445F70A1779}">
      <dgm:prSet/>
      <dgm:spPr/>
      <dgm:t>
        <a:bodyPr/>
        <a:lstStyle/>
        <a:p>
          <a:endParaRPr lang="en-US"/>
        </a:p>
      </dgm:t>
    </dgm:pt>
    <dgm:pt modelId="{F474EEC8-E89C-4DD4-BA3C-4C0618BB2026}" type="sibTrans" cxnId="{A20284D4-897D-4428-BDA9-A445F70A1779}">
      <dgm:prSet/>
      <dgm:spPr/>
      <dgm:t>
        <a:bodyPr/>
        <a:lstStyle/>
        <a:p>
          <a:pPr>
            <a:lnSpc>
              <a:spcPct val="100000"/>
            </a:lnSpc>
          </a:pPr>
          <a:endParaRPr lang="en-US"/>
        </a:p>
      </dgm:t>
    </dgm:pt>
    <dgm:pt modelId="{9D5F7A62-71D4-42AF-BD14-4928038CB7B9}">
      <dgm:prSet custT="1"/>
      <dgm:spPr/>
      <dgm:t>
        <a:bodyPr/>
        <a:lstStyle/>
        <a:p>
          <a:pPr>
            <a:lnSpc>
              <a:spcPct val="100000"/>
            </a:lnSpc>
          </a:pPr>
          <a:r>
            <a:rPr lang="en-US" sz="2400" dirty="0">
              <a:solidFill>
                <a:schemeClr val="bg1"/>
              </a:solidFill>
            </a:rPr>
            <a:t>Non-HMIS Warming Centers and Outreach Programs will use the Smart Sheet form.</a:t>
          </a:r>
        </a:p>
      </dgm:t>
    </dgm:pt>
    <dgm:pt modelId="{AF118DCC-9506-4EAD-A9C3-5BB38776680F}" type="parTrans" cxnId="{4A5D32A0-DE64-476D-95FC-8C5A0AC87E86}">
      <dgm:prSet/>
      <dgm:spPr/>
      <dgm:t>
        <a:bodyPr/>
        <a:lstStyle/>
        <a:p>
          <a:endParaRPr lang="en-US"/>
        </a:p>
      </dgm:t>
    </dgm:pt>
    <dgm:pt modelId="{6024D3C6-D9C2-4C01-B431-87BFB1608AB1}" type="sibTrans" cxnId="{4A5D32A0-DE64-476D-95FC-8C5A0AC87E86}">
      <dgm:prSet/>
      <dgm:spPr/>
      <dgm:t>
        <a:bodyPr/>
        <a:lstStyle/>
        <a:p>
          <a:pPr>
            <a:lnSpc>
              <a:spcPct val="100000"/>
            </a:lnSpc>
          </a:pPr>
          <a:endParaRPr lang="en-US"/>
        </a:p>
      </dgm:t>
    </dgm:pt>
    <dgm:pt modelId="{1326CACE-B991-4989-8F7D-87B56B9ED3E8}">
      <dgm:prSet custT="1"/>
      <dgm:spPr/>
      <dgm:t>
        <a:bodyPr/>
        <a:lstStyle/>
        <a:p>
          <a:pPr>
            <a:lnSpc>
              <a:spcPct val="100000"/>
            </a:lnSpc>
          </a:pPr>
          <a:r>
            <a:rPr lang="en-US" sz="2400" dirty="0">
              <a:solidFill>
                <a:schemeClr val="bg1"/>
              </a:solidFill>
            </a:rPr>
            <a:t>The Smart Sheet forms Due Date 2/4/2025</a:t>
          </a:r>
        </a:p>
      </dgm:t>
    </dgm:pt>
    <dgm:pt modelId="{E1D8BE6B-5E71-40AE-BC6B-01C78330DBEC}" type="parTrans" cxnId="{337E2DA6-492C-4CB6-909D-233A71F58C9E}">
      <dgm:prSet/>
      <dgm:spPr/>
      <dgm:t>
        <a:bodyPr/>
        <a:lstStyle/>
        <a:p>
          <a:endParaRPr lang="en-US"/>
        </a:p>
      </dgm:t>
    </dgm:pt>
    <dgm:pt modelId="{2BEDC759-5394-421B-BB73-AECB346311F1}" type="sibTrans" cxnId="{337E2DA6-492C-4CB6-909D-233A71F58C9E}">
      <dgm:prSet/>
      <dgm:spPr/>
      <dgm:t>
        <a:bodyPr/>
        <a:lstStyle/>
        <a:p>
          <a:endParaRPr lang="en-US"/>
        </a:p>
      </dgm:t>
    </dgm:pt>
    <dgm:pt modelId="{9ADF6302-8698-4FAC-B0AC-26F46ADBAC0C}" type="pres">
      <dgm:prSet presAssocID="{44DAF0C3-40ED-43C1-BBEA-B1495623AD80}" presName="root" presStyleCnt="0">
        <dgm:presLayoutVars>
          <dgm:dir/>
          <dgm:resizeHandles val="exact"/>
        </dgm:presLayoutVars>
      </dgm:prSet>
      <dgm:spPr/>
    </dgm:pt>
    <dgm:pt modelId="{20E422F1-1CF9-4AD7-B195-BD5871A09132}" type="pres">
      <dgm:prSet presAssocID="{44DAF0C3-40ED-43C1-BBEA-B1495623AD80}" presName="container" presStyleCnt="0">
        <dgm:presLayoutVars>
          <dgm:dir/>
          <dgm:resizeHandles val="exact"/>
        </dgm:presLayoutVars>
      </dgm:prSet>
      <dgm:spPr/>
    </dgm:pt>
    <dgm:pt modelId="{CEABA5B0-A313-46A2-B9DA-60E0AE64C3E9}" type="pres">
      <dgm:prSet presAssocID="{36640030-A617-4D50-9A98-19B8AB5D99D1}" presName="compNode" presStyleCnt="0"/>
      <dgm:spPr/>
    </dgm:pt>
    <dgm:pt modelId="{C51414D6-D99B-4B80-AF78-5ED391D3CC61}" type="pres">
      <dgm:prSet presAssocID="{36640030-A617-4D50-9A98-19B8AB5D99D1}" presName="iconBgRect" presStyleLbl="bgShp" presStyleIdx="0" presStyleCnt="4"/>
      <dgm:spPr/>
    </dgm:pt>
    <dgm:pt modelId="{2A3A97C3-5ECB-464E-9F3B-073124739427}" type="pres">
      <dgm:prSet presAssocID="{36640030-A617-4D50-9A98-19B8AB5D99D1}"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ycle with people outline"/>
        </a:ext>
      </dgm:extLst>
    </dgm:pt>
    <dgm:pt modelId="{3DDEC785-F876-46A5-99B7-222323FCE5F2}" type="pres">
      <dgm:prSet presAssocID="{36640030-A617-4D50-9A98-19B8AB5D99D1}" presName="spaceRect" presStyleCnt="0"/>
      <dgm:spPr/>
    </dgm:pt>
    <dgm:pt modelId="{75BAA33E-835B-49D5-96E7-3AF9C703DA25}" type="pres">
      <dgm:prSet presAssocID="{36640030-A617-4D50-9A98-19B8AB5D99D1}" presName="textRect" presStyleLbl="revTx" presStyleIdx="0" presStyleCnt="4" custScaleY="202563">
        <dgm:presLayoutVars>
          <dgm:chMax val="1"/>
          <dgm:chPref val="1"/>
        </dgm:presLayoutVars>
      </dgm:prSet>
      <dgm:spPr/>
    </dgm:pt>
    <dgm:pt modelId="{8AA6EC7E-787C-486F-BEA7-41B93B1EAA89}" type="pres">
      <dgm:prSet presAssocID="{CA133C10-BD3C-40AC-83D8-72E45F498218}" presName="sibTrans" presStyleLbl="sibTrans2D1" presStyleIdx="0" presStyleCnt="0"/>
      <dgm:spPr/>
    </dgm:pt>
    <dgm:pt modelId="{23D26491-D531-495C-A4D7-7227F8FCC5FE}" type="pres">
      <dgm:prSet presAssocID="{2DBD117B-C268-4530-809A-1DBD358185C2}" presName="compNode" presStyleCnt="0"/>
      <dgm:spPr/>
    </dgm:pt>
    <dgm:pt modelId="{ED077551-A9E6-42FF-8B9B-42749543CFBD}" type="pres">
      <dgm:prSet presAssocID="{2DBD117B-C268-4530-809A-1DBD358185C2}" presName="iconBgRect" presStyleLbl="bgShp" presStyleIdx="1" presStyleCnt="4"/>
      <dgm:spPr/>
    </dgm:pt>
    <dgm:pt modelId="{8AE218DA-94C5-4E15-80C9-46B5A9F0BE54}" type="pres">
      <dgm:prSet presAssocID="{2DBD117B-C268-4530-809A-1DBD358185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040C996A-27DA-4DC4-A6E6-08EEAAF58B87}" type="pres">
      <dgm:prSet presAssocID="{2DBD117B-C268-4530-809A-1DBD358185C2}" presName="spaceRect" presStyleCnt="0"/>
      <dgm:spPr/>
    </dgm:pt>
    <dgm:pt modelId="{EBA585DE-D400-4EF2-84AA-A2184B814E19}" type="pres">
      <dgm:prSet presAssocID="{2DBD117B-C268-4530-809A-1DBD358185C2}" presName="textRect" presStyleLbl="revTx" presStyleIdx="1" presStyleCnt="4">
        <dgm:presLayoutVars>
          <dgm:chMax val="1"/>
          <dgm:chPref val="1"/>
        </dgm:presLayoutVars>
      </dgm:prSet>
      <dgm:spPr/>
    </dgm:pt>
    <dgm:pt modelId="{C3B002D5-C4C4-4C4D-8FD4-36F09001BCB1}" type="pres">
      <dgm:prSet presAssocID="{F474EEC8-E89C-4DD4-BA3C-4C0618BB2026}" presName="sibTrans" presStyleLbl="sibTrans2D1" presStyleIdx="0" presStyleCnt="0"/>
      <dgm:spPr/>
    </dgm:pt>
    <dgm:pt modelId="{6D7D9AB6-5389-4C6E-A7B9-43460F6E872A}" type="pres">
      <dgm:prSet presAssocID="{9D5F7A62-71D4-42AF-BD14-4928038CB7B9}" presName="compNode" presStyleCnt="0"/>
      <dgm:spPr/>
    </dgm:pt>
    <dgm:pt modelId="{378C11C5-580D-4EAE-B3BC-894CA091BDF1}" type="pres">
      <dgm:prSet presAssocID="{9D5F7A62-71D4-42AF-BD14-4928038CB7B9}" presName="iconBgRect" presStyleLbl="bgShp" presStyleIdx="2" presStyleCnt="4"/>
      <dgm:spPr/>
    </dgm:pt>
    <dgm:pt modelId="{5116B9C4-DC07-4FF7-A598-9768D9FB9AF0}" type="pres">
      <dgm:prSet presAssocID="{9D5F7A62-71D4-42AF-BD14-4928038CB7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9E9550BA-30A9-486F-8B12-AD70379619B1}" type="pres">
      <dgm:prSet presAssocID="{9D5F7A62-71D4-42AF-BD14-4928038CB7B9}" presName="spaceRect" presStyleCnt="0"/>
      <dgm:spPr/>
    </dgm:pt>
    <dgm:pt modelId="{1439FBF6-A859-4085-9AAC-062E04C8026C}" type="pres">
      <dgm:prSet presAssocID="{9D5F7A62-71D4-42AF-BD14-4928038CB7B9}" presName="textRect" presStyleLbl="revTx" presStyleIdx="2" presStyleCnt="4">
        <dgm:presLayoutVars>
          <dgm:chMax val="1"/>
          <dgm:chPref val="1"/>
        </dgm:presLayoutVars>
      </dgm:prSet>
      <dgm:spPr/>
    </dgm:pt>
    <dgm:pt modelId="{4E6AE97E-685A-43D4-AC69-56A7FD2E139E}" type="pres">
      <dgm:prSet presAssocID="{6024D3C6-D9C2-4C01-B431-87BFB1608AB1}" presName="sibTrans" presStyleLbl="sibTrans2D1" presStyleIdx="0" presStyleCnt="0"/>
      <dgm:spPr/>
    </dgm:pt>
    <dgm:pt modelId="{8FB21DB0-581B-47AE-A794-B8F9FF8397F2}" type="pres">
      <dgm:prSet presAssocID="{1326CACE-B991-4989-8F7D-87B56B9ED3E8}" presName="compNode" presStyleCnt="0"/>
      <dgm:spPr/>
    </dgm:pt>
    <dgm:pt modelId="{628D0CC5-73FD-424A-BF94-228CF7FDFE65}" type="pres">
      <dgm:prSet presAssocID="{1326CACE-B991-4989-8F7D-87B56B9ED3E8}" presName="iconBgRect" presStyleLbl="bgShp" presStyleIdx="3" presStyleCnt="4"/>
      <dgm:spPr/>
    </dgm:pt>
    <dgm:pt modelId="{4A420CD8-8F38-4E74-A098-5F9799C137F8}" type="pres">
      <dgm:prSet presAssocID="{1326CACE-B991-4989-8F7D-87B56B9ED3E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FEC2F3EC-436B-46EE-BAED-FEBAFDC413E3}" type="pres">
      <dgm:prSet presAssocID="{1326CACE-B991-4989-8F7D-87B56B9ED3E8}" presName="spaceRect" presStyleCnt="0"/>
      <dgm:spPr/>
    </dgm:pt>
    <dgm:pt modelId="{CA170038-E3F8-44E2-891E-43B33A7D2FEC}" type="pres">
      <dgm:prSet presAssocID="{1326CACE-B991-4989-8F7D-87B56B9ED3E8}" presName="textRect" presStyleLbl="revTx" presStyleIdx="3" presStyleCnt="4">
        <dgm:presLayoutVars>
          <dgm:chMax val="1"/>
          <dgm:chPref val="1"/>
        </dgm:presLayoutVars>
      </dgm:prSet>
      <dgm:spPr/>
    </dgm:pt>
  </dgm:ptLst>
  <dgm:cxnLst>
    <dgm:cxn modelId="{BDD0C32F-D303-454F-AC70-C542719576F9}" type="presOf" srcId="{36640030-A617-4D50-9A98-19B8AB5D99D1}" destId="{75BAA33E-835B-49D5-96E7-3AF9C703DA25}" srcOrd="0" destOrd="0" presId="urn:microsoft.com/office/officeart/2018/2/layout/IconCircleList"/>
    <dgm:cxn modelId="{ED0E8A65-4923-4F1C-8321-DC1B1C3AB321}" type="presOf" srcId="{1326CACE-B991-4989-8F7D-87B56B9ED3E8}" destId="{CA170038-E3F8-44E2-891E-43B33A7D2FEC}" srcOrd="0" destOrd="0" presId="urn:microsoft.com/office/officeart/2018/2/layout/IconCircleList"/>
    <dgm:cxn modelId="{F37B6194-F94A-49E0-90DB-F252AFD03544}" type="presOf" srcId="{CA133C10-BD3C-40AC-83D8-72E45F498218}" destId="{8AA6EC7E-787C-486F-BEA7-41B93B1EAA89}" srcOrd="0" destOrd="0" presId="urn:microsoft.com/office/officeart/2018/2/layout/IconCircleList"/>
    <dgm:cxn modelId="{4A5D32A0-DE64-476D-95FC-8C5A0AC87E86}" srcId="{44DAF0C3-40ED-43C1-BBEA-B1495623AD80}" destId="{9D5F7A62-71D4-42AF-BD14-4928038CB7B9}" srcOrd="2" destOrd="0" parTransId="{AF118DCC-9506-4EAD-A9C3-5BB38776680F}" sibTransId="{6024D3C6-D9C2-4C01-B431-87BFB1608AB1}"/>
    <dgm:cxn modelId="{337E2DA6-492C-4CB6-909D-233A71F58C9E}" srcId="{44DAF0C3-40ED-43C1-BBEA-B1495623AD80}" destId="{1326CACE-B991-4989-8F7D-87B56B9ED3E8}" srcOrd="3" destOrd="0" parTransId="{E1D8BE6B-5E71-40AE-BC6B-01C78330DBEC}" sibTransId="{2BEDC759-5394-421B-BB73-AECB346311F1}"/>
    <dgm:cxn modelId="{99BF12BD-8F14-46DE-B5B2-777364105C40}" srcId="{44DAF0C3-40ED-43C1-BBEA-B1495623AD80}" destId="{36640030-A617-4D50-9A98-19B8AB5D99D1}" srcOrd="0" destOrd="0" parTransId="{918A9709-759F-4E3D-BD78-3F0D2F9F0318}" sibTransId="{CA133C10-BD3C-40AC-83D8-72E45F498218}"/>
    <dgm:cxn modelId="{216E6DC4-BA56-48C0-9B0B-A3CAD33FA45A}" type="presOf" srcId="{9D5F7A62-71D4-42AF-BD14-4928038CB7B9}" destId="{1439FBF6-A859-4085-9AAC-062E04C8026C}" srcOrd="0" destOrd="0" presId="urn:microsoft.com/office/officeart/2018/2/layout/IconCircleList"/>
    <dgm:cxn modelId="{A20284D4-897D-4428-BDA9-A445F70A1779}" srcId="{44DAF0C3-40ED-43C1-BBEA-B1495623AD80}" destId="{2DBD117B-C268-4530-809A-1DBD358185C2}" srcOrd="1" destOrd="0" parTransId="{D2028BA1-927A-4C53-84CF-48E2DB85392B}" sibTransId="{F474EEC8-E89C-4DD4-BA3C-4C0618BB2026}"/>
    <dgm:cxn modelId="{58517ADD-2112-42F8-BCE1-0A84A62FF3E5}" type="presOf" srcId="{F474EEC8-E89C-4DD4-BA3C-4C0618BB2026}" destId="{C3B002D5-C4C4-4C4D-8FD4-36F09001BCB1}" srcOrd="0" destOrd="0" presId="urn:microsoft.com/office/officeart/2018/2/layout/IconCircleList"/>
    <dgm:cxn modelId="{0442C9E3-3B45-4A9E-AA14-1C84B0C5B9CA}" type="presOf" srcId="{44DAF0C3-40ED-43C1-BBEA-B1495623AD80}" destId="{9ADF6302-8698-4FAC-B0AC-26F46ADBAC0C}" srcOrd="0" destOrd="0" presId="urn:microsoft.com/office/officeart/2018/2/layout/IconCircleList"/>
    <dgm:cxn modelId="{CA2540EF-A28F-4B37-A5F9-0B98CF6471A3}" type="presOf" srcId="{6024D3C6-D9C2-4C01-B431-87BFB1608AB1}" destId="{4E6AE97E-685A-43D4-AC69-56A7FD2E139E}" srcOrd="0" destOrd="0" presId="urn:microsoft.com/office/officeart/2018/2/layout/IconCircleList"/>
    <dgm:cxn modelId="{27CA78F0-9463-4BEC-BAA4-D59E853E807F}" type="presOf" srcId="{2DBD117B-C268-4530-809A-1DBD358185C2}" destId="{EBA585DE-D400-4EF2-84AA-A2184B814E19}" srcOrd="0" destOrd="0" presId="urn:microsoft.com/office/officeart/2018/2/layout/IconCircleList"/>
    <dgm:cxn modelId="{1FD9D3D2-B824-4208-AB4C-D9F173AF40C9}" type="presParOf" srcId="{9ADF6302-8698-4FAC-B0AC-26F46ADBAC0C}" destId="{20E422F1-1CF9-4AD7-B195-BD5871A09132}" srcOrd="0" destOrd="0" presId="urn:microsoft.com/office/officeart/2018/2/layout/IconCircleList"/>
    <dgm:cxn modelId="{7AC17939-1A60-4F72-AC9B-9F3997312F0A}" type="presParOf" srcId="{20E422F1-1CF9-4AD7-B195-BD5871A09132}" destId="{CEABA5B0-A313-46A2-B9DA-60E0AE64C3E9}" srcOrd="0" destOrd="0" presId="urn:microsoft.com/office/officeart/2018/2/layout/IconCircleList"/>
    <dgm:cxn modelId="{F2F25EAF-D943-4C14-8CD3-F064E0FFE53B}" type="presParOf" srcId="{CEABA5B0-A313-46A2-B9DA-60E0AE64C3E9}" destId="{C51414D6-D99B-4B80-AF78-5ED391D3CC61}" srcOrd="0" destOrd="0" presId="urn:microsoft.com/office/officeart/2018/2/layout/IconCircleList"/>
    <dgm:cxn modelId="{924D56E1-CF5D-4BBC-9BC3-F080AE77C0EF}" type="presParOf" srcId="{CEABA5B0-A313-46A2-B9DA-60E0AE64C3E9}" destId="{2A3A97C3-5ECB-464E-9F3B-073124739427}" srcOrd="1" destOrd="0" presId="urn:microsoft.com/office/officeart/2018/2/layout/IconCircleList"/>
    <dgm:cxn modelId="{619DB74F-09EA-473A-A1A4-68B783052B72}" type="presParOf" srcId="{CEABA5B0-A313-46A2-B9DA-60E0AE64C3E9}" destId="{3DDEC785-F876-46A5-99B7-222323FCE5F2}" srcOrd="2" destOrd="0" presId="urn:microsoft.com/office/officeart/2018/2/layout/IconCircleList"/>
    <dgm:cxn modelId="{33B0B2A9-E59A-4154-9A22-12EE43CF8896}" type="presParOf" srcId="{CEABA5B0-A313-46A2-B9DA-60E0AE64C3E9}" destId="{75BAA33E-835B-49D5-96E7-3AF9C703DA25}" srcOrd="3" destOrd="0" presId="urn:microsoft.com/office/officeart/2018/2/layout/IconCircleList"/>
    <dgm:cxn modelId="{5C2645E3-2219-4C10-80E3-89F955139137}" type="presParOf" srcId="{20E422F1-1CF9-4AD7-B195-BD5871A09132}" destId="{8AA6EC7E-787C-486F-BEA7-41B93B1EAA89}" srcOrd="1" destOrd="0" presId="urn:microsoft.com/office/officeart/2018/2/layout/IconCircleList"/>
    <dgm:cxn modelId="{ADF1D635-4656-497D-B066-3C3BD4E5BA95}" type="presParOf" srcId="{20E422F1-1CF9-4AD7-B195-BD5871A09132}" destId="{23D26491-D531-495C-A4D7-7227F8FCC5FE}" srcOrd="2" destOrd="0" presId="urn:microsoft.com/office/officeart/2018/2/layout/IconCircleList"/>
    <dgm:cxn modelId="{F47BDA05-BD88-4230-9965-6B5D475399C6}" type="presParOf" srcId="{23D26491-D531-495C-A4D7-7227F8FCC5FE}" destId="{ED077551-A9E6-42FF-8B9B-42749543CFBD}" srcOrd="0" destOrd="0" presId="urn:microsoft.com/office/officeart/2018/2/layout/IconCircleList"/>
    <dgm:cxn modelId="{23AC376E-BDAC-4044-86E0-6CE4E99700F5}" type="presParOf" srcId="{23D26491-D531-495C-A4D7-7227F8FCC5FE}" destId="{8AE218DA-94C5-4E15-80C9-46B5A9F0BE54}" srcOrd="1" destOrd="0" presId="urn:microsoft.com/office/officeart/2018/2/layout/IconCircleList"/>
    <dgm:cxn modelId="{565362B0-7645-4C91-8F80-40E2C5BA0084}" type="presParOf" srcId="{23D26491-D531-495C-A4D7-7227F8FCC5FE}" destId="{040C996A-27DA-4DC4-A6E6-08EEAAF58B87}" srcOrd="2" destOrd="0" presId="urn:microsoft.com/office/officeart/2018/2/layout/IconCircleList"/>
    <dgm:cxn modelId="{98CDDBEC-CB69-4986-917D-BCB8EE98DC0E}" type="presParOf" srcId="{23D26491-D531-495C-A4D7-7227F8FCC5FE}" destId="{EBA585DE-D400-4EF2-84AA-A2184B814E19}" srcOrd="3" destOrd="0" presId="urn:microsoft.com/office/officeart/2018/2/layout/IconCircleList"/>
    <dgm:cxn modelId="{8C4172D0-2642-443E-9D32-8D509A2E595F}" type="presParOf" srcId="{20E422F1-1CF9-4AD7-B195-BD5871A09132}" destId="{C3B002D5-C4C4-4C4D-8FD4-36F09001BCB1}" srcOrd="3" destOrd="0" presId="urn:microsoft.com/office/officeart/2018/2/layout/IconCircleList"/>
    <dgm:cxn modelId="{07EF35D4-28DB-46F5-9FEF-29F57C668B1F}" type="presParOf" srcId="{20E422F1-1CF9-4AD7-B195-BD5871A09132}" destId="{6D7D9AB6-5389-4C6E-A7B9-43460F6E872A}" srcOrd="4" destOrd="0" presId="urn:microsoft.com/office/officeart/2018/2/layout/IconCircleList"/>
    <dgm:cxn modelId="{29DDD372-50A0-4A18-A06D-716B43BAEF06}" type="presParOf" srcId="{6D7D9AB6-5389-4C6E-A7B9-43460F6E872A}" destId="{378C11C5-580D-4EAE-B3BC-894CA091BDF1}" srcOrd="0" destOrd="0" presId="urn:microsoft.com/office/officeart/2018/2/layout/IconCircleList"/>
    <dgm:cxn modelId="{775AEE99-4A5B-4C2A-92D9-446452CC398D}" type="presParOf" srcId="{6D7D9AB6-5389-4C6E-A7B9-43460F6E872A}" destId="{5116B9C4-DC07-4FF7-A598-9768D9FB9AF0}" srcOrd="1" destOrd="0" presId="urn:microsoft.com/office/officeart/2018/2/layout/IconCircleList"/>
    <dgm:cxn modelId="{5008115C-52E2-424A-A9D1-66CBD99345AB}" type="presParOf" srcId="{6D7D9AB6-5389-4C6E-A7B9-43460F6E872A}" destId="{9E9550BA-30A9-486F-8B12-AD70379619B1}" srcOrd="2" destOrd="0" presId="urn:microsoft.com/office/officeart/2018/2/layout/IconCircleList"/>
    <dgm:cxn modelId="{D0924E93-F8B3-4973-A95D-09FAF7B8B860}" type="presParOf" srcId="{6D7D9AB6-5389-4C6E-A7B9-43460F6E872A}" destId="{1439FBF6-A859-4085-9AAC-062E04C8026C}" srcOrd="3" destOrd="0" presId="urn:microsoft.com/office/officeart/2018/2/layout/IconCircleList"/>
    <dgm:cxn modelId="{AC81E5FF-68F7-4331-9907-5059DEA8AAC4}" type="presParOf" srcId="{20E422F1-1CF9-4AD7-B195-BD5871A09132}" destId="{4E6AE97E-685A-43D4-AC69-56A7FD2E139E}" srcOrd="5" destOrd="0" presId="urn:microsoft.com/office/officeart/2018/2/layout/IconCircleList"/>
    <dgm:cxn modelId="{97770890-0373-4B59-995E-96BA8A78374B}" type="presParOf" srcId="{20E422F1-1CF9-4AD7-B195-BD5871A09132}" destId="{8FB21DB0-581B-47AE-A794-B8F9FF8397F2}" srcOrd="6" destOrd="0" presId="urn:microsoft.com/office/officeart/2018/2/layout/IconCircleList"/>
    <dgm:cxn modelId="{52AC68CC-71C2-420C-84AE-850ACB6FD69F}" type="presParOf" srcId="{8FB21DB0-581B-47AE-A794-B8F9FF8397F2}" destId="{628D0CC5-73FD-424A-BF94-228CF7FDFE65}" srcOrd="0" destOrd="0" presId="urn:microsoft.com/office/officeart/2018/2/layout/IconCircleList"/>
    <dgm:cxn modelId="{E160BE49-722E-498F-8915-747F52AA85AC}" type="presParOf" srcId="{8FB21DB0-581B-47AE-A794-B8F9FF8397F2}" destId="{4A420CD8-8F38-4E74-A098-5F9799C137F8}" srcOrd="1" destOrd="0" presId="urn:microsoft.com/office/officeart/2018/2/layout/IconCircleList"/>
    <dgm:cxn modelId="{8102DB8B-31D0-45A0-AAC3-312E40947280}" type="presParOf" srcId="{8FB21DB0-581B-47AE-A794-B8F9FF8397F2}" destId="{FEC2F3EC-436B-46EE-BAED-FEBAFDC413E3}" srcOrd="2" destOrd="0" presId="urn:microsoft.com/office/officeart/2018/2/layout/IconCircleList"/>
    <dgm:cxn modelId="{9A4E0973-6EB6-4B0F-80EC-CC6702117B00}" type="presParOf" srcId="{8FB21DB0-581B-47AE-A794-B8F9FF8397F2}" destId="{CA170038-E3F8-44E2-891E-43B33A7D2FE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414D6-D99B-4B80-AF78-5ED391D3CC61}">
      <dsp:nvSpPr>
        <dsp:cNvPr id="0" name=""/>
        <dsp:cNvSpPr/>
      </dsp:nvSpPr>
      <dsp:spPr>
        <a:xfrm>
          <a:off x="148859" y="956330"/>
          <a:ext cx="1130787" cy="11307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A97C3-5ECB-464E-9F3B-073124739427}">
      <dsp:nvSpPr>
        <dsp:cNvPr id="0" name=""/>
        <dsp:cNvSpPr/>
      </dsp:nvSpPr>
      <dsp:spPr>
        <a:xfrm>
          <a:off x="386325" y="1193796"/>
          <a:ext cx="655856" cy="6558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AA33E-835B-49D5-96E7-3AF9C703DA25}">
      <dsp:nvSpPr>
        <dsp:cNvPr id="0" name=""/>
        <dsp:cNvSpPr/>
      </dsp:nvSpPr>
      <dsp:spPr>
        <a:xfrm>
          <a:off x="1521958" y="376446"/>
          <a:ext cx="2665426" cy="229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HMIS Participating Agencies - rely on HMIS to review &amp; confirm data so it reports correctly in the PIT Database</a:t>
          </a:r>
        </a:p>
      </dsp:txBody>
      <dsp:txXfrm>
        <a:off x="1521958" y="376446"/>
        <a:ext cx="2665426" cy="2290556"/>
      </dsp:txXfrm>
    </dsp:sp>
    <dsp:sp modelId="{ED077551-A9E6-42FF-8B9B-42749543CFBD}">
      <dsp:nvSpPr>
        <dsp:cNvPr id="0" name=""/>
        <dsp:cNvSpPr/>
      </dsp:nvSpPr>
      <dsp:spPr>
        <a:xfrm>
          <a:off x="4651815" y="956330"/>
          <a:ext cx="1130787" cy="11307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218DA-94C5-4E15-80C9-46B5A9F0BE54}">
      <dsp:nvSpPr>
        <dsp:cNvPr id="0" name=""/>
        <dsp:cNvSpPr/>
      </dsp:nvSpPr>
      <dsp:spPr>
        <a:xfrm>
          <a:off x="4889280" y="1193796"/>
          <a:ext cx="655856" cy="655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85DE-D400-4EF2-84AA-A2184B814E19}">
      <dsp:nvSpPr>
        <dsp:cNvPr id="0" name=""/>
        <dsp:cNvSpPr/>
      </dsp:nvSpPr>
      <dsp:spPr>
        <a:xfrm>
          <a:off x="6024913" y="956330"/>
          <a:ext cx="2665426" cy="113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Current Living Assessment Due Date 2/4/2025</a:t>
          </a:r>
        </a:p>
      </dsp:txBody>
      <dsp:txXfrm>
        <a:off x="6024913" y="956330"/>
        <a:ext cx="2665426" cy="1130787"/>
      </dsp:txXfrm>
    </dsp:sp>
    <dsp:sp modelId="{378C11C5-580D-4EAE-B3BC-894CA091BDF1}">
      <dsp:nvSpPr>
        <dsp:cNvPr id="0" name=""/>
        <dsp:cNvSpPr/>
      </dsp:nvSpPr>
      <dsp:spPr>
        <a:xfrm>
          <a:off x="148859" y="3521966"/>
          <a:ext cx="1130787" cy="11307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16B9C4-DC07-4FF7-A598-9768D9FB9AF0}">
      <dsp:nvSpPr>
        <dsp:cNvPr id="0" name=""/>
        <dsp:cNvSpPr/>
      </dsp:nvSpPr>
      <dsp:spPr>
        <a:xfrm>
          <a:off x="386325" y="3759431"/>
          <a:ext cx="655856" cy="655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9FBF6-A859-4085-9AAC-062E04C8026C}">
      <dsp:nvSpPr>
        <dsp:cNvPr id="0" name=""/>
        <dsp:cNvSpPr/>
      </dsp:nvSpPr>
      <dsp:spPr>
        <a:xfrm>
          <a:off x="1521958" y="3521966"/>
          <a:ext cx="2665426" cy="113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Non-HMIS Warming Centers and Outreach Programs will use the Smart Sheet form.</a:t>
          </a:r>
        </a:p>
      </dsp:txBody>
      <dsp:txXfrm>
        <a:off x="1521958" y="3521966"/>
        <a:ext cx="2665426" cy="1130787"/>
      </dsp:txXfrm>
    </dsp:sp>
    <dsp:sp modelId="{628D0CC5-73FD-424A-BF94-228CF7FDFE65}">
      <dsp:nvSpPr>
        <dsp:cNvPr id="0" name=""/>
        <dsp:cNvSpPr/>
      </dsp:nvSpPr>
      <dsp:spPr>
        <a:xfrm>
          <a:off x="4651815" y="3521966"/>
          <a:ext cx="1130787" cy="11307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20CD8-8F38-4E74-A098-5F9799C137F8}">
      <dsp:nvSpPr>
        <dsp:cNvPr id="0" name=""/>
        <dsp:cNvSpPr/>
      </dsp:nvSpPr>
      <dsp:spPr>
        <a:xfrm>
          <a:off x="4889280" y="3759431"/>
          <a:ext cx="655856" cy="6558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70038-E3F8-44E2-891E-43B33A7D2FEC}">
      <dsp:nvSpPr>
        <dsp:cNvPr id="0" name=""/>
        <dsp:cNvSpPr/>
      </dsp:nvSpPr>
      <dsp:spPr>
        <a:xfrm>
          <a:off x="6024913" y="3521966"/>
          <a:ext cx="2665426" cy="113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The Smart Sheet forms Due Date 2/4/2025</a:t>
          </a:r>
        </a:p>
      </dsp:txBody>
      <dsp:txXfrm>
        <a:off x="6024913" y="3521966"/>
        <a:ext cx="2665426" cy="11307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57DE6E-9677-44BC-BE80-1BF13AA6A289}" type="datetimeFigureOut">
              <a:rPr lang="en-US" smtClean="0"/>
              <a:pPr/>
              <a:t>10/24/2024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55319-D93C-4A30-A783-9477CC6A1E2E}" type="slidenum">
              <a:rPr lang="en-US" smtClean="0"/>
              <a:pPr/>
              <a:t>‹#›</a:t>
            </a:fld>
            <a:endParaRPr lang="en-US"/>
          </a:p>
        </p:txBody>
      </p:sp>
    </p:spTree>
    <p:extLst>
      <p:ext uri="{BB962C8B-B14F-4D97-AF65-F5344CB8AC3E}">
        <p14:creationId xmlns:p14="http://schemas.microsoft.com/office/powerpoint/2010/main" val="223329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BF084-1910-424C-9573-6D6F648B8E44}" type="datetimeFigureOut">
              <a:rPr lang="en-US" smtClean="0"/>
              <a:t>10/24/2024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73EDB-29A7-4C39-97B1-D7A6F8DE01EE}" type="slidenum">
              <a:rPr lang="en-US" smtClean="0"/>
              <a:t>‹#›</a:t>
            </a:fld>
            <a:endParaRPr lang="en-US"/>
          </a:p>
        </p:txBody>
      </p:sp>
    </p:spTree>
    <p:extLst>
      <p:ext uri="{BB962C8B-B14F-4D97-AF65-F5344CB8AC3E}">
        <p14:creationId xmlns:p14="http://schemas.microsoft.com/office/powerpoint/2010/main" val="117463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4</a:t>
            </a:fld>
            <a:endParaRPr lang="en-US"/>
          </a:p>
        </p:txBody>
      </p:sp>
    </p:spTree>
    <p:extLst>
      <p:ext uri="{BB962C8B-B14F-4D97-AF65-F5344CB8AC3E}">
        <p14:creationId xmlns:p14="http://schemas.microsoft.com/office/powerpoint/2010/main" val="243838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5</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Considered homeless: Includes people in the TH portion of Joint TH-RRH  programs &amp; the folks in the RRH portion of this are considered in PH</a:t>
            </a:r>
          </a:p>
        </p:txBody>
      </p:sp>
      <p:sp>
        <p:nvSpPr>
          <p:cNvPr id="4" name="Slide Number Placeholder 3"/>
          <p:cNvSpPr>
            <a:spLocks noGrp="1"/>
          </p:cNvSpPr>
          <p:nvPr>
            <p:ph type="sldNum" sz="quarter" idx="5"/>
          </p:nvPr>
        </p:nvSpPr>
        <p:spPr/>
        <p:txBody>
          <a:bodyPr/>
          <a:lstStyle/>
          <a:p>
            <a:fld id="{7C0B3417-4B9C-41C6-B28C-33271B5E1D05}" type="slidenum">
              <a:rPr lang="en-US" smtClean="0"/>
              <a:t>7</a:t>
            </a:fld>
            <a:endParaRPr lang="en-US"/>
          </a:p>
        </p:txBody>
      </p:sp>
    </p:spTree>
    <p:extLst>
      <p:ext uri="{BB962C8B-B14F-4D97-AF65-F5344CB8AC3E}">
        <p14:creationId xmlns:p14="http://schemas.microsoft.com/office/powerpoint/2010/main" val="37074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8</a:t>
            </a:fld>
            <a:endParaRPr lang="en-US"/>
          </a:p>
        </p:txBody>
      </p:sp>
    </p:spTree>
    <p:extLst>
      <p:ext uri="{BB962C8B-B14F-4D97-AF65-F5344CB8AC3E}">
        <p14:creationId xmlns:p14="http://schemas.microsoft.com/office/powerpoint/2010/main" val="327325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 data due date:  SO programs have a 7 day look-back period </a:t>
            </a:r>
            <a:r>
              <a:rPr lang="en-US"/>
              <a:t>to </a:t>
            </a:r>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9</a:t>
            </a:fld>
            <a:endParaRPr lang="en-US"/>
          </a:p>
        </p:txBody>
      </p:sp>
    </p:spTree>
    <p:extLst>
      <p:ext uri="{BB962C8B-B14F-4D97-AF65-F5344CB8AC3E}">
        <p14:creationId xmlns:p14="http://schemas.microsoft.com/office/powerpoint/2010/main" val="389496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10</a:t>
            </a:fld>
            <a:endParaRPr lang="en-US"/>
          </a:p>
        </p:txBody>
      </p:sp>
    </p:spTree>
    <p:extLst>
      <p:ext uri="{BB962C8B-B14F-4D97-AF65-F5344CB8AC3E}">
        <p14:creationId xmlns:p14="http://schemas.microsoft.com/office/powerpoint/2010/main" val="330024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73EDB-29A7-4C39-97B1-D7A6F8DE01EE}" type="slidenum">
              <a:rPr lang="en-US" smtClean="0"/>
              <a:t>12</a:t>
            </a:fld>
            <a:endParaRPr lang="en-US"/>
          </a:p>
        </p:txBody>
      </p:sp>
    </p:spTree>
    <p:extLst>
      <p:ext uri="{BB962C8B-B14F-4D97-AF65-F5344CB8AC3E}">
        <p14:creationId xmlns:p14="http://schemas.microsoft.com/office/powerpoint/2010/main" val="326192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B2AB4-BD4A-9B81-72D6-AAC28F9C9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86C70-A352-BF40-22BC-0F22B6A35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7CC6B-CAE2-84A4-3E14-AF60C8696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A77CB0-B191-7584-9107-A18DD2977ADC}"/>
              </a:ext>
            </a:extLst>
          </p:cNvPr>
          <p:cNvSpPr>
            <a:spLocks noGrp="1"/>
          </p:cNvSpPr>
          <p:nvPr>
            <p:ph type="sldNum" sz="quarter" idx="5"/>
          </p:nvPr>
        </p:nvSpPr>
        <p:spPr/>
        <p:txBody>
          <a:bodyPr/>
          <a:lstStyle/>
          <a:p>
            <a:fld id="{F2573EDB-29A7-4C39-97B1-D7A6F8DE01EE}" type="slidenum">
              <a:rPr lang="en-US" smtClean="0"/>
              <a:t>13</a:t>
            </a:fld>
            <a:endParaRPr lang="en-US"/>
          </a:p>
        </p:txBody>
      </p:sp>
    </p:spTree>
    <p:extLst>
      <p:ext uri="{BB962C8B-B14F-4D97-AF65-F5344CB8AC3E}">
        <p14:creationId xmlns:p14="http://schemas.microsoft.com/office/powerpoint/2010/main" val="304311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assume you know where a person slept on 1/28/25. Must see and/or speak with them to confirm where they slept on that night. </a:t>
            </a:r>
          </a:p>
        </p:txBody>
      </p:sp>
      <p:sp>
        <p:nvSpPr>
          <p:cNvPr id="4" name="Slide Number Placeholder 3"/>
          <p:cNvSpPr>
            <a:spLocks noGrp="1"/>
          </p:cNvSpPr>
          <p:nvPr>
            <p:ph type="sldNum" sz="quarter" idx="5"/>
          </p:nvPr>
        </p:nvSpPr>
        <p:spPr/>
        <p:txBody>
          <a:bodyPr/>
          <a:lstStyle/>
          <a:p>
            <a:fld id="{7C0B3417-4B9C-41C6-B28C-33271B5E1D05}" type="slidenum">
              <a:rPr lang="en-US" smtClean="0"/>
              <a:t>19</a:t>
            </a:fld>
            <a:endParaRPr lang="en-US"/>
          </a:p>
        </p:txBody>
      </p:sp>
    </p:spTree>
    <p:extLst>
      <p:ext uri="{BB962C8B-B14F-4D97-AF65-F5344CB8AC3E}">
        <p14:creationId xmlns:p14="http://schemas.microsoft.com/office/powerpoint/2010/main" val="2197710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91757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0" y="3048000"/>
            <a:ext cx="91440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10" name="Subtitle 3"/>
          <p:cNvSpPr>
            <a:spLocks noGrp="1"/>
          </p:cNvSpPr>
          <p:nvPr userDrawn="1">
            <p:ph type="subTitle" idx="1"/>
          </p:nvPr>
        </p:nvSpPr>
        <p:spPr>
          <a:xfrm>
            <a:off x="2590800" y="3429000"/>
            <a:ext cx="3886200" cy="1371600"/>
          </a:xfrm>
        </p:spPr>
        <p:txBody>
          <a:bodyPr>
            <a:normAutofit fontScale="92500"/>
          </a:bodyPr>
          <a:lstStyle>
            <a:lvl1pPr>
              <a:buNone/>
              <a:tabLst>
                <a:tab pos="1430338" algn="l"/>
              </a:tabLst>
              <a:defRPr>
                <a:solidFill>
                  <a:schemeClr val="bg1">
                    <a:lumMod val="65000"/>
                  </a:schemeClr>
                </a:solidFill>
              </a:defRPr>
            </a:lvl1pPr>
          </a:lstStyle>
          <a:p>
            <a:pPr algn="l">
              <a:tabLst>
                <a:tab pos="1030288" algn="l"/>
              </a:tabLst>
            </a:pPr>
            <a:r>
              <a:rPr lang="en-US" sz="2400" b="1" dirty="0">
                <a:latin typeface="Droid Sans" pitchFamily="34" charset="0"/>
                <a:ea typeface="Droid Sans" pitchFamily="34" charset="0"/>
                <a:cs typeface="Droid Sans" pitchFamily="34" charset="0"/>
              </a:rPr>
              <a:t>Phone</a:t>
            </a:r>
            <a:r>
              <a:rPr lang="en-US" sz="2400" dirty="0">
                <a:latin typeface="Droid Sans" pitchFamily="34" charset="0"/>
                <a:ea typeface="Droid Sans" pitchFamily="34" charset="0"/>
                <a:cs typeface="Droid Sans" pitchFamily="34" charset="0"/>
              </a:rPr>
              <a:t>	</a:t>
            </a:r>
            <a:r>
              <a:rPr lang="en-US" sz="2400" dirty="0">
                <a:solidFill>
                  <a:schemeClr val="tx1"/>
                </a:solidFill>
                <a:latin typeface="Droid Sans" pitchFamily="34" charset="0"/>
                <a:ea typeface="Droid Sans" pitchFamily="34" charset="0"/>
                <a:cs typeface="Droid Sans" pitchFamily="34" charset="0"/>
              </a:rPr>
              <a:t>(560) 256-4822</a:t>
            </a:r>
          </a:p>
          <a:p>
            <a:pPr algn="l">
              <a:tabLst>
                <a:tab pos="1030288" algn="l"/>
              </a:tabLst>
            </a:pPr>
            <a:r>
              <a:rPr lang="en-US" sz="2400" b="1" dirty="0">
                <a:latin typeface="Droid Sans" pitchFamily="34" charset="0"/>
                <a:ea typeface="Droid Sans" pitchFamily="34" charset="0"/>
                <a:cs typeface="Droid Sans" pitchFamily="34" charset="0"/>
              </a:rPr>
              <a:t>Web	</a:t>
            </a:r>
            <a:r>
              <a:rPr lang="en-US" sz="2400" dirty="0">
                <a:solidFill>
                  <a:schemeClr val="tx1"/>
                </a:solidFill>
                <a:latin typeface="Droid Sans" pitchFamily="34" charset="0"/>
                <a:ea typeface="Droid Sans" pitchFamily="34" charset="0"/>
                <a:cs typeface="Droid Sans" pitchFamily="34" charset="0"/>
              </a:rPr>
              <a:t>NutmegIT.com</a:t>
            </a:r>
          </a:p>
          <a:p>
            <a:pPr algn="l">
              <a:tabLst>
                <a:tab pos="1030288" algn="l"/>
              </a:tabLst>
            </a:pPr>
            <a:r>
              <a:rPr lang="en-US" sz="2400" b="1" dirty="0">
                <a:latin typeface="Droid Sans" pitchFamily="34" charset="0"/>
                <a:ea typeface="Droid Sans" pitchFamily="34" charset="0"/>
                <a:cs typeface="Droid Sans" pitchFamily="34" charset="0"/>
              </a:rPr>
              <a:t>Email	</a:t>
            </a:r>
            <a:r>
              <a:rPr lang="en-US" sz="2400" dirty="0">
                <a:solidFill>
                  <a:schemeClr val="tx1"/>
                </a:solidFill>
                <a:latin typeface="Droid Sans" pitchFamily="34" charset="0"/>
                <a:ea typeface="Droid Sans" pitchFamily="34" charset="0"/>
                <a:cs typeface="Droid Sans" pitchFamily="34" charset="0"/>
              </a:rPr>
              <a:t>info@nutmegit.com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3733800" y="1676400"/>
            <a:ext cx="4953000" cy="42671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362200"/>
            <a:ext cx="7772400" cy="433387"/>
          </a:xfrm>
        </p:spPr>
        <p:txBody>
          <a:bodyPr anchor="b"/>
          <a:lstStyle>
            <a:lvl1pPr marL="0" indent="0">
              <a:buNone/>
              <a:defRPr sz="20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
        <p:nvSpPr>
          <p:cNvPr id="7"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latin typeface="+mj-lt"/>
              </a:defRPr>
            </a:lvl1pPr>
            <a:lvl2pPr>
              <a:defRPr sz="2000">
                <a:solidFill>
                  <a:schemeClr val="bg1"/>
                </a:solidFill>
                <a:latin typeface="+mj-lt"/>
              </a:defRPr>
            </a:lvl2pPr>
            <a:lvl3pPr>
              <a:defRPr sz="18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E7C-97CA-470C-B10B-A9292783C67B}" type="slidenum">
              <a:rPr lang="en-US" smtClean="0"/>
              <a:pPr/>
              <a:t>‹#›</a:t>
            </a:fld>
            <a:endParaRPr lang="en-US"/>
          </a:p>
        </p:txBody>
      </p:sp>
      <p:sp>
        <p:nvSpPr>
          <p:cNvPr id="10"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E7C-97CA-470C-B10B-A9292783C67B}" type="slidenum">
              <a:rPr lang="en-US" smtClean="0"/>
              <a:pPr/>
              <a:t>‹#›</a:t>
            </a:fld>
            <a:endParaRPr lang="en-US"/>
          </a:p>
        </p:txBody>
      </p:sp>
      <p:sp>
        <p:nvSpPr>
          <p:cNvPr id="6"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09650"/>
          </a:xfrm>
          <a:prstGeom prst="rect">
            <a:avLst/>
          </a:prstGeom>
        </p:spPr>
        <p:txBody>
          <a:bodyPr anchor="b"/>
          <a:lstStyle>
            <a:lvl1pPr algn="l">
              <a:defRPr sz="2000" b="1">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lstStyle>
            <a:lvl1pPr>
              <a:defRPr sz="3200">
                <a:solidFill>
                  <a:schemeClr val="bg1"/>
                </a:solidFill>
                <a:latin typeface="+mj-lt"/>
              </a:defRPr>
            </a:lvl1pPr>
            <a:lvl2pPr>
              <a:defRPr sz="2800">
                <a:solidFill>
                  <a:schemeClr val="bg1"/>
                </a:solidFill>
                <a:latin typeface="+mj-lt"/>
              </a:defRPr>
            </a:lvl2pPr>
            <a:lvl3pPr>
              <a:defRPr sz="24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800" y="1676401"/>
            <a:ext cx="4953000" cy="213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9FD8D-E16F-4B5C-9B0C-FBE6F5DC1A5D}"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11E7C-97CA-470C-B10B-A9292783C67B}" type="slidenum">
              <a:rPr lang="en-US" smtClean="0"/>
              <a:pPr/>
              <a:t>‹#›</a:t>
            </a:fld>
            <a:endParaRPr lang="en-US"/>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C_FF985F4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26_B7EECB8D.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7_A6274C8F.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27_17F21475.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Help@NutmegIT.Com" TargetMode="External"/><Relationship Id="rId4" Type="http://schemas.openxmlformats.org/officeDocument/2006/relationships/hyperlink" Target="https://cthmis.com/p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2_AA78D9B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2438400"/>
            <a:ext cx="4953000" cy="1371600"/>
          </a:xfrm>
        </p:spPr>
        <p:txBody>
          <a:bodyPr>
            <a:noAutofit/>
          </a:bodyPr>
          <a:lstStyle/>
          <a:p>
            <a:r>
              <a:rPr lang="en-US" sz="4000" dirty="0"/>
              <a:t>2024-2025 Unsheltered Training</a:t>
            </a:r>
          </a:p>
        </p:txBody>
      </p:sp>
      <p:sp>
        <p:nvSpPr>
          <p:cNvPr id="3" name="Title 1">
            <a:extLst>
              <a:ext uri="{FF2B5EF4-FFF2-40B4-BE49-F238E27FC236}">
                <a16:creationId xmlns:a16="http://schemas.microsoft.com/office/drawing/2014/main" id="{F296DCCE-3F56-6BB9-7273-A95B5B954719}"/>
              </a:ext>
            </a:extLst>
          </p:cNvPr>
          <p:cNvSpPr txBox="1">
            <a:spLocks/>
          </p:cNvSpPr>
          <p:nvPr/>
        </p:nvSpPr>
        <p:spPr>
          <a:xfrm>
            <a:off x="4152900" y="3962400"/>
            <a:ext cx="4572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Unsheltered Programs: Street Outreach/Warming Centers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PIT Database Demonstration</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311700" y="1981200"/>
            <a:ext cx="8520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3" name="Picture 2">
            <a:extLst>
              <a:ext uri="{FF2B5EF4-FFF2-40B4-BE49-F238E27FC236}">
                <a16:creationId xmlns:a16="http://schemas.microsoft.com/office/drawing/2014/main" id="{19BB4555-68E4-42FE-0265-BEA8C562F676}"/>
              </a:ext>
            </a:extLst>
          </p:cNvPr>
          <p:cNvPicPr>
            <a:picLocks noChangeAspect="1"/>
          </p:cNvPicPr>
          <p:nvPr/>
        </p:nvPicPr>
        <p:blipFill>
          <a:blip r:embed="rId3"/>
          <a:stretch>
            <a:fillRect/>
          </a:stretch>
        </p:blipFill>
        <p:spPr>
          <a:xfrm>
            <a:off x="2561064" y="1752600"/>
            <a:ext cx="4174271" cy="3889663"/>
          </a:xfrm>
          <a:prstGeom prst="rect">
            <a:avLst/>
          </a:prstGeom>
        </p:spPr>
      </p:pic>
    </p:spTree>
    <p:extLst>
      <p:ext uri="{BB962C8B-B14F-4D97-AF65-F5344CB8AC3E}">
        <p14:creationId xmlns:p14="http://schemas.microsoft.com/office/powerpoint/2010/main" val="352948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Information Page</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524000"/>
            <a:ext cx="8839200" cy="7239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spcBef>
                <a:spcPts val="0"/>
              </a:spcBef>
              <a:buClr>
                <a:schemeClr val="bg1"/>
              </a:buClr>
              <a:buSzPts val="1800"/>
              <a:buNone/>
            </a:pPr>
            <a:r>
              <a:rPr lang="en-US" dirty="0">
                <a:latin typeface="Arial"/>
                <a:ea typeface="Arial"/>
                <a:cs typeface="Arial"/>
                <a:sym typeface="Arial"/>
              </a:rPr>
              <a:t>CTHMIS PIT Information Page</a:t>
            </a:r>
          </a:p>
        </p:txBody>
      </p:sp>
      <p:sp>
        <p:nvSpPr>
          <p:cNvPr id="6" name="Google Shape;164;p28">
            <a:extLst>
              <a:ext uri="{FF2B5EF4-FFF2-40B4-BE49-F238E27FC236}">
                <a16:creationId xmlns:a16="http://schemas.microsoft.com/office/drawing/2014/main" id="{8B8E3823-3002-0827-946C-E77084B7B63C}"/>
              </a:ext>
            </a:extLst>
          </p:cNvPr>
          <p:cNvSpPr txBox="1">
            <a:spLocks/>
          </p:cNvSpPr>
          <p:nvPr/>
        </p:nvSpPr>
        <p:spPr>
          <a:xfrm>
            <a:off x="152400" y="2438400"/>
            <a:ext cx="8839200" cy="7239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spcBef>
                <a:spcPts val="0"/>
              </a:spcBef>
              <a:buClr>
                <a:schemeClr val="bg1"/>
              </a:buClr>
              <a:buSzPts val="1800"/>
              <a:buNone/>
            </a:pPr>
            <a:r>
              <a:rPr lang="en-US" dirty="0">
                <a:latin typeface="Arial"/>
                <a:ea typeface="Arial"/>
                <a:cs typeface="Arial"/>
                <a:sym typeface="Arial"/>
              </a:rPr>
              <a:t>https://cthmis.com/pit/</a:t>
            </a:r>
          </a:p>
        </p:txBody>
      </p:sp>
      <p:pic>
        <p:nvPicPr>
          <p:cNvPr id="7" name="Picture 6">
            <a:extLst>
              <a:ext uri="{FF2B5EF4-FFF2-40B4-BE49-F238E27FC236}">
                <a16:creationId xmlns:a16="http://schemas.microsoft.com/office/drawing/2014/main" id="{91B5F32E-5C53-07BA-B7F0-901AB20CE79D}"/>
              </a:ext>
            </a:extLst>
          </p:cNvPr>
          <p:cNvPicPr>
            <a:picLocks noChangeAspect="1"/>
          </p:cNvPicPr>
          <p:nvPr/>
        </p:nvPicPr>
        <p:blipFill>
          <a:blip r:embed="rId2"/>
          <a:stretch>
            <a:fillRect/>
          </a:stretch>
        </p:blipFill>
        <p:spPr>
          <a:xfrm>
            <a:off x="609600" y="3429000"/>
            <a:ext cx="8077200" cy="2485726"/>
          </a:xfrm>
          <a:prstGeom prst="rect">
            <a:avLst/>
          </a:prstGeom>
        </p:spPr>
      </p:pic>
    </p:spTree>
    <p:extLst>
      <p:ext uri="{BB962C8B-B14F-4D97-AF65-F5344CB8AC3E}">
        <p14:creationId xmlns:p14="http://schemas.microsoft.com/office/powerpoint/2010/main" val="403887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Submit a help desk ticket button on the PIT login page - This button will be for any login issues or to register as a PIT DB user.</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Clicking on the button will bring you the ticket submission form</a:t>
            </a: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 </a:t>
            </a:r>
          </a:p>
        </p:txBody>
      </p:sp>
      <p:pic>
        <p:nvPicPr>
          <p:cNvPr id="5" name="Picture 4">
            <a:extLst>
              <a:ext uri="{FF2B5EF4-FFF2-40B4-BE49-F238E27FC236}">
                <a16:creationId xmlns:a16="http://schemas.microsoft.com/office/drawing/2014/main" id="{E4B35EB2-20ED-7D3B-C24C-A8E47C6D346D}"/>
              </a:ext>
            </a:extLst>
          </p:cNvPr>
          <p:cNvPicPr>
            <a:picLocks noChangeAspect="1"/>
          </p:cNvPicPr>
          <p:nvPr/>
        </p:nvPicPr>
        <p:blipFill>
          <a:blip r:embed="rId4"/>
          <a:stretch>
            <a:fillRect/>
          </a:stretch>
        </p:blipFill>
        <p:spPr>
          <a:xfrm>
            <a:off x="1447800" y="5029200"/>
            <a:ext cx="6086475" cy="1038225"/>
          </a:xfrm>
          <a:prstGeom prst="rect">
            <a:avLst/>
          </a:prstGeom>
        </p:spPr>
      </p:pic>
      <p:pic>
        <p:nvPicPr>
          <p:cNvPr id="6" name="Picture 5">
            <a:extLst>
              <a:ext uri="{FF2B5EF4-FFF2-40B4-BE49-F238E27FC236}">
                <a16:creationId xmlns:a16="http://schemas.microsoft.com/office/drawing/2014/main" id="{B24B1DAF-CE10-F9E1-DA53-62402D1F4144}"/>
              </a:ext>
            </a:extLst>
          </p:cNvPr>
          <p:cNvPicPr>
            <a:picLocks noChangeAspect="1"/>
          </p:cNvPicPr>
          <p:nvPr/>
        </p:nvPicPr>
        <p:blipFill>
          <a:blip r:embed="rId5"/>
          <a:stretch>
            <a:fillRect/>
          </a:stretch>
        </p:blipFill>
        <p:spPr>
          <a:xfrm>
            <a:off x="2355056" y="2903934"/>
            <a:ext cx="4433887" cy="1050131"/>
          </a:xfrm>
          <a:prstGeom prst="rect">
            <a:avLst/>
          </a:prstGeom>
        </p:spPr>
      </p:pic>
    </p:spTree>
    <p:extLst>
      <p:ext uri="{BB962C8B-B14F-4D97-AF65-F5344CB8AC3E}">
        <p14:creationId xmlns:p14="http://schemas.microsoft.com/office/powerpoint/2010/main" val="428817594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741E7-680A-524A-062E-5ABCCDC49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2E978-EC74-6B26-0494-B98AC53937BB}"/>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BD75C82F-5D44-065F-A8D1-96AA43DC9575}"/>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457200">
              <a:spcBef>
                <a:spcPts val="0"/>
              </a:spcBef>
              <a:buClr>
                <a:schemeClr val="bg1"/>
              </a:buClr>
              <a:buSzPts val="1800"/>
            </a:pPr>
            <a:r>
              <a:rPr lang="en-US" sz="2000" dirty="0">
                <a:latin typeface="Arial"/>
                <a:ea typeface="Arial"/>
                <a:cs typeface="Arial"/>
                <a:sym typeface="Arial"/>
              </a:rPr>
              <a:t>All HMIS Outreach programs can run their own “Missing Current Living Situation Assessment” Report.</a:t>
            </a:r>
          </a:p>
          <a:p>
            <a:pPr marL="457200">
              <a:spcBef>
                <a:spcPts val="0"/>
              </a:spcBef>
              <a:buClr>
                <a:schemeClr val="bg1"/>
              </a:buClr>
              <a:buSzPts val="1800"/>
            </a:pPr>
            <a:r>
              <a:rPr lang="en-US" sz="2000" dirty="0">
                <a:latin typeface="Arial"/>
                <a:ea typeface="Arial"/>
                <a:cs typeface="Arial"/>
                <a:sym typeface="Arial"/>
              </a:rPr>
              <a:t>From the Right-side menu, in the Point-In-Time Reports section</a:t>
            </a:r>
          </a:p>
          <a:p>
            <a:pPr marL="457200">
              <a:spcBef>
                <a:spcPts val="0"/>
              </a:spcBef>
              <a:buClr>
                <a:schemeClr val="bg1"/>
              </a:buClr>
              <a:buSzPts val="1800"/>
            </a:pPr>
            <a:r>
              <a:rPr lang="en-US" sz="2000" dirty="0">
                <a:latin typeface="Arial"/>
                <a:ea typeface="Arial"/>
                <a:cs typeface="Arial"/>
                <a:sym typeface="Arial"/>
              </a:rPr>
              <a:t>Click on the Missing CLA report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 </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p:txBody>
      </p:sp>
      <p:pic>
        <p:nvPicPr>
          <p:cNvPr id="7" name="Picture 6">
            <a:extLst>
              <a:ext uri="{FF2B5EF4-FFF2-40B4-BE49-F238E27FC236}">
                <a16:creationId xmlns:a16="http://schemas.microsoft.com/office/drawing/2014/main" id="{8F05264F-7C7C-051F-082E-48AEB05F06BF}"/>
              </a:ext>
            </a:extLst>
          </p:cNvPr>
          <p:cNvPicPr>
            <a:picLocks noChangeAspect="1"/>
          </p:cNvPicPr>
          <p:nvPr/>
        </p:nvPicPr>
        <p:blipFill>
          <a:blip r:embed="rId3"/>
          <a:stretch>
            <a:fillRect/>
          </a:stretch>
        </p:blipFill>
        <p:spPr>
          <a:xfrm>
            <a:off x="376194" y="3200400"/>
            <a:ext cx="2752813" cy="3262312"/>
          </a:xfrm>
          <a:prstGeom prst="rect">
            <a:avLst/>
          </a:prstGeom>
        </p:spPr>
      </p:pic>
      <p:pic>
        <p:nvPicPr>
          <p:cNvPr id="9" name="Picture 8">
            <a:extLst>
              <a:ext uri="{FF2B5EF4-FFF2-40B4-BE49-F238E27FC236}">
                <a16:creationId xmlns:a16="http://schemas.microsoft.com/office/drawing/2014/main" id="{05B58733-0347-B159-7379-37280A891820}"/>
              </a:ext>
            </a:extLst>
          </p:cNvPr>
          <p:cNvPicPr>
            <a:picLocks noChangeAspect="1"/>
          </p:cNvPicPr>
          <p:nvPr/>
        </p:nvPicPr>
        <p:blipFill>
          <a:blip r:embed="rId4"/>
          <a:stretch>
            <a:fillRect/>
          </a:stretch>
        </p:blipFill>
        <p:spPr>
          <a:xfrm>
            <a:off x="3512687" y="4672847"/>
            <a:ext cx="5004615" cy="1709737"/>
          </a:xfrm>
          <a:prstGeom prst="rect">
            <a:avLst/>
          </a:prstGeom>
        </p:spPr>
      </p:pic>
      <p:sp>
        <p:nvSpPr>
          <p:cNvPr id="10" name="Arrow: Right 9">
            <a:extLst>
              <a:ext uri="{FF2B5EF4-FFF2-40B4-BE49-F238E27FC236}">
                <a16:creationId xmlns:a16="http://schemas.microsoft.com/office/drawing/2014/main" id="{613D78F1-F717-25E6-DEED-94FF6CCCC34E}"/>
              </a:ext>
            </a:extLst>
          </p:cNvPr>
          <p:cNvSpPr/>
          <p:nvPr/>
        </p:nvSpPr>
        <p:spPr>
          <a:xfrm rot="5400000">
            <a:off x="892216" y="5450072"/>
            <a:ext cx="990600" cy="6096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45B7193-CF24-D4C1-DA98-06B30CB08318}"/>
              </a:ext>
            </a:extLst>
          </p:cNvPr>
          <p:cNvSpPr/>
          <p:nvPr/>
        </p:nvSpPr>
        <p:spPr>
          <a:xfrm>
            <a:off x="6543829" y="5564929"/>
            <a:ext cx="990600" cy="6096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62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Unsheltered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Similar to the count process last year, HMIS participating SO programs will be using the HMIS Current Living Situation Assessment</a:t>
            </a: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The Head of Household for each client record will need the following to counted on the night of PIT: </a:t>
            </a:r>
          </a:p>
          <a:p>
            <a:pPr marL="857250" lvl="1" indent="-342900">
              <a:spcBef>
                <a:spcPts val="0"/>
              </a:spcBef>
              <a:buClr>
                <a:schemeClr val="bg1"/>
              </a:buClr>
              <a:buSzPts val="1800"/>
              <a:buFont typeface="Arial"/>
              <a:buChar char="●"/>
            </a:pPr>
            <a:r>
              <a:rPr lang="en-US" dirty="0">
                <a:latin typeface="Arial"/>
                <a:ea typeface="Arial"/>
                <a:cs typeface="Arial"/>
                <a:sym typeface="Arial"/>
              </a:rPr>
              <a:t>Open program enrollment</a:t>
            </a:r>
          </a:p>
          <a:p>
            <a:pPr marL="857250" lvl="1" indent="-342900">
              <a:spcBef>
                <a:spcPts val="0"/>
              </a:spcBef>
              <a:buClr>
                <a:schemeClr val="bg1"/>
              </a:buClr>
              <a:buSzPts val="1800"/>
              <a:buFont typeface="Arial"/>
              <a:buChar char="●"/>
            </a:pPr>
            <a:r>
              <a:rPr lang="en-US" dirty="0">
                <a:latin typeface="Arial"/>
                <a:ea typeface="Arial"/>
                <a:cs typeface="Arial"/>
                <a:sym typeface="Arial"/>
              </a:rPr>
              <a:t>Current Living Situation Assessment dated for the night of the PIT count</a:t>
            </a:r>
          </a:p>
          <a:p>
            <a:pPr marL="857250" lvl="1" indent="-342900">
              <a:spcBef>
                <a:spcPts val="0"/>
              </a:spcBef>
              <a:buClr>
                <a:schemeClr val="bg1"/>
              </a:buClr>
              <a:buSzPts val="1800"/>
              <a:buFont typeface="Arial"/>
              <a:buChar char="●"/>
            </a:pPr>
            <a:r>
              <a:rPr lang="en-US" dirty="0">
                <a:latin typeface="Arial"/>
                <a:ea typeface="Arial"/>
                <a:cs typeface="Arial"/>
                <a:sym typeface="Arial"/>
              </a:rPr>
              <a:t>A homeless setting selected as the current living situation</a:t>
            </a:r>
          </a:p>
        </p:txBody>
      </p:sp>
    </p:spTree>
    <p:extLst>
      <p:ext uri="{BB962C8B-B14F-4D97-AF65-F5344CB8AC3E}">
        <p14:creationId xmlns:p14="http://schemas.microsoft.com/office/powerpoint/2010/main" val="252670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Unsheltered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r>
              <a:rPr lang="en-US" dirty="0">
                <a:latin typeface="Arial"/>
                <a:ea typeface="Arial"/>
                <a:cs typeface="Arial"/>
                <a:sym typeface="Arial"/>
              </a:rPr>
              <a:t>Similar to the count process last year, Non-HMIS participating SO programs will have access to the Smart Sheet data collection form.  </a:t>
            </a:r>
          </a:p>
          <a:p>
            <a:pPr marL="114300" indent="0">
              <a:spcBef>
                <a:spcPts val="0"/>
              </a:spcBef>
              <a:buClr>
                <a:schemeClr val="bg1"/>
              </a:buClr>
              <a:buSzPts val="1800"/>
              <a:buNone/>
            </a:pPr>
            <a:endParaRPr lang="en-US" dirty="0">
              <a:latin typeface="Arial"/>
              <a:ea typeface="Arial"/>
              <a:cs typeface="Arial"/>
              <a:sym typeface="Arial"/>
            </a:endParaRPr>
          </a:p>
          <a:p>
            <a:pPr marL="114300" indent="0">
              <a:spcBef>
                <a:spcPts val="0"/>
              </a:spcBef>
              <a:buClr>
                <a:schemeClr val="bg1"/>
              </a:buClr>
              <a:buSzPts val="1800"/>
              <a:buNone/>
            </a:pPr>
            <a:r>
              <a:rPr lang="en-US" dirty="0">
                <a:latin typeface="Arial"/>
                <a:ea typeface="Arial"/>
                <a:cs typeface="Arial"/>
                <a:sym typeface="Arial"/>
              </a:rPr>
              <a:t>This form will allow the user to enter the necessary data to populate the PIT tables as well as de-duplicate based on client records who have already been counted. </a:t>
            </a:r>
          </a:p>
          <a:p>
            <a:pPr marL="571500" indent="-457200">
              <a:spcBef>
                <a:spcPts val="0"/>
              </a:spcBef>
              <a:buClr>
                <a:schemeClr val="bg1"/>
              </a:buClr>
              <a:buSzPts val="1800"/>
            </a:pPr>
            <a:endParaRPr lang="en-US" dirty="0">
              <a:latin typeface="Arial"/>
              <a:ea typeface="Arial"/>
              <a:cs typeface="Arial"/>
              <a:sym typeface="Arial"/>
            </a:endParaRPr>
          </a:p>
          <a:p>
            <a:pPr marL="114300" indent="0">
              <a:spcBef>
                <a:spcPts val="0"/>
              </a:spcBef>
              <a:buClr>
                <a:schemeClr val="bg1"/>
              </a:buClr>
              <a:buSzPts val="1800"/>
              <a:buNone/>
            </a:pPr>
            <a:r>
              <a:rPr lang="en-US" dirty="0">
                <a:latin typeface="Arial"/>
                <a:ea typeface="Arial"/>
                <a:cs typeface="Arial"/>
                <a:sym typeface="Arial"/>
              </a:rPr>
              <a:t>If you are new to the PIT process, then I will need to know the user information</a:t>
            </a:r>
          </a:p>
          <a:p>
            <a:pPr marL="114300" indent="0">
              <a:spcBef>
                <a:spcPts val="0"/>
              </a:spcBef>
              <a:buClr>
                <a:schemeClr val="bg1"/>
              </a:buClr>
              <a:buSzPts val="1800"/>
              <a:buNone/>
            </a:pPr>
            <a:endParaRPr lang="en-US" dirty="0">
              <a:latin typeface="Arial"/>
              <a:ea typeface="Arial"/>
              <a:cs typeface="Arial"/>
              <a:sym typeface="Arial"/>
            </a:endParaRPr>
          </a:p>
          <a:p>
            <a:pPr marL="971550" lvl="1" indent="-457200">
              <a:spcBef>
                <a:spcPts val="0"/>
              </a:spcBef>
              <a:buClr>
                <a:schemeClr val="bg1"/>
              </a:buClr>
              <a:buSzPts val="1800"/>
            </a:pPr>
            <a:r>
              <a:rPr lang="en-US" dirty="0">
                <a:latin typeface="Arial"/>
                <a:ea typeface="Arial"/>
                <a:cs typeface="Arial"/>
                <a:sym typeface="Arial"/>
              </a:rPr>
              <a:t>First, Last and Email</a:t>
            </a:r>
          </a:p>
          <a:p>
            <a:pPr marL="971550" lvl="1" indent="-457200">
              <a:spcBef>
                <a:spcPts val="0"/>
              </a:spcBef>
              <a:buClr>
                <a:schemeClr val="bg1"/>
              </a:buClr>
              <a:buSzPts val="1800"/>
            </a:pPr>
            <a:r>
              <a:rPr lang="en-US" dirty="0">
                <a:latin typeface="Arial"/>
                <a:ea typeface="Arial"/>
                <a:cs typeface="Arial"/>
                <a:sym typeface="Arial"/>
              </a:rPr>
              <a:t>Name of SO program </a:t>
            </a:r>
          </a:p>
          <a:p>
            <a:pPr marL="514350" lvl="1" indent="0">
              <a:spcBef>
                <a:spcPts val="0"/>
              </a:spcBef>
              <a:buClr>
                <a:schemeClr val="bg1"/>
              </a:buClr>
              <a:buSzPts val="1800"/>
              <a:buNone/>
            </a:pPr>
            <a:endParaRPr lang="en-US" dirty="0">
              <a:latin typeface="Arial"/>
              <a:ea typeface="Arial"/>
              <a:cs typeface="Arial"/>
              <a:sym typeface="Arial"/>
            </a:endParaRPr>
          </a:p>
        </p:txBody>
      </p:sp>
    </p:spTree>
    <p:extLst>
      <p:ext uri="{BB962C8B-B14F-4D97-AF65-F5344CB8AC3E}">
        <p14:creationId xmlns:p14="http://schemas.microsoft.com/office/powerpoint/2010/main" val="69265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Unsheltered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r>
              <a:rPr lang="en-US" dirty="0">
                <a:latin typeface="Arial"/>
                <a:ea typeface="Arial"/>
                <a:cs typeface="Arial"/>
                <a:sym typeface="Arial"/>
              </a:rPr>
              <a:t>If there is a new SO program that is not currently listed in the PIT App, then I will need the program set up sheet to be completed and submitted. </a:t>
            </a:r>
          </a:p>
          <a:p>
            <a:pPr marL="114300" indent="0">
              <a:spcBef>
                <a:spcPts val="0"/>
              </a:spcBef>
              <a:buClr>
                <a:schemeClr val="bg1"/>
              </a:buClr>
              <a:buSzPts val="1800"/>
              <a:buNone/>
            </a:pPr>
            <a:endParaRPr lang="en-US" dirty="0">
              <a:latin typeface="Arial"/>
              <a:ea typeface="Arial"/>
              <a:cs typeface="Arial"/>
              <a:sym typeface="Arial"/>
            </a:endParaRPr>
          </a:p>
          <a:p>
            <a:pPr marL="114300" indent="0">
              <a:spcBef>
                <a:spcPts val="0"/>
              </a:spcBef>
              <a:buClr>
                <a:schemeClr val="bg1"/>
              </a:buClr>
              <a:buSzPts val="1800"/>
              <a:buNone/>
            </a:pPr>
            <a:r>
              <a:rPr lang="en-US" dirty="0">
                <a:latin typeface="Arial"/>
                <a:ea typeface="Arial"/>
                <a:cs typeface="Arial"/>
                <a:sym typeface="Arial"/>
              </a:rPr>
              <a:t>To obtain the program set up sheet, please email our help desk:</a:t>
            </a:r>
          </a:p>
          <a:p>
            <a:pPr marL="571500" indent="-457200">
              <a:spcBef>
                <a:spcPts val="0"/>
              </a:spcBef>
              <a:buClr>
                <a:schemeClr val="bg1"/>
              </a:buClr>
              <a:buSzPts val="1800"/>
            </a:pPr>
            <a:endParaRPr lang="en-US" dirty="0">
              <a:latin typeface="Arial"/>
              <a:ea typeface="Arial"/>
              <a:cs typeface="Arial"/>
              <a:sym typeface="Arial"/>
            </a:endParaRPr>
          </a:p>
          <a:p>
            <a:pPr marL="514350" lvl="1" indent="0" algn="ctr">
              <a:spcBef>
                <a:spcPts val="0"/>
              </a:spcBef>
              <a:buClr>
                <a:schemeClr val="bg1"/>
              </a:buClr>
              <a:buSzPts val="1800"/>
              <a:buNone/>
            </a:pPr>
            <a:r>
              <a:rPr lang="en-US" sz="3600" dirty="0">
                <a:latin typeface="Arial"/>
                <a:ea typeface="Arial"/>
                <a:cs typeface="Arial"/>
                <a:sym typeface="Arial"/>
              </a:rPr>
              <a:t>Help@nutmegit.com</a:t>
            </a:r>
          </a:p>
        </p:txBody>
      </p:sp>
    </p:spTree>
    <p:extLst>
      <p:ext uri="{BB962C8B-B14F-4D97-AF65-F5344CB8AC3E}">
        <p14:creationId xmlns:p14="http://schemas.microsoft.com/office/powerpoint/2010/main" val="3085880205"/>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Unsheltered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r>
              <a:rPr lang="en-US" sz="2400" dirty="0">
                <a:latin typeface="Arial"/>
                <a:ea typeface="Arial"/>
                <a:cs typeface="Arial"/>
                <a:sym typeface="Arial"/>
              </a:rPr>
              <a:t>Non-HMIS SO/Warming Centers:</a:t>
            </a:r>
          </a:p>
          <a:p>
            <a:pPr marL="114300" indent="0">
              <a:spcBef>
                <a:spcPts val="0"/>
              </a:spcBef>
              <a:buClr>
                <a:schemeClr val="bg1"/>
              </a:buClr>
              <a:buSzPts val="1800"/>
              <a:buNone/>
            </a:pPr>
            <a:endParaRPr lang="en-US" sz="10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DOH Warming Center programs and Outreach programs will use the same smart sheet data entry form as last year. </a:t>
            </a:r>
          </a:p>
          <a:p>
            <a:pPr marL="114300" indent="0">
              <a:spcBef>
                <a:spcPts val="0"/>
              </a:spcBef>
              <a:buClr>
                <a:schemeClr val="bg1"/>
              </a:buClr>
              <a:buSzPts val="1800"/>
              <a:buNone/>
            </a:pPr>
            <a:r>
              <a:rPr lang="en-US" sz="2400" dirty="0">
                <a:latin typeface="Arial"/>
                <a:ea typeface="Arial"/>
                <a:cs typeface="Arial"/>
                <a:sym typeface="Arial"/>
              </a:rPr>
              <a:t> </a:t>
            </a:r>
          </a:p>
          <a:p>
            <a:pPr marL="571500" indent="-457200">
              <a:spcBef>
                <a:spcPts val="0"/>
              </a:spcBef>
              <a:buClr>
                <a:schemeClr val="bg1"/>
              </a:buClr>
              <a:buSzPts val="1800"/>
            </a:pPr>
            <a:r>
              <a:rPr lang="en-US" sz="2400" dirty="0">
                <a:latin typeface="Arial"/>
                <a:ea typeface="Arial"/>
                <a:cs typeface="Arial"/>
                <a:sym typeface="Arial"/>
              </a:rPr>
              <a:t>The user will need to provide as much information as possible in order to assess for duplicate records</a:t>
            </a:r>
          </a:p>
          <a:p>
            <a:pPr marL="571500" indent="-457200">
              <a:spcBef>
                <a:spcPts val="0"/>
              </a:spcBef>
              <a:buClr>
                <a:schemeClr val="bg1"/>
              </a:buClr>
              <a:buSzPts val="1800"/>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Once complete we will import the data into the PIT database for you.  The deduplication will be automated so only the unduplicated data will populate the PIT tables</a:t>
            </a:r>
          </a:p>
          <a:p>
            <a:pPr marL="571500" indent="-457200">
              <a:spcBef>
                <a:spcPts val="0"/>
              </a:spcBef>
              <a:buClr>
                <a:schemeClr val="bg1"/>
              </a:buClr>
              <a:buSzPts val="1800"/>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Your job will be to simply confirm the counts for you program in the PIT database once the import is complete</a:t>
            </a:r>
          </a:p>
          <a:p>
            <a:pPr marL="571500" indent="-457200">
              <a:spcBef>
                <a:spcPts val="0"/>
              </a:spcBef>
              <a:buClr>
                <a:schemeClr val="bg1"/>
              </a:buClr>
              <a:buSzPts val="1800"/>
            </a:pPr>
            <a:endParaRPr lang="en-US" sz="2400" dirty="0">
              <a:latin typeface="Arial"/>
              <a:ea typeface="Arial"/>
              <a:cs typeface="Arial"/>
              <a:sym typeface="Arial"/>
            </a:endParaRPr>
          </a:p>
          <a:p>
            <a:pPr marL="571500" indent="-457200">
              <a:spcBef>
                <a:spcPts val="0"/>
              </a:spcBef>
              <a:buClr>
                <a:schemeClr val="bg1"/>
              </a:buClr>
              <a:buSzPts val="1800"/>
            </a:pPr>
            <a:endParaRPr lang="en-US" sz="2400" dirty="0">
              <a:latin typeface="Arial"/>
              <a:ea typeface="Arial"/>
              <a:cs typeface="Arial"/>
              <a:sym typeface="Arial"/>
            </a:endParaRPr>
          </a:p>
          <a:p>
            <a:pPr marL="571500" indent="-457200">
              <a:spcBef>
                <a:spcPts val="0"/>
              </a:spcBef>
              <a:buClr>
                <a:schemeClr val="bg1"/>
              </a:buClr>
              <a:buSzPts val="1800"/>
            </a:pPr>
            <a:endParaRPr lang="en-US" dirty="0">
              <a:latin typeface="Arial"/>
              <a:ea typeface="Arial"/>
              <a:cs typeface="Arial"/>
              <a:sym typeface="Arial"/>
            </a:endParaRPr>
          </a:p>
        </p:txBody>
      </p:sp>
    </p:spTree>
    <p:extLst>
      <p:ext uri="{BB962C8B-B14F-4D97-AF65-F5344CB8AC3E}">
        <p14:creationId xmlns:p14="http://schemas.microsoft.com/office/powerpoint/2010/main" val="2787593359"/>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Unsheltered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Similar to 2024:</a:t>
            </a:r>
          </a:p>
          <a:p>
            <a:pPr marL="571500" indent="-457200">
              <a:spcBef>
                <a:spcPts val="0"/>
              </a:spcBef>
              <a:buClr>
                <a:schemeClr val="bg1"/>
              </a:buClr>
              <a:buSzPts val="1800"/>
            </a:pPr>
            <a:r>
              <a:rPr lang="en-US" sz="2600" dirty="0">
                <a:latin typeface="Arial"/>
                <a:ea typeface="Arial"/>
                <a:cs typeface="Arial"/>
                <a:sym typeface="Arial"/>
              </a:rPr>
              <a:t>We will be cross referencing the BNLv2 Chronic Homeless client data against the PIT App confirmed homeless on the night of the count data</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If a person is counted as Chronic on the BNLv2 but is not showing as meeting the homeless requirements for then night of the count, then that person will not be counted among the Chronic Homeless on the night of PIT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971550" lvl="1" indent="-457200">
              <a:spcBef>
                <a:spcPts val="0"/>
              </a:spcBef>
              <a:buClr>
                <a:schemeClr val="bg1"/>
              </a:buClr>
              <a:buSzPts val="1800"/>
            </a:pPr>
            <a:endParaRPr lang="en-US" dirty="0">
              <a:latin typeface="Arial"/>
              <a:ea typeface="Arial"/>
              <a:cs typeface="Arial"/>
              <a:sym typeface="Arial"/>
            </a:endParaRPr>
          </a:p>
        </p:txBody>
      </p:sp>
    </p:spTree>
    <p:extLst>
      <p:ext uri="{BB962C8B-B14F-4D97-AF65-F5344CB8AC3E}">
        <p14:creationId xmlns:p14="http://schemas.microsoft.com/office/powerpoint/2010/main" val="21889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r>
              <a:rPr lang="en-US" sz="4400" b="1" dirty="0">
                <a:latin typeface="Arial"/>
                <a:ea typeface="Arial"/>
                <a:cs typeface="Arial"/>
                <a:sym typeface="Arial"/>
              </a:rPr>
              <a:t>10/24/2024: </a:t>
            </a:r>
            <a:r>
              <a:rPr lang="en-US" sz="4400" dirty="0">
                <a:latin typeface="Arial"/>
                <a:ea typeface="Arial"/>
                <a:cs typeface="Arial"/>
                <a:sym typeface="Arial"/>
              </a:rPr>
              <a:t>Begin evaluating the ‘missing Current Living Assessment  (CLA)’ report</a:t>
            </a:r>
          </a:p>
          <a:p>
            <a:pPr marL="114300" indent="0">
              <a:spcBef>
                <a:spcPts val="0"/>
              </a:spcBef>
              <a:buClr>
                <a:schemeClr val="bg1"/>
              </a:buClr>
              <a:buSzPts val="1800"/>
              <a:buNone/>
            </a:pPr>
            <a:endParaRPr lang="en-US" sz="4400" dirty="0">
              <a:latin typeface="Arial"/>
              <a:ea typeface="Arial"/>
              <a:cs typeface="Arial"/>
              <a:sym typeface="Arial"/>
            </a:endParaRPr>
          </a:p>
          <a:p>
            <a:pPr marL="971550" lvl="1" indent="-457200">
              <a:spcBef>
                <a:spcPts val="0"/>
              </a:spcBef>
              <a:buClr>
                <a:schemeClr val="bg1"/>
              </a:buClr>
              <a:buSzPts val="1800"/>
            </a:pPr>
            <a:r>
              <a:rPr lang="en-US" sz="4400" dirty="0">
                <a:latin typeface="Arial"/>
                <a:ea typeface="Arial"/>
                <a:cs typeface="Arial"/>
                <a:sym typeface="Arial"/>
              </a:rPr>
              <a:t>Shows program participants which haven’t had a CLA completed within the past 90 days</a:t>
            </a:r>
          </a:p>
          <a:p>
            <a:pPr marL="971550" lvl="1" indent="-457200">
              <a:spcBef>
                <a:spcPts val="0"/>
              </a:spcBef>
              <a:buClr>
                <a:schemeClr val="bg1"/>
              </a:buClr>
              <a:buSzPts val="1800"/>
            </a:pPr>
            <a:r>
              <a:rPr lang="en-US" sz="4400" dirty="0">
                <a:latin typeface="Arial"/>
                <a:ea typeface="Arial"/>
                <a:cs typeface="Arial"/>
                <a:sym typeface="Arial"/>
              </a:rPr>
              <a:t>Recommend entering a CLA for all participants who are still active in the program to confirm enrollments are up-to-date</a:t>
            </a:r>
          </a:p>
          <a:p>
            <a:pPr marL="571500" indent="-457200">
              <a:spcBef>
                <a:spcPts val="0"/>
              </a:spcBef>
              <a:buClr>
                <a:schemeClr val="bg1"/>
              </a:buClr>
              <a:buSzPts val="1800"/>
            </a:pPr>
            <a:endParaRPr lang="en-US" sz="4400" b="1" dirty="0">
              <a:latin typeface="Arial"/>
              <a:ea typeface="Arial"/>
              <a:cs typeface="Arial"/>
              <a:sym typeface="Arial"/>
            </a:endParaRPr>
          </a:p>
          <a:p>
            <a:pPr marL="114300" indent="0">
              <a:spcBef>
                <a:spcPts val="0"/>
              </a:spcBef>
              <a:buClr>
                <a:schemeClr val="bg1"/>
              </a:buClr>
              <a:buSzPts val="1800"/>
              <a:buNone/>
            </a:pPr>
            <a:r>
              <a:rPr lang="en-US" sz="4400" b="1" dirty="0">
                <a:latin typeface="Arial"/>
                <a:ea typeface="Arial"/>
                <a:cs typeface="Arial"/>
                <a:sym typeface="Arial"/>
              </a:rPr>
              <a:t>1/14/2025: </a:t>
            </a:r>
            <a:r>
              <a:rPr lang="en-US" sz="4400" dirty="0">
                <a:latin typeface="Arial"/>
                <a:ea typeface="Arial"/>
                <a:cs typeface="Arial"/>
                <a:sym typeface="Arial"/>
              </a:rPr>
              <a:t>Ensure CLAs &amp; Client Lists are up-to-date</a:t>
            </a:r>
          </a:p>
          <a:p>
            <a:pPr marL="571500" indent="-457200">
              <a:spcBef>
                <a:spcPts val="0"/>
              </a:spcBef>
              <a:buClr>
                <a:schemeClr val="bg1"/>
              </a:buClr>
              <a:buSzPts val="1800"/>
            </a:pPr>
            <a:endParaRPr lang="en-US" sz="4400" b="1" dirty="0">
              <a:latin typeface="Arial"/>
              <a:ea typeface="Arial"/>
              <a:cs typeface="Arial"/>
              <a:sym typeface="Arial"/>
            </a:endParaRPr>
          </a:p>
          <a:p>
            <a:pPr marL="114300" indent="0">
              <a:spcBef>
                <a:spcPts val="0"/>
              </a:spcBef>
              <a:buClr>
                <a:schemeClr val="bg1"/>
              </a:buClr>
              <a:buSzPts val="1800"/>
              <a:buNone/>
            </a:pPr>
            <a:r>
              <a:rPr lang="en-US" sz="4400" b="1" dirty="0">
                <a:latin typeface="Arial"/>
                <a:ea typeface="Arial"/>
                <a:cs typeface="Arial"/>
                <a:sym typeface="Arial"/>
              </a:rPr>
              <a:t>1/28/2025: </a:t>
            </a:r>
            <a:r>
              <a:rPr lang="en-US" sz="4400" dirty="0">
                <a:latin typeface="Arial"/>
                <a:ea typeface="Arial"/>
                <a:cs typeface="Arial"/>
                <a:sym typeface="Arial"/>
              </a:rPr>
              <a:t>Night of Count</a:t>
            </a:r>
          </a:p>
          <a:p>
            <a:pPr marL="571500" indent="-457200">
              <a:spcBef>
                <a:spcPts val="0"/>
              </a:spcBef>
              <a:buClr>
                <a:schemeClr val="bg1"/>
              </a:buClr>
              <a:buSzPts val="1800"/>
            </a:pPr>
            <a:endParaRPr lang="en-US" sz="4400" b="1" dirty="0">
              <a:latin typeface="Arial"/>
              <a:ea typeface="Arial"/>
              <a:cs typeface="Arial"/>
              <a:sym typeface="Arial"/>
            </a:endParaRPr>
          </a:p>
          <a:p>
            <a:pPr marL="114300" indent="0">
              <a:spcBef>
                <a:spcPts val="0"/>
              </a:spcBef>
              <a:buClr>
                <a:schemeClr val="bg1"/>
              </a:buClr>
              <a:buSzPts val="1800"/>
              <a:buNone/>
            </a:pPr>
            <a:r>
              <a:rPr lang="en-US" sz="4400" b="1" dirty="0">
                <a:latin typeface="Arial"/>
                <a:ea typeface="Arial"/>
                <a:cs typeface="Arial"/>
                <a:sym typeface="Arial"/>
              </a:rPr>
              <a:t>1/28 evening - 2/4/2025: </a:t>
            </a:r>
            <a:r>
              <a:rPr lang="en-US" sz="4400" dirty="0">
                <a:latin typeface="Arial"/>
                <a:ea typeface="Arial"/>
                <a:cs typeface="Arial"/>
                <a:sym typeface="Arial"/>
              </a:rPr>
              <a:t>See/Speak with participants – determine sleeping location on 1/28/25, completing CLAs for 1/28/25 as you go</a:t>
            </a:r>
          </a:p>
          <a:p>
            <a:pPr marL="571500" indent="-457200">
              <a:spcBef>
                <a:spcPts val="0"/>
              </a:spcBef>
              <a:buClr>
                <a:schemeClr val="bg1"/>
              </a:buClr>
              <a:buSzPts val="1800"/>
            </a:pPr>
            <a:endParaRPr lang="en-US" sz="4400" b="1" dirty="0">
              <a:latin typeface="Arial"/>
              <a:ea typeface="Arial"/>
              <a:cs typeface="Arial"/>
              <a:sym typeface="Arial"/>
            </a:endParaRPr>
          </a:p>
          <a:p>
            <a:pPr marL="114300" indent="0">
              <a:spcBef>
                <a:spcPts val="0"/>
              </a:spcBef>
              <a:buClr>
                <a:schemeClr val="bg1"/>
              </a:buClr>
              <a:buSzPts val="1800"/>
              <a:buNone/>
            </a:pPr>
            <a:r>
              <a:rPr lang="en-US" sz="4400" b="1" dirty="0">
                <a:latin typeface="Arial"/>
                <a:ea typeface="Arial"/>
                <a:cs typeface="Arial"/>
                <a:sym typeface="Arial"/>
              </a:rPr>
              <a:t>2/4/2025:</a:t>
            </a:r>
            <a:r>
              <a:rPr lang="en-US" sz="4400" dirty="0">
                <a:latin typeface="Arial"/>
                <a:ea typeface="Arial"/>
                <a:cs typeface="Arial"/>
                <a:sym typeface="Arial"/>
              </a:rPr>
              <a:t> Data Entry deadline </a:t>
            </a:r>
          </a:p>
          <a:p>
            <a:pPr marL="114300" indent="0">
              <a:spcBef>
                <a:spcPts val="0"/>
              </a:spcBef>
              <a:buClr>
                <a:schemeClr val="bg1"/>
              </a:buClr>
              <a:buSzPts val="1800"/>
              <a:buNone/>
            </a:pPr>
            <a:endParaRPr lang="en-US" sz="4400" dirty="0">
              <a:latin typeface="Arial"/>
              <a:ea typeface="Arial"/>
              <a:cs typeface="Arial"/>
              <a:sym typeface="Arial"/>
            </a:endParaRPr>
          </a:p>
          <a:p>
            <a:pPr marL="114300" indent="0">
              <a:spcBef>
                <a:spcPts val="0"/>
              </a:spcBef>
              <a:buClr>
                <a:schemeClr val="bg1"/>
              </a:buClr>
              <a:buSzPts val="1800"/>
              <a:buNone/>
            </a:pPr>
            <a:endParaRPr lang="en-US" sz="4400" dirty="0">
              <a:latin typeface="Arial"/>
              <a:ea typeface="Arial"/>
              <a:cs typeface="Arial"/>
              <a:sym typeface="Arial"/>
            </a:endParaRPr>
          </a:p>
          <a:p>
            <a:pPr marL="114300" indent="0">
              <a:spcBef>
                <a:spcPts val="0"/>
              </a:spcBef>
              <a:buClr>
                <a:schemeClr val="bg1"/>
              </a:buClr>
              <a:buSzPts val="1800"/>
              <a:buNone/>
            </a:pPr>
            <a:r>
              <a:rPr lang="en-US" sz="4400" dirty="0">
                <a:latin typeface="Arial"/>
                <a:ea typeface="Arial"/>
                <a:cs typeface="Arial"/>
                <a:sym typeface="Arial"/>
              </a:rPr>
              <a:t>Project resources: </a:t>
            </a:r>
          </a:p>
          <a:p>
            <a:pPr marL="114300" indent="0" algn="ctr">
              <a:spcBef>
                <a:spcPts val="0"/>
              </a:spcBef>
              <a:buClr>
                <a:schemeClr val="bg1"/>
              </a:buClr>
              <a:buSzPts val="1800"/>
              <a:buNone/>
            </a:pP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2023-2024 HIC/PIT Resource Website</a:t>
            </a:r>
            <a:endParaRPr lang="en-US" sz="44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4400" dirty="0">
              <a:latin typeface="Arial"/>
              <a:ea typeface="Arial"/>
              <a:cs typeface="Arial"/>
              <a:sym typeface="Arial"/>
            </a:endParaRPr>
          </a:p>
          <a:p>
            <a:pPr marL="114300" indent="0">
              <a:spcBef>
                <a:spcPts val="0"/>
              </a:spcBef>
              <a:buClr>
                <a:schemeClr val="bg1"/>
              </a:buClr>
              <a:buSzPts val="1800"/>
              <a:buNone/>
            </a:pPr>
            <a:r>
              <a:rPr lang="en-US" sz="4400" dirty="0">
                <a:latin typeface="Arial"/>
                <a:ea typeface="Arial"/>
                <a:cs typeface="Arial"/>
                <a:sym typeface="Arial"/>
              </a:rPr>
              <a:t>If you need assistance, contact the help desk: </a:t>
            </a:r>
          </a:p>
          <a:p>
            <a:pPr marL="114300" indent="0" algn="ctr">
              <a:spcBef>
                <a:spcPts val="0"/>
              </a:spcBef>
              <a:buClr>
                <a:schemeClr val="bg1"/>
              </a:buClr>
              <a:buSzPts val="1800"/>
              <a:buNone/>
            </a:pPr>
            <a:endParaRPr lang="en-US" sz="4400" dirty="0">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114300" indent="0" algn="ctr">
              <a:spcBef>
                <a:spcPts val="0"/>
              </a:spcBef>
              <a:buClr>
                <a:schemeClr val="bg1"/>
              </a:buClr>
              <a:buSzPts val="1800"/>
              <a:buNone/>
            </a:pPr>
            <a:r>
              <a:rPr lang="en-US" sz="4400" dirty="0" err="1">
                <a:latin typeface="Arial"/>
                <a:ea typeface="Arial"/>
                <a:cs typeface="Arial"/>
                <a:sym typeface="Arial"/>
                <a:hlinkClick r:id="rId5">
                  <a:extLst>
                    <a:ext uri="{A12FA001-AC4F-418D-AE19-62706E023703}">
                      <ahyp:hlinkClr xmlns:ahyp="http://schemas.microsoft.com/office/drawing/2018/hyperlinkcolor" val="tx"/>
                    </a:ext>
                  </a:extLst>
                </a:hlinkClick>
              </a:rPr>
              <a:t>Help@NutmegIT.Com</a:t>
            </a:r>
            <a:r>
              <a:rPr lang="en-US" sz="2600" dirty="0">
                <a:latin typeface="Arial"/>
                <a:ea typeface="Arial"/>
                <a:cs typeface="Arial"/>
                <a:sym typeface="Arial"/>
              </a:rPr>
              <a:t> </a:t>
            </a:r>
            <a:endParaRPr lang="en-US" dirty="0">
              <a:latin typeface="Arial"/>
              <a:ea typeface="Arial"/>
              <a:cs typeface="Arial"/>
              <a:sym typeface="Arial"/>
            </a:endParaRPr>
          </a:p>
        </p:txBody>
      </p:sp>
    </p:spTree>
    <p:extLst>
      <p:ext uri="{BB962C8B-B14F-4D97-AF65-F5344CB8AC3E}">
        <p14:creationId xmlns:p14="http://schemas.microsoft.com/office/powerpoint/2010/main" val="40174091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Agenda</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105400"/>
          </a:xfrm>
          <a:prstGeom prst="rect">
            <a:avLst/>
          </a:prstGeom>
        </p:spPr>
        <p:txBody>
          <a:bodyPr spcFirstLastPara="1" vert="horz" wrap="square"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457200">
              <a:spcBef>
                <a:spcPts val="0"/>
              </a:spcBef>
              <a:buClr>
                <a:schemeClr val="bg1"/>
              </a:buClr>
              <a:buSzPts val="1800"/>
            </a:pPr>
            <a:r>
              <a:rPr lang="en-US" sz="2400" dirty="0">
                <a:latin typeface="Arial"/>
                <a:ea typeface="Arial"/>
                <a:cs typeface="Arial"/>
                <a:sym typeface="Arial"/>
              </a:rPr>
              <a:t>Introductions &amp; Agenda</a:t>
            </a:r>
          </a:p>
          <a:p>
            <a:pPr marL="114300" indent="0">
              <a:spcBef>
                <a:spcPts val="0"/>
              </a:spcBef>
              <a:buClr>
                <a:schemeClr val="bg1"/>
              </a:buClr>
              <a:buSzPts val="1800"/>
              <a:buNone/>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Roles &amp; Responsibilities</a:t>
            </a:r>
          </a:p>
          <a:p>
            <a:pPr marL="114300" indent="0">
              <a:spcBef>
                <a:spcPts val="0"/>
              </a:spcBef>
              <a:buClr>
                <a:schemeClr val="bg1"/>
              </a:buClr>
              <a:buSzPts val="1800"/>
              <a:buNone/>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Program Overview</a:t>
            </a:r>
          </a:p>
          <a:p>
            <a:pPr marL="571500" indent="-457200">
              <a:spcBef>
                <a:spcPts val="0"/>
              </a:spcBef>
              <a:buClr>
                <a:schemeClr val="bg1"/>
              </a:buClr>
              <a:buSzPts val="1800"/>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Unsheltered Count Process and Data Clean Up</a:t>
            </a:r>
          </a:p>
          <a:p>
            <a:pPr marL="571500" indent="-457200">
              <a:spcBef>
                <a:spcPts val="0"/>
              </a:spcBef>
              <a:buClr>
                <a:schemeClr val="bg1"/>
              </a:buClr>
              <a:buSzPts val="1800"/>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PIT Database Demo</a:t>
            </a:r>
          </a:p>
          <a:p>
            <a:pPr marL="114300" indent="0">
              <a:spcBef>
                <a:spcPts val="0"/>
              </a:spcBef>
              <a:buClr>
                <a:schemeClr val="bg1"/>
              </a:buClr>
              <a:buSzPts val="1800"/>
              <a:buNone/>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Key Dates</a:t>
            </a:r>
          </a:p>
          <a:p>
            <a:pPr marL="114300" indent="0">
              <a:spcBef>
                <a:spcPts val="0"/>
              </a:spcBef>
              <a:buClr>
                <a:schemeClr val="bg1"/>
              </a:buClr>
              <a:buSzPts val="1800"/>
              <a:buNone/>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Contact Info/Reference Links</a:t>
            </a:r>
          </a:p>
          <a:p>
            <a:pPr marL="114300" indent="0">
              <a:spcBef>
                <a:spcPts val="0"/>
              </a:spcBef>
              <a:buClr>
                <a:schemeClr val="bg1"/>
              </a:buClr>
              <a:buSzPts val="1800"/>
              <a:buNone/>
            </a:pPr>
            <a:endParaRPr lang="en-US" sz="2400" dirty="0">
              <a:latin typeface="Arial"/>
              <a:ea typeface="Arial"/>
              <a:cs typeface="Arial"/>
              <a:sym typeface="Arial"/>
            </a:endParaRPr>
          </a:p>
          <a:p>
            <a:pPr marL="571500" indent="-457200">
              <a:spcBef>
                <a:spcPts val="0"/>
              </a:spcBef>
              <a:buClr>
                <a:schemeClr val="bg1"/>
              </a:buClr>
              <a:buSzPts val="1800"/>
            </a:pPr>
            <a:r>
              <a:rPr lang="en-US" sz="2400" dirty="0">
                <a:latin typeface="Arial"/>
                <a:ea typeface="Arial"/>
                <a:cs typeface="Arial"/>
                <a:sym typeface="Arial"/>
              </a:rPr>
              <a:t>Questions</a:t>
            </a:r>
            <a:endParaRPr lang="en-US" dirty="0">
              <a:latin typeface="Arial"/>
              <a:ea typeface="Arial"/>
              <a:cs typeface="Arial"/>
              <a:sym typeface="Arial"/>
            </a:endParaRPr>
          </a:p>
        </p:txBody>
      </p:sp>
    </p:spTree>
    <p:extLst>
      <p:ext uri="{BB962C8B-B14F-4D97-AF65-F5344CB8AC3E}">
        <p14:creationId xmlns:p14="http://schemas.microsoft.com/office/powerpoint/2010/main" val="175731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extLst>
      <p:ext uri="{BB962C8B-B14F-4D97-AF65-F5344CB8AC3E}">
        <p14:creationId xmlns:p14="http://schemas.microsoft.com/office/powerpoint/2010/main" val="381931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Questions</a:t>
            </a:r>
          </a:p>
        </p:txBody>
      </p:sp>
      <p:pic>
        <p:nvPicPr>
          <p:cNvPr id="3" name="Picture 2">
            <a:extLst>
              <a:ext uri="{FF2B5EF4-FFF2-40B4-BE49-F238E27FC236}">
                <a16:creationId xmlns:a16="http://schemas.microsoft.com/office/drawing/2014/main" id="{52753331-7A1F-6B85-67A9-CE423CBFF82E}"/>
              </a:ext>
            </a:extLst>
          </p:cNvPr>
          <p:cNvPicPr>
            <a:picLocks noChangeAspect="1"/>
          </p:cNvPicPr>
          <p:nvPr/>
        </p:nvPicPr>
        <p:blipFill>
          <a:blip r:embed="rId2"/>
          <a:stretch>
            <a:fillRect/>
          </a:stretch>
        </p:blipFill>
        <p:spPr>
          <a:xfrm>
            <a:off x="2044989" y="1499178"/>
            <a:ext cx="5054022" cy="5054022"/>
          </a:xfrm>
          <a:prstGeom prst="rect">
            <a:avLst/>
          </a:prstGeom>
        </p:spPr>
      </p:pic>
    </p:spTree>
    <p:extLst>
      <p:ext uri="{BB962C8B-B14F-4D97-AF65-F5344CB8AC3E}">
        <p14:creationId xmlns:p14="http://schemas.microsoft.com/office/powerpoint/2010/main" val="223973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extLst>
      <p:ext uri="{BB962C8B-B14F-4D97-AF65-F5344CB8AC3E}">
        <p14:creationId xmlns:p14="http://schemas.microsoft.com/office/powerpoint/2010/main" val="352750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Roles and Responsibilities </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52400" y="1219200"/>
            <a:ext cx="8839200" cy="5334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spcBef>
                <a:spcPts val="0"/>
              </a:spcBef>
              <a:buSzPct val="75000"/>
              <a:buNone/>
            </a:pPr>
            <a:r>
              <a:rPr lang="en-US" sz="2400" dirty="0">
                <a:latin typeface="Calibri"/>
                <a:ea typeface="Calibri"/>
                <a:cs typeface="Calibri"/>
                <a:sym typeface="Calibri"/>
              </a:rPr>
              <a:t>Project Management – PIT Leadership Team</a:t>
            </a:r>
          </a:p>
          <a:p>
            <a:pPr marL="127000" indent="0">
              <a:spcBef>
                <a:spcPts val="0"/>
              </a:spcBef>
              <a:buSzPct val="75000"/>
              <a:buNone/>
            </a:pPr>
            <a:endParaRPr lang="en-US" sz="2400" dirty="0">
              <a:latin typeface="Calibri"/>
              <a:ea typeface="Calibri"/>
              <a:cs typeface="Calibri"/>
              <a:sym typeface="Calibri"/>
            </a:endParaRPr>
          </a:p>
          <a:p>
            <a:pPr marL="127000" indent="0">
              <a:spcBef>
                <a:spcPts val="0"/>
              </a:spcBef>
              <a:buSzPct val="75000"/>
              <a:buNone/>
            </a:pPr>
            <a:r>
              <a:rPr lang="en-US" sz="2400" dirty="0">
                <a:latin typeface="Calibri"/>
                <a:ea typeface="Calibri"/>
                <a:cs typeface="Calibri"/>
                <a:sym typeface="Calibri"/>
              </a:rPr>
              <a:t>Database Support – Nutmeg</a:t>
            </a:r>
          </a:p>
          <a:p>
            <a:pPr marL="127000" indent="0">
              <a:spcBef>
                <a:spcPts val="0"/>
              </a:spcBef>
              <a:buSzPct val="75000"/>
              <a:buNone/>
            </a:pPr>
            <a:endParaRPr lang="en-US" sz="2400" dirty="0">
              <a:latin typeface="Calibri"/>
              <a:ea typeface="Calibri"/>
              <a:cs typeface="Calibri"/>
              <a:sym typeface="Calibri"/>
            </a:endParaRPr>
          </a:p>
          <a:p>
            <a:pPr marL="127000" indent="0">
              <a:spcBef>
                <a:spcPts val="0"/>
              </a:spcBef>
              <a:buSzPct val="75000"/>
              <a:buNone/>
            </a:pPr>
            <a:r>
              <a:rPr lang="en-US" sz="2400" dirty="0">
                <a:latin typeface="Calibri"/>
                <a:ea typeface="Calibri"/>
                <a:cs typeface="Calibri"/>
                <a:sym typeface="Calibri"/>
              </a:rPr>
              <a:t>Program List Confirmation/Review</a:t>
            </a:r>
          </a:p>
          <a:p>
            <a:pPr marL="984250" lvl="1" indent="-457200">
              <a:spcBef>
                <a:spcPts val="0"/>
              </a:spcBef>
              <a:buSzPct val="75000"/>
            </a:pPr>
            <a:r>
              <a:rPr lang="en-US" sz="2400" dirty="0">
                <a:latin typeface="Calibri"/>
                <a:ea typeface="Calibri"/>
                <a:cs typeface="Calibri"/>
                <a:sym typeface="Calibri"/>
              </a:rPr>
              <a:t>CTBOS: Housing Innovations</a:t>
            </a:r>
          </a:p>
          <a:p>
            <a:pPr marL="984250" lvl="1" indent="-457200">
              <a:spcBef>
                <a:spcPts val="0"/>
              </a:spcBef>
              <a:buSzPct val="75000"/>
            </a:pPr>
            <a:r>
              <a:rPr lang="en-US" sz="2400" dirty="0">
                <a:latin typeface="Calibri"/>
                <a:ea typeface="Calibri"/>
                <a:cs typeface="Calibri"/>
                <a:sym typeface="Calibri"/>
              </a:rPr>
              <a:t>ODFC: The Housing Collective</a:t>
            </a:r>
          </a:p>
          <a:p>
            <a:pPr marL="527050" lvl="1" indent="0">
              <a:spcBef>
                <a:spcPts val="0"/>
              </a:spcBef>
              <a:buSzPct val="75000"/>
              <a:buNone/>
            </a:pPr>
            <a:endParaRPr lang="en-US" sz="2400" dirty="0">
              <a:latin typeface="Calibri"/>
              <a:ea typeface="Calibri"/>
              <a:cs typeface="Calibri"/>
              <a:sym typeface="Calibri"/>
            </a:endParaRPr>
          </a:p>
          <a:p>
            <a:pPr marL="127000" indent="0">
              <a:spcBef>
                <a:spcPts val="0"/>
              </a:spcBef>
              <a:buSzPct val="75000"/>
              <a:buNone/>
            </a:pPr>
            <a:r>
              <a:rPr lang="en-US" sz="2400" dirty="0">
                <a:latin typeface="Calibri"/>
                <a:ea typeface="Calibri"/>
                <a:cs typeface="Calibri"/>
                <a:sym typeface="Calibri"/>
              </a:rPr>
              <a:t>Current Living Situation Assessment Confirmation Monitoring </a:t>
            </a:r>
          </a:p>
          <a:p>
            <a:pPr marL="869950" lvl="1">
              <a:spcBef>
                <a:spcPts val="0"/>
              </a:spcBef>
              <a:buSzPct val="75000"/>
            </a:pPr>
            <a:r>
              <a:rPr lang="en-US" sz="2400" dirty="0">
                <a:latin typeface="Calibri"/>
                <a:ea typeface="Calibri"/>
                <a:cs typeface="Calibri"/>
                <a:sym typeface="Calibri"/>
              </a:rPr>
              <a:t>Regional Coordinators </a:t>
            </a:r>
          </a:p>
          <a:p>
            <a:pPr marL="869950" lvl="1">
              <a:spcBef>
                <a:spcPts val="0"/>
              </a:spcBef>
              <a:buSzPct val="75000"/>
            </a:pPr>
            <a:r>
              <a:rPr lang="en-US" sz="2400" dirty="0">
                <a:latin typeface="Calibri"/>
                <a:ea typeface="Calibri"/>
                <a:cs typeface="Calibri"/>
                <a:sym typeface="Calibri"/>
              </a:rPr>
              <a:t>CTBOS and ODFC </a:t>
            </a:r>
          </a:p>
          <a:p>
            <a:pPr marL="527050" lvl="1" indent="0">
              <a:spcBef>
                <a:spcPts val="0"/>
              </a:spcBef>
              <a:buSzPct val="75000"/>
              <a:buNone/>
            </a:pPr>
            <a:endParaRPr lang="en-US" dirty="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Char char="●"/>
            </a:pPr>
            <a:endParaRPr lang="en-US" dirty="0">
              <a:latin typeface="Arial"/>
              <a:ea typeface="Arial"/>
              <a:cs typeface="Arial"/>
              <a:sym typeface="Arial"/>
            </a:endParaRPr>
          </a:p>
        </p:txBody>
      </p:sp>
    </p:spTree>
    <p:extLst>
      <p:ext uri="{BB962C8B-B14F-4D97-AF65-F5344CB8AC3E}">
        <p14:creationId xmlns:p14="http://schemas.microsoft.com/office/powerpoint/2010/main" val="296598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mn-lt"/>
                <a:ea typeface="Rockwell"/>
                <a:cs typeface="Rockwell"/>
                <a:sym typeface="Rockwell"/>
              </a:rPr>
              <a:t>Federal Requirements for Counting People Experiencing Homelessness &amp; Inventory</a:t>
            </a:r>
            <a:endParaRPr lang="en-US" sz="3200" dirty="0">
              <a:solidFill>
                <a:schemeClr val="dk1"/>
              </a:solidFill>
              <a:latin typeface="+mn-lt"/>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371600"/>
            <a:ext cx="8839200" cy="4876800"/>
          </a:xfrm>
          <a:prstGeom prst="rect">
            <a:avLst/>
          </a:prstGeom>
        </p:spPr>
        <p:txBody>
          <a:bodyPr spcFirstLastPara="1" vert="horz" wrap="square" lIns="91425" tIns="91425" rIns="91425" bIns="91425" rtlCol="0" anchor="t" anchorCtr="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20000"/>
              </a:lnSpc>
              <a:spcBef>
                <a:spcPts val="0"/>
              </a:spcBef>
              <a:spcAft>
                <a:spcPts val="20"/>
              </a:spcAft>
              <a:buClr>
                <a:schemeClr val="lt1"/>
              </a:buClr>
              <a:buSzPts val="1924"/>
              <a:buNone/>
            </a:pPr>
            <a:r>
              <a:rPr lang="en-US" sz="2000" b="1" dirty="0">
                <a:ea typeface="Calibri"/>
                <a:cs typeface="Calibri"/>
                <a:sym typeface="Calibri"/>
              </a:rPr>
              <a:t>Purpose of Counts</a:t>
            </a:r>
          </a:p>
          <a:p>
            <a:pPr marL="365760" indent="-274320">
              <a:lnSpc>
                <a:spcPct val="120000"/>
              </a:lnSpc>
              <a:spcBef>
                <a:spcPts val="0"/>
              </a:spcBef>
              <a:spcAft>
                <a:spcPts val="20"/>
              </a:spcAft>
              <a:buClr>
                <a:schemeClr val="lt1"/>
              </a:buClr>
              <a:buSzPts val="1924"/>
            </a:pPr>
            <a:r>
              <a:rPr lang="en-US" sz="2000" b="1" dirty="0">
                <a:ea typeface="Calibri"/>
                <a:cs typeface="Calibri"/>
                <a:sym typeface="Calibri"/>
              </a:rPr>
              <a:t>HIC (Housing Inventory Count)</a:t>
            </a:r>
            <a:r>
              <a:rPr lang="en-US" sz="2000" dirty="0">
                <a:ea typeface="Calibri"/>
                <a:cs typeface="Calibri"/>
                <a:sym typeface="Calibri"/>
              </a:rPr>
              <a:t>:</a:t>
            </a:r>
            <a:r>
              <a:rPr lang="en-US" sz="2000" b="1" dirty="0">
                <a:ea typeface="Calibri"/>
                <a:cs typeface="Calibri"/>
                <a:sym typeface="Calibri"/>
              </a:rPr>
              <a:t> </a:t>
            </a:r>
            <a:r>
              <a:rPr lang="en-US" sz="2000" dirty="0">
                <a:ea typeface="Calibri"/>
                <a:cs typeface="Calibri"/>
                <a:sym typeface="Calibri"/>
              </a:rPr>
              <a:t>C</a:t>
            </a:r>
            <a:r>
              <a:rPr lang="en-US" sz="2000" dirty="0"/>
              <a:t>ount units &amp; beds dedicated to community members experiencing homelessness.</a:t>
            </a:r>
          </a:p>
          <a:p>
            <a:pPr marL="365760" indent="-274320">
              <a:lnSpc>
                <a:spcPct val="120000"/>
              </a:lnSpc>
              <a:spcBef>
                <a:spcPts val="0"/>
              </a:spcBef>
              <a:spcAft>
                <a:spcPts val="20"/>
              </a:spcAft>
              <a:buClr>
                <a:schemeClr val="lt1"/>
              </a:buClr>
              <a:buSzPts val="1924"/>
            </a:pPr>
            <a:r>
              <a:rPr lang="en-US" sz="2000" b="1" dirty="0"/>
              <a:t>PIT (Point-in-Time Count): </a:t>
            </a:r>
            <a:r>
              <a:rPr lang="en-US" sz="2000" dirty="0"/>
              <a:t>Count individuals experiencing homelessness in sheltered &amp; unsheltered spaces. (not meant for human habitation).</a:t>
            </a:r>
          </a:p>
          <a:p>
            <a:pPr marL="106442" lvl="0" indent="0" rtl="0">
              <a:lnSpc>
                <a:spcPct val="120000"/>
              </a:lnSpc>
              <a:spcBef>
                <a:spcPts val="0"/>
              </a:spcBef>
              <a:spcAft>
                <a:spcPts val="20"/>
              </a:spcAft>
              <a:buClr>
                <a:schemeClr val="lt1"/>
              </a:buClr>
              <a:buSzPts val="1924"/>
              <a:buNone/>
            </a:pPr>
            <a:endParaRPr lang="en-US" sz="2000" b="1" dirty="0">
              <a:ea typeface="Calibri"/>
              <a:cs typeface="Calibri"/>
              <a:sym typeface="Calibri"/>
            </a:endParaRPr>
          </a:p>
          <a:p>
            <a:pPr marL="106442" lvl="0" indent="0" rtl="0">
              <a:lnSpc>
                <a:spcPct val="120000"/>
              </a:lnSpc>
              <a:spcBef>
                <a:spcPts val="0"/>
              </a:spcBef>
              <a:spcAft>
                <a:spcPts val="20"/>
              </a:spcAft>
              <a:buClr>
                <a:schemeClr val="lt1"/>
              </a:buClr>
              <a:buSzPts val="1924"/>
              <a:buNone/>
            </a:pPr>
            <a:r>
              <a:rPr lang="en-US" sz="2000" b="1" dirty="0">
                <a:ea typeface="Calibri"/>
                <a:cs typeface="Calibri"/>
                <a:sym typeface="Calibri"/>
              </a:rPr>
              <a:t>Timing of Counts</a:t>
            </a:r>
          </a:p>
          <a:p>
            <a:pPr marL="365760" indent="-274320">
              <a:lnSpc>
                <a:spcPct val="120000"/>
              </a:lnSpc>
              <a:spcBef>
                <a:spcPts val="0"/>
              </a:spcBef>
              <a:spcAft>
                <a:spcPts val="20"/>
              </a:spcAft>
              <a:buClr>
                <a:schemeClr val="lt1"/>
              </a:buClr>
              <a:buSzPts val="1924"/>
            </a:pPr>
            <a:r>
              <a:rPr lang="en-US" sz="2000" b="1" dirty="0"/>
              <a:t>HIC</a:t>
            </a:r>
            <a:r>
              <a:rPr lang="en-US" sz="2000" dirty="0"/>
              <a:t>: Starts now; adjustments for unknown/unexpected changes for 1/28/25</a:t>
            </a:r>
          </a:p>
          <a:p>
            <a:pPr marL="365760" indent="-274320">
              <a:lnSpc>
                <a:spcPct val="120000"/>
              </a:lnSpc>
              <a:spcBef>
                <a:spcPts val="0"/>
              </a:spcBef>
              <a:spcAft>
                <a:spcPts val="20"/>
              </a:spcAft>
              <a:buClr>
                <a:schemeClr val="lt1"/>
              </a:buClr>
              <a:buSzPts val="1924"/>
            </a:pPr>
            <a:r>
              <a:rPr lang="en-US" sz="2000" b="1" dirty="0"/>
              <a:t>PIT</a:t>
            </a:r>
            <a:r>
              <a:rPr lang="en-US" sz="2000" dirty="0"/>
              <a:t>:  Conducted within the last 10 days of January. CT PIT count on </a:t>
            </a:r>
            <a:r>
              <a:rPr lang="en-US" sz="2000" b="1" dirty="0"/>
              <a:t>1/28/2025.</a:t>
            </a:r>
          </a:p>
          <a:p>
            <a:pPr marL="365760" lvl="0" indent="-274320" rtl="0">
              <a:lnSpc>
                <a:spcPct val="120000"/>
              </a:lnSpc>
              <a:spcBef>
                <a:spcPts val="0"/>
              </a:spcBef>
              <a:spcAft>
                <a:spcPts val="0"/>
              </a:spcAft>
              <a:buClr>
                <a:schemeClr val="lt1"/>
              </a:buClr>
              <a:buSzPts val="1924"/>
              <a:buNone/>
            </a:pPr>
            <a:endParaRPr lang="en-US" sz="2000" b="1" dirty="0">
              <a:latin typeface="Calibri"/>
              <a:ea typeface="Calibri"/>
              <a:cs typeface="Calibri"/>
              <a:sym typeface="Calibri"/>
            </a:endParaRPr>
          </a:p>
          <a:p>
            <a:pPr marL="365760" lvl="0" indent="-274320" rtl="0">
              <a:lnSpc>
                <a:spcPct val="120000"/>
              </a:lnSpc>
              <a:spcBef>
                <a:spcPts val="0"/>
              </a:spcBef>
              <a:spcAft>
                <a:spcPts val="0"/>
              </a:spcAft>
              <a:buClr>
                <a:schemeClr val="lt1"/>
              </a:buClr>
              <a:buSzPts val="1924"/>
              <a:buNone/>
            </a:pPr>
            <a:r>
              <a:rPr lang="en-US" sz="2000" b="1" dirty="0">
                <a:latin typeface="Calibri"/>
                <a:ea typeface="Calibri"/>
                <a:cs typeface="Calibri"/>
                <a:sym typeface="Calibri"/>
              </a:rPr>
              <a:t>Areas of Focus</a:t>
            </a:r>
          </a:p>
          <a:p>
            <a:pPr marL="365760" indent="-274320">
              <a:lnSpc>
                <a:spcPct val="120000"/>
              </a:lnSpc>
              <a:spcBef>
                <a:spcPts val="0"/>
              </a:spcBef>
              <a:buClr>
                <a:schemeClr val="lt1"/>
              </a:buClr>
              <a:buSzPts val="1924"/>
            </a:pPr>
            <a:r>
              <a:rPr lang="en-US" sz="2000" b="1" dirty="0">
                <a:latin typeface="Calibri"/>
                <a:ea typeface="Calibri"/>
                <a:cs typeface="Calibri"/>
                <a:sym typeface="Calibri"/>
              </a:rPr>
              <a:t>HIC:  </a:t>
            </a:r>
            <a:r>
              <a:rPr lang="en-US" sz="2000" dirty="0">
                <a:latin typeface="Calibri"/>
                <a:ea typeface="Calibri"/>
                <a:cs typeface="Calibri"/>
                <a:sym typeface="Calibri"/>
              </a:rPr>
              <a:t>Count available units &amp; beds in housing programs (HMIS and Non-HMIS)</a:t>
            </a:r>
          </a:p>
          <a:p>
            <a:pPr marL="365760" indent="-274320">
              <a:lnSpc>
                <a:spcPct val="120000"/>
              </a:lnSpc>
              <a:spcBef>
                <a:spcPts val="0"/>
              </a:spcBef>
              <a:buClr>
                <a:schemeClr val="lt1"/>
              </a:buClr>
              <a:buSzPts val="1924"/>
            </a:pPr>
            <a:r>
              <a:rPr lang="en-US" sz="2000" b="1" dirty="0">
                <a:latin typeface="Calibri"/>
                <a:ea typeface="Calibri"/>
                <a:cs typeface="Calibri"/>
                <a:sym typeface="Calibri"/>
              </a:rPr>
              <a:t>PIT:  </a:t>
            </a:r>
            <a:r>
              <a:rPr lang="en-US" sz="2000" dirty="0">
                <a:latin typeface="Calibri"/>
                <a:ea typeface="Calibri"/>
                <a:cs typeface="Calibri"/>
                <a:sym typeface="Calibri"/>
              </a:rPr>
              <a:t>Count total households &amp; individuals in those units/beds on 1/28/25. </a:t>
            </a:r>
          </a:p>
        </p:txBody>
      </p:sp>
    </p:spTree>
    <p:extLst>
      <p:ext uri="{BB962C8B-B14F-4D97-AF65-F5344CB8AC3E}">
        <p14:creationId xmlns:p14="http://schemas.microsoft.com/office/powerpoint/2010/main" val="251407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0CCA-E0B2-4E8A-1C0E-CDDDB8B587DF}"/>
              </a:ext>
            </a:extLst>
          </p:cNvPr>
          <p:cNvSpPr>
            <a:spLocks noGrp="1"/>
          </p:cNvSpPr>
          <p:nvPr>
            <p:ph type="title"/>
          </p:nvPr>
        </p:nvSpPr>
        <p:spPr/>
        <p:txBody>
          <a:bodyPr>
            <a:noAutofit/>
          </a:bodyPr>
          <a:lstStyle/>
          <a:p>
            <a:r>
              <a:rPr lang="en-US" sz="2800" dirty="0">
                <a:latin typeface="Rockwell" panose="02060603020205020403" pitchFamily="18" charset="0"/>
              </a:rPr>
              <a:t>Federal Requirements for HIC &amp; PIT (2)</a:t>
            </a:r>
          </a:p>
        </p:txBody>
      </p:sp>
      <p:sp>
        <p:nvSpPr>
          <p:cNvPr id="3" name="Content Placeholder 2">
            <a:extLst>
              <a:ext uri="{FF2B5EF4-FFF2-40B4-BE49-F238E27FC236}">
                <a16:creationId xmlns:a16="http://schemas.microsoft.com/office/drawing/2014/main" id="{E36E5F7A-C5B8-D302-08CC-F20EE6ABA024}"/>
              </a:ext>
            </a:extLst>
          </p:cNvPr>
          <p:cNvSpPr>
            <a:spLocks noGrp="1"/>
          </p:cNvSpPr>
          <p:nvPr>
            <p:ph idx="1"/>
          </p:nvPr>
        </p:nvSpPr>
        <p:spPr>
          <a:xfrm>
            <a:off x="457200" y="1186635"/>
            <a:ext cx="8229600" cy="4267199"/>
          </a:xfrm>
        </p:spPr>
        <p:txBody>
          <a:bodyPr>
            <a:normAutofit/>
          </a:bodyPr>
          <a:lstStyle/>
          <a:p>
            <a:pPr marL="106442" indent="0">
              <a:lnSpc>
                <a:spcPct val="130000"/>
              </a:lnSpc>
              <a:spcBef>
                <a:spcPts val="0"/>
              </a:spcBef>
              <a:buClr>
                <a:schemeClr val="lt1"/>
              </a:buClr>
              <a:buSzPts val="1924"/>
              <a:buNone/>
            </a:pPr>
            <a:r>
              <a:rPr lang="en-US" sz="2800" b="1" dirty="0">
                <a:latin typeface="Calibri"/>
                <a:ea typeface="Calibri"/>
                <a:cs typeface="Calibri"/>
                <a:sym typeface="Calibri"/>
              </a:rPr>
              <a:t>Importance of the Counts</a:t>
            </a:r>
          </a:p>
          <a:p>
            <a:pPr marL="365760" indent="-274320">
              <a:spcBef>
                <a:spcPts val="0"/>
              </a:spcBef>
              <a:buClr>
                <a:schemeClr val="lt1"/>
              </a:buClr>
              <a:buSzPts val="1924"/>
            </a:pPr>
            <a:r>
              <a:rPr lang="en-US" sz="2800" dirty="0"/>
              <a:t>Snapshot of Homelessness: Provides annual insights into homelessness trends. </a:t>
            </a:r>
          </a:p>
          <a:p>
            <a:pPr marL="106442" lvl="0" indent="0" rtl="0">
              <a:lnSpc>
                <a:spcPct val="130000"/>
              </a:lnSpc>
              <a:spcBef>
                <a:spcPts val="0"/>
              </a:spcBef>
              <a:spcAft>
                <a:spcPts val="0"/>
              </a:spcAft>
              <a:buClr>
                <a:schemeClr val="lt1"/>
              </a:buClr>
              <a:buSzPts val="1924"/>
              <a:buNone/>
            </a:pPr>
            <a:r>
              <a:rPr lang="en-US" sz="2800" b="1" dirty="0">
                <a:latin typeface="Calibri"/>
                <a:ea typeface="Calibri"/>
                <a:cs typeface="Calibri"/>
                <a:sym typeface="Calibri"/>
              </a:rPr>
              <a:t>Ultimate goal</a:t>
            </a:r>
          </a:p>
          <a:p>
            <a:pPr marL="365760" indent="-274320">
              <a:spcBef>
                <a:spcPts val="0"/>
              </a:spcBef>
              <a:buClr>
                <a:schemeClr val="lt1"/>
              </a:buClr>
              <a:buSzPts val="1924"/>
            </a:pPr>
            <a:r>
              <a:rPr lang="en-US" sz="2800" dirty="0"/>
              <a:t>Determine federal funding and resource allotment/eligibility for Connecticut.</a:t>
            </a:r>
            <a:endParaRPr lang="en-US" sz="2800" b="1" dirty="0">
              <a:latin typeface="Calibri"/>
              <a:ea typeface="Calibri"/>
              <a:cs typeface="Calibri"/>
              <a:sym typeface="Calibri"/>
            </a:endParaRPr>
          </a:p>
          <a:p>
            <a:endParaRPr lang="en-US" dirty="0"/>
          </a:p>
        </p:txBody>
      </p:sp>
      <p:pic>
        <p:nvPicPr>
          <p:cNvPr id="5" name="Picture 4" descr="A puzzle pieces with a person's head and text&#10;&#10;Description automatically generated">
            <a:extLst>
              <a:ext uri="{FF2B5EF4-FFF2-40B4-BE49-F238E27FC236}">
                <a16:creationId xmlns:a16="http://schemas.microsoft.com/office/drawing/2014/main" id="{E5B1021F-8C5B-438B-6553-D637F42A0398}"/>
              </a:ext>
            </a:extLst>
          </p:cNvPr>
          <p:cNvPicPr>
            <a:picLocks noChangeAspect="1"/>
          </p:cNvPicPr>
          <p:nvPr/>
        </p:nvPicPr>
        <p:blipFill>
          <a:blip r:embed="rId2" cstate="print">
            <a:extLst>
              <a:ext uri="{28A0092B-C50C-407E-A947-70E740481C1C}">
                <a14:useLocalDpi xmlns:a14="http://schemas.microsoft.com/office/drawing/2010/main" val="0"/>
              </a:ext>
            </a:extLst>
          </a:blip>
          <a:srcRect t="19334" b="19332"/>
          <a:stretch/>
        </p:blipFill>
        <p:spPr>
          <a:xfrm>
            <a:off x="1562100" y="4300039"/>
            <a:ext cx="6019800" cy="2307590"/>
          </a:xfrm>
          <a:prstGeom prst="rect">
            <a:avLst/>
          </a:prstGeom>
        </p:spPr>
      </p:pic>
    </p:spTree>
    <p:extLst>
      <p:ext uri="{BB962C8B-B14F-4D97-AF65-F5344CB8AC3E}">
        <p14:creationId xmlns:p14="http://schemas.microsoft.com/office/powerpoint/2010/main" val="17571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3600" dirty="0">
                <a:solidFill>
                  <a:schemeClr val="dk1"/>
                </a:solidFill>
                <a:latin typeface="Rockwell" panose="02060603020205020403" pitchFamily="18" charset="0"/>
                <a:ea typeface="Arial"/>
                <a:cs typeface="Arial"/>
                <a:sym typeface="Rockwell"/>
              </a:rPr>
              <a:t>Overview</a:t>
            </a:r>
            <a:endParaRPr lang="en-US" sz="3600" dirty="0">
              <a:solidFill>
                <a:schemeClr val="dk1"/>
              </a:solidFill>
              <a:latin typeface="Rockwell" panose="02060603020205020403" pitchFamily="18" charset="0"/>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8" name="Google Shape;96;p18">
            <a:extLst>
              <a:ext uri="{FF2B5EF4-FFF2-40B4-BE49-F238E27FC236}">
                <a16:creationId xmlns:a16="http://schemas.microsoft.com/office/drawing/2014/main" id="{29C0B475-FC58-6102-C474-4C05E13DDF53}"/>
              </a:ext>
            </a:extLst>
          </p:cNvPr>
          <p:cNvSpPr txBox="1">
            <a:spLocks/>
          </p:cNvSpPr>
          <p:nvPr/>
        </p:nvSpPr>
        <p:spPr>
          <a:xfrm>
            <a:off x="152400" y="1337310"/>
            <a:ext cx="8862291" cy="5139690"/>
          </a:xfrm>
          <a:prstGeom prst="rect">
            <a:avLst/>
          </a:prstGeom>
          <a:ln w="38100">
            <a:noFill/>
          </a:ln>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5080" indent="0">
              <a:lnSpc>
                <a:spcPct val="80000"/>
              </a:lnSpc>
              <a:spcBef>
                <a:spcPts val="1200"/>
              </a:spcBef>
              <a:buClr>
                <a:schemeClr val="bg1"/>
              </a:buClr>
              <a:buSzPts val="1800"/>
              <a:buNone/>
            </a:pPr>
            <a:r>
              <a:rPr lang="en-US" sz="2400" dirty="0">
                <a:latin typeface="Calibri"/>
                <a:ea typeface="Calibri"/>
                <a:cs typeface="Calibri"/>
                <a:sym typeface="Calibri"/>
              </a:rPr>
              <a:t>The Point in Time (PIT) counts people experiencing homelessness within each Continuum of Care’s geographic region. </a:t>
            </a:r>
          </a:p>
          <a:p>
            <a:pPr marL="114300" marR="5080" indent="0">
              <a:lnSpc>
                <a:spcPct val="80000"/>
              </a:lnSpc>
              <a:spcBef>
                <a:spcPts val="1200"/>
              </a:spcBef>
              <a:buClr>
                <a:schemeClr val="bg1"/>
              </a:buClr>
              <a:buSzPts val="1800"/>
              <a:buNone/>
            </a:pPr>
            <a:r>
              <a:rPr lang="en-US" sz="2400" dirty="0">
                <a:latin typeface="Calibri"/>
                <a:ea typeface="Calibri"/>
                <a:cs typeface="Calibri"/>
                <a:sym typeface="Calibri"/>
              </a:rPr>
              <a:t>Populations included in PIT: </a:t>
            </a:r>
          </a:p>
          <a:p>
            <a:pPr marL="457200" marR="5080">
              <a:lnSpc>
                <a:spcPct val="80000"/>
              </a:lnSpc>
              <a:spcBef>
                <a:spcPts val="0"/>
              </a:spcBef>
              <a:buClr>
                <a:schemeClr val="bg1"/>
              </a:buClr>
              <a:buSzPct val="54000"/>
            </a:pPr>
            <a:r>
              <a:rPr lang="en-US" sz="2400" dirty="0">
                <a:latin typeface="Calibri"/>
                <a:ea typeface="Calibri"/>
                <a:cs typeface="Calibri"/>
                <a:sym typeface="Calibri"/>
              </a:rPr>
              <a:t>Emergency Shelter  (ES)                       </a:t>
            </a:r>
          </a:p>
          <a:p>
            <a:pPr marL="488950" marR="5080">
              <a:lnSpc>
                <a:spcPct val="80000"/>
              </a:lnSpc>
              <a:spcBef>
                <a:spcPts val="0"/>
              </a:spcBef>
              <a:buClr>
                <a:schemeClr val="bg1"/>
              </a:buClr>
              <a:buSzPts val="1300"/>
            </a:pPr>
            <a:r>
              <a:rPr lang="en-US" sz="2400" dirty="0">
                <a:latin typeface="Calibri"/>
                <a:ea typeface="Calibri"/>
                <a:cs typeface="Calibri"/>
                <a:sym typeface="Calibri"/>
              </a:rPr>
              <a:t>Transitional Housing (TH)</a:t>
            </a:r>
          </a:p>
          <a:p>
            <a:pPr marL="488950" marR="5080">
              <a:lnSpc>
                <a:spcPct val="80000"/>
              </a:lnSpc>
              <a:spcBef>
                <a:spcPts val="0"/>
              </a:spcBef>
              <a:buClr>
                <a:schemeClr val="bg1"/>
              </a:buClr>
              <a:buSzPts val="1300"/>
            </a:pPr>
            <a:r>
              <a:rPr lang="en-US" sz="2400" dirty="0">
                <a:latin typeface="Calibri"/>
                <a:ea typeface="Calibri"/>
                <a:cs typeface="Calibri"/>
                <a:sym typeface="Calibri"/>
              </a:rPr>
              <a:t>Safe Haven (SH)</a:t>
            </a:r>
          </a:p>
          <a:p>
            <a:pPr marL="488950" marR="5080">
              <a:lnSpc>
                <a:spcPct val="80000"/>
              </a:lnSpc>
              <a:spcBef>
                <a:spcPts val="0"/>
              </a:spcBef>
              <a:buClr>
                <a:schemeClr val="bg1"/>
              </a:buClr>
              <a:buSzPts val="1300"/>
            </a:pPr>
            <a:r>
              <a:rPr lang="en-US" sz="2400" dirty="0">
                <a:latin typeface="Calibri"/>
                <a:ea typeface="Calibri"/>
                <a:cs typeface="Calibri"/>
                <a:sym typeface="Calibri"/>
              </a:rPr>
              <a:t>Unsheltered Situations</a:t>
            </a:r>
          </a:p>
          <a:p>
            <a:pPr marL="889000" marR="5080" lvl="1">
              <a:lnSpc>
                <a:spcPct val="80000"/>
              </a:lnSpc>
              <a:spcBef>
                <a:spcPts val="0"/>
              </a:spcBef>
              <a:buClr>
                <a:schemeClr val="bg1"/>
              </a:buClr>
              <a:buSzPts val="1300"/>
            </a:pPr>
            <a:r>
              <a:rPr lang="en-US" sz="2000" dirty="0">
                <a:latin typeface="Calibri"/>
                <a:ea typeface="Calibri"/>
                <a:cs typeface="Calibri"/>
                <a:sym typeface="Calibri"/>
              </a:rPr>
              <a:t>Street Outreach (SO)</a:t>
            </a:r>
          </a:p>
          <a:p>
            <a:pPr marL="889000" marR="5080" lvl="1">
              <a:lnSpc>
                <a:spcPct val="80000"/>
              </a:lnSpc>
              <a:spcBef>
                <a:spcPts val="0"/>
              </a:spcBef>
              <a:buClr>
                <a:schemeClr val="bg1"/>
              </a:buClr>
              <a:buSzPts val="1300"/>
            </a:pPr>
            <a:r>
              <a:rPr lang="en-US" sz="2000" dirty="0">
                <a:latin typeface="Calibri"/>
                <a:ea typeface="Calibri"/>
                <a:cs typeface="Calibri"/>
                <a:sym typeface="Calibri"/>
              </a:rPr>
              <a:t>Youth Navigator</a:t>
            </a:r>
          </a:p>
          <a:p>
            <a:pPr marL="488950" marR="5080">
              <a:lnSpc>
                <a:spcPct val="80000"/>
              </a:lnSpc>
              <a:spcBef>
                <a:spcPts val="0"/>
              </a:spcBef>
              <a:buClr>
                <a:schemeClr val="bg1"/>
              </a:buClr>
              <a:buSzPts val="1300"/>
            </a:pPr>
            <a:endParaRPr lang="en-US" sz="2400" dirty="0">
              <a:latin typeface="Calibri"/>
              <a:ea typeface="Calibri"/>
              <a:cs typeface="Calibri"/>
              <a:sym typeface="Calibri"/>
            </a:endParaRPr>
          </a:p>
          <a:p>
            <a:pPr marL="146050" marR="5080" indent="0">
              <a:lnSpc>
                <a:spcPct val="80000"/>
              </a:lnSpc>
              <a:spcBef>
                <a:spcPts val="0"/>
              </a:spcBef>
              <a:buClr>
                <a:schemeClr val="bg1"/>
              </a:buClr>
              <a:buSzPts val="1300"/>
              <a:buNone/>
            </a:pPr>
            <a:r>
              <a:rPr lang="en-US" sz="2400" dirty="0">
                <a:latin typeface="Calibri"/>
                <a:ea typeface="Calibri"/>
                <a:cs typeface="Calibri"/>
                <a:sym typeface="Calibri"/>
              </a:rPr>
              <a:t>The HIC includes a people count for each program. </a:t>
            </a:r>
          </a:p>
          <a:p>
            <a:pPr marL="146050" marR="5080" indent="0">
              <a:lnSpc>
                <a:spcPct val="80000"/>
              </a:lnSpc>
              <a:spcBef>
                <a:spcPts val="0"/>
              </a:spcBef>
              <a:buClr>
                <a:schemeClr val="bg1"/>
              </a:buClr>
              <a:buSzPts val="1300"/>
              <a:buNone/>
            </a:pPr>
            <a:r>
              <a:rPr lang="en-US" sz="2400" dirty="0">
                <a:latin typeface="Calibri"/>
                <a:ea typeface="Calibri"/>
                <a:cs typeface="Calibri"/>
                <a:sym typeface="Calibri"/>
              </a:rPr>
              <a:t>Populations included in HIC:</a:t>
            </a:r>
          </a:p>
          <a:p>
            <a:pPr marL="488950" marR="5080">
              <a:lnSpc>
                <a:spcPct val="80000"/>
              </a:lnSpc>
              <a:spcBef>
                <a:spcPts val="0"/>
              </a:spcBef>
              <a:buClr>
                <a:schemeClr val="bg1"/>
              </a:buClr>
              <a:buSzPts val="1300"/>
            </a:pPr>
            <a:r>
              <a:rPr lang="en-US" sz="2400" dirty="0">
                <a:latin typeface="Calibri"/>
                <a:ea typeface="Calibri"/>
                <a:cs typeface="Calibri"/>
                <a:sym typeface="Calibri"/>
              </a:rPr>
              <a:t>ES, TH, SH</a:t>
            </a:r>
          </a:p>
          <a:p>
            <a:pPr marL="488950" marR="5080">
              <a:lnSpc>
                <a:spcPct val="80000"/>
              </a:lnSpc>
              <a:spcBef>
                <a:spcPts val="0"/>
              </a:spcBef>
              <a:buClr>
                <a:schemeClr val="bg1"/>
              </a:buClr>
              <a:buSzPts val="1300"/>
            </a:pPr>
            <a:r>
              <a:rPr lang="en-US" sz="2400" dirty="0">
                <a:latin typeface="Calibri"/>
                <a:ea typeface="Calibri"/>
                <a:cs typeface="Calibri"/>
                <a:sym typeface="Calibri"/>
              </a:rPr>
              <a:t>Rapid Rehousing (RRH)</a:t>
            </a:r>
          </a:p>
          <a:p>
            <a:pPr marL="488950" marR="5080">
              <a:lnSpc>
                <a:spcPct val="80000"/>
              </a:lnSpc>
              <a:spcBef>
                <a:spcPts val="0"/>
              </a:spcBef>
              <a:buClr>
                <a:schemeClr val="bg1"/>
              </a:buClr>
              <a:buSzPts val="1300"/>
            </a:pPr>
            <a:r>
              <a:rPr lang="en-US" sz="2400" dirty="0">
                <a:latin typeface="Calibri"/>
                <a:ea typeface="Calibri"/>
                <a:cs typeface="Calibri"/>
                <a:sym typeface="Calibri"/>
              </a:rPr>
              <a:t>Permanent Supportive Housing (PSH)</a:t>
            </a:r>
          </a:p>
        </p:txBody>
      </p:sp>
    </p:spTree>
    <p:extLst>
      <p:ext uri="{BB962C8B-B14F-4D97-AF65-F5344CB8AC3E}">
        <p14:creationId xmlns:p14="http://schemas.microsoft.com/office/powerpoint/2010/main" val="286004677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4800" dirty="0">
                <a:solidFill>
                  <a:schemeClr val="dk1"/>
                </a:solidFill>
                <a:latin typeface="+mn-lt"/>
                <a:ea typeface="Arial"/>
                <a:cs typeface="Arial"/>
                <a:sym typeface="Rockwell"/>
              </a:rPr>
              <a:t>Overview Continued</a:t>
            </a:r>
            <a:endParaRPr lang="en-US" sz="4800" dirty="0">
              <a:solidFill>
                <a:schemeClr val="dk1"/>
              </a:solidFill>
              <a:latin typeface="+mn-lt"/>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10" name="TextBox 9">
            <a:extLst>
              <a:ext uri="{FF2B5EF4-FFF2-40B4-BE49-F238E27FC236}">
                <a16:creationId xmlns:a16="http://schemas.microsoft.com/office/drawing/2014/main" id="{FE58B189-F16D-0F33-7B30-CA5A5F435A3C}"/>
              </a:ext>
            </a:extLst>
          </p:cNvPr>
          <p:cNvSpPr txBox="1"/>
          <p:nvPr/>
        </p:nvSpPr>
        <p:spPr>
          <a:xfrm>
            <a:off x="533400" y="1392240"/>
            <a:ext cx="8001000" cy="1661993"/>
          </a:xfrm>
          <a:prstGeom prst="rect">
            <a:avLst/>
          </a:prstGeom>
          <a:noFill/>
          <a:ln w="28575">
            <a:solidFill>
              <a:schemeClr val="bg1"/>
            </a:solidFill>
          </a:ln>
        </p:spPr>
        <p:txBody>
          <a:bodyPr wrap="square">
            <a:spAutoFit/>
          </a:bodyPr>
          <a:lstStyle/>
          <a:p>
            <a:r>
              <a:rPr lang="en-US" sz="2800" dirty="0">
                <a:solidFill>
                  <a:schemeClr val="bg1"/>
                </a:solidFill>
              </a:rPr>
              <a:t>Unsheltered = people living in places not meant for human habitation, for example, outside, in bus stations, in cars, etc.</a:t>
            </a:r>
          </a:p>
          <a:p>
            <a:endParaRPr lang="en-US" dirty="0">
              <a:solidFill>
                <a:schemeClr val="bg1"/>
              </a:solidFill>
            </a:endParaRPr>
          </a:p>
        </p:txBody>
      </p:sp>
      <p:sp>
        <p:nvSpPr>
          <p:cNvPr id="11" name="TextBox 10">
            <a:extLst>
              <a:ext uri="{FF2B5EF4-FFF2-40B4-BE49-F238E27FC236}">
                <a16:creationId xmlns:a16="http://schemas.microsoft.com/office/drawing/2014/main" id="{B0C7611A-7124-C66A-550E-813448132CB9}"/>
              </a:ext>
            </a:extLst>
          </p:cNvPr>
          <p:cNvSpPr txBox="1"/>
          <p:nvPr/>
        </p:nvSpPr>
        <p:spPr>
          <a:xfrm>
            <a:off x="561108" y="3518377"/>
            <a:ext cx="7973291" cy="2677656"/>
          </a:xfrm>
          <a:prstGeom prst="rect">
            <a:avLst/>
          </a:prstGeom>
          <a:noFill/>
          <a:ln w="38100">
            <a:solidFill>
              <a:schemeClr val="bg1"/>
            </a:solidFill>
          </a:ln>
        </p:spPr>
        <p:txBody>
          <a:bodyPr wrap="square">
            <a:spAutoFit/>
          </a:bodyPr>
          <a:lstStyle/>
          <a:p>
            <a:r>
              <a:rPr lang="en-US" sz="2800" dirty="0">
                <a:solidFill>
                  <a:schemeClr val="bg1"/>
                </a:solidFill>
              </a:rPr>
              <a:t>RRH and PSH = Programs considered permanent housing</a:t>
            </a:r>
          </a:p>
          <a:p>
            <a:pPr marL="457200" indent="-457200">
              <a:buFont typeface="Arial" panose="020B0604020202020204" pitchFamily="34" charset="0"/>
              <a:buChar char="•"/>
            </a:pPr>
            <a:r>
              <a:rPr lang="en-US" sz="2800" dirty="0">
                <a:solidFill>
                  <a:schemeClr val="bg1"/>
                </a:solidFill>
              </a:rPr>
              <a:t>Participants are counted and reported to HUD</a:t>
            </a:r>
          </a:p>
          <a:p>
            <a:pPr marL="914400" lvl="1" indent="-457200">
              <a:buFont typeface="Arial" panose="020B0604020202020204" pitchFamily="34" charset="0"/>
              <a:buChar char="•"/>
            </a:pPr>
            <a:r>
              <a:rPr lang="en-US" sz="2800" dirty="0">
                <a:solidFill>
                  <a:schemeClr val="bg1"/>
                </a:solidFill>
              </a:rPr>
              <a:t>Fewer demographics reported</a:t>
            </a:r>
          </a:p>
          <a:p>
            <a:pPr marL="914400" lvl="1" indent="-457200">
              <a:buFont typeface="Arial" panose="020B0604020202020204" pitchFamily="34" charset="0"/>
              <a:buChar char="•"/>
            </a:pPr>
            <a:r>
              <a:rPr lang="en-US" sz="2800" dirty="0">
                <a:solidFill>
                  <a:schemeClr val="bg1"/>
                </a:solidFill>
              </a:rPr>
              <a:t>No longer considered to be experiencing homelessness</a:t>
            </a:r>
          </a:p>
        </p:txBody>
      </p:sp>
    </p:spTree>
    <p:extLst>
      <p:ext uri="{BB962C8B-B14F-4D97-AF65-F5344CB8AC3E}">
        <p14:creationId xmlns:p14="http://schemas.microsoft.com/office/powerpoint/2010/main" val="357832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4400" dirty="0">
                <a:latin typeface="+mn-lt"/>
                <a:ea typeface="Rockwell"/>
                <a:cs typeface="Rockwell"/>
                <a:sym typeface="Rockwell"/>
              </a:rPr>
              <a:t>Unsheltered Count</a:t>
            </a:r>
            <a:endParaRPr lang="en-US" sz="4400" dirty="0">
              <a:solidFill>
                <a:schemeClr val="dk1"/>
              </a:solidFill>
              <a:latin typeface="+mn-lt"/>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graphicFrame>
        <p:nvGraphicFramePr>
          <p:cNvPr id="8" name="Google Shape;164;p28">
            <a:extLst>
              <a:ext uri="{FF2B5EF4-FFF2-40B4-BE49-F238E27FC236}">
                <a16:creationId xmlns:a16="http://schemas.microsoft.com/office/drawing/2014/main" id="{1D34A690-500E-FCD1-2E5D-1348F929DD4D}"/>
              </a:ext>
            </a:extLst>
          </p:cNvPr>
          <p:cNvGraphicFramePr/>
          <p:nvPr>
            <p:extLst>
              <p:ext uri="{D42A27DB-BD31-4B8C-83A1-F6EECF244321}">
                <p14:modId xmlns:p14="http://schemas.microsoft.com/office/powerpoint/2010/main" val="1780086190"/>
              </p:ext>
            </p:extLst>
          </p:nvPr>
        </p:nvGraphicFramePr>
        <p:xfrm>
          <a:off x="143435" y="12192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9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Example List&amp;quot;&quot;/&gt;&lt;property id=&quot;20307&quot; value=&quot;257&quot;/&gt;&lt;/object&gt;&lt;object type=&quot;3&quot; unique_id=&quot;10006&quot;&gt;&lt;property id=&quot;20148&quot; value=&quot;5&quot;/&gt;&lt;property id=&quot;20300&quot; value=&quot;Slide 3 - &amp;quot;Sub-Section Divider&amp;quot;&quot;/&gt;&lt;property id=&quot;20307&quot; value=&quot;258&quot;/&gt;&lt;/object&gt;&lt;object type=&quot;3&quot; unique_id=&quot;10007&quot;&gt;&lt;property id=&quot;20148&quot; value=&quot;5&quot;/&gt;&lt;property id=&quot;20300&quot; value=&quot;Slide 4 - &amp;quot;Example Table&amp;quot;&quot;/&gt;&lt;property id=&quot;20307&quot; value=&quot;259&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roid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TotalTime>
  <Words>1267</Words>
  <Application>Microsoft Office PowerPoint</Application>
  <PresentationFormat>On-screen Show (4:3)</PresentationFormat>
  <Paragraphs>192</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Average</vt:lpstr>
      <vt:lpstr>Calibri</vt:lpstr>
      <vt:lpstr>Droid Sans</vt:lpstr>
      <vt:lpstr>Rockwell</vt:lpstr>
      <vt:lpstr>Office Theme</vt:lpstr>
      <vt:lpstr>2024-2025 Unsheltered Training</vt:lpstr>
      <vt:lpstr>Agenda</vt:lpstr>
      <vt:lpstr>Important Contact Information</vt:lpstr>
      <vt:lpstr>Roles and Responsibilities </vt:lpstr>
      <vt:lpstr>Federal Requirements for Counting People Experiencing Homelessness &amp; Inventory</vt:lpstr>
      <vt:lpstr>Federal Requirements for HIC &amp; PIT (2)</vt:lpstr>
      <vt:lpstr>Overview</vt:lpstr>
      <vt:lpstr>Overview Continued</vt:lpstr>
      <vt:lpstr>Unsheltered Count</vt:lpstr>
      <vt:lpstr>PIT Database Demonstration</vt:lpstr>
      <vt:lpstr>PIT App Training: Information Page</vt:lpstr>
      <vt:lpstr>PIT App Training: Shelter/Housing Based Programs</vt:lpstr>
      <vt:lpstr>PIT App Training: Shelter/Housing Based Programs</vt:lpstr>
      <vt:lpstr>PIT App Training: Unsheltered HMIS and Non-HMIS</vt:lpstr>
      <vt:lpstr>PIT App Training: Unsheltered HMIS and Non-HMIS</vt:lpstr>
      <vt:lpstr>PIT App Training: Unsheltered HMIS and Non-HMIS</vt:lpstr>
      <vt:lpstr>PIT App Training: Unsheltered HMIS and Non-HMIS</vt:lpstr>
      <vt:lpstr>PIT App Training: Unsheltered HMIS and Non-HMIS</vt:lpstr>
      <vt:lpstr>Important Dates &amp; Resources</vt:lpstr>
      <vt:lpstr>Important Contact Information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dc:title>
  <dc:creator>James</dc:creator>
  <cp:lastModifiedBy>Paul Schmitz</cp:lastModifiedBy>
  <cp:revision>70</cp:revision>
  <dcterms:created xsi:type="dcterms:W3CDTF">2011-01-28T01:57:10Z</dcterms:created>
  <dcterms:modified xsi:type="dcterms:W3CDTF">2024-10-24T18:59:45Z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15F60180-5D37-4510-A25A-27866F7C582D</vt:lpwstr>
  </property>
  <property fmtid="{D5CDD505-2E9C-101B-9397-08002B2CF9AE}" pid="3" name="ArticulatePath">
    <vt:lpwstr>PIT 2024-2025 HIC.PIT Unsheltered Training - v3 - 10.23.2024</vt:lpwstr>
  </property>
</Properties>
</file>