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6" r:id="rId3"/>
    <p:sldId id="273" r:id="rId4"/>
    <p:sldId id="291" r:id="rId5"/>
    <p:sldId id="279" r:id="rId6"/>
    <p:sldId id="300" r:id="rId7"/>
    <p:sldId id="302" r:id="rId8"/>
    <p:sldId id="280" r:id="rId9"/>
    <p:sldId id="303" r:id="rId10"/>
    <p:sldId id="286" r:id="rId11"/>
    <p:sldId id="283" r:id="rId12"/>
    <p:sldId id="285" r:id="rId13"/>
    <p:sldId id="278" r:id="rId14"/>
    <p:sldId id="274" r:id="rId15"/>
    <p:sldId id="275" r:id="rId16"/>
    <p:sldId id="276" r:id="rId17"/>
    <p:sldId id="294" r:id="rId18"/>
    <p:sldId id="297" r:id="rId19"/>
    <p:sldId id="298" r:id="rId20"/>
    <p:sldId id="299" r:id="rId21"/>
    <p:sldId id="288" r:id="rId22"/>
    <p:sldId id="295" r:id="rId23"/>
    <p:sldId id="292" r:id="rId24"/>
    <p:sldId id="290"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7C651D-9173-C37D-8155-9DED54C7A0B5}" name="Shannon Quinn-Sheeran" initials="SQ" userId="S::shannon@HousingInnovations.onmicrosoft.com::aac1ccf3-da46-4f93-908a-088a9ec49073" providerId="AD"/>
  <p188:author id="{17223B47-36F6-AA09-05EF-3A51E3692300}" name="Shannon Quinn-Sheeran" initials="SQ" userId="b87b281aada16072" providerId="Windows Live"/>
  <p188:author id="{1F104C7B-0EBC-3ECC-C2E8-7185DE883465}" name="Jim Bombaci" initials="JB" userId="71fe6c6e7f44d40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66728" autoAdjust="0"/>
  </p:normalViewPr>
  <p:slideViewPr>
    <p:cSldViewPr>
      <p:cViewPr varScale="1">
        <p:scale>
          <a:sx n="48" d="100"/>
          <a:sy n="48" d="100"/>
        </p:scale>
        <p:origin x="2310" y="5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57DE6E-9677-44BC-BE80-1BF13AA6A289}" type="datetimeFigureOut">
              <a:rPr lang="en-US" smtClean="0"/>
              <a:pPr/>
              <a:t>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B55319-D93C-4A30-A783-9477CC6A1E2E}" type="slidenum">
              <a:rPr lang="en-US" smtClean="0"/>
              <a:pPr/>
              <a:t>‹#›</a:t>
            </a:fld>
            <a:endParaRPr lang="en-US"/>
          </a:p>
        </p:txBody>
      </p:sp>
    </p:spTree>
    <p:extLst>
      <p:ext uri="{BB962C8B-B14F-4D97-AF65-F5344CB8AC3E}">
        <p14:creationId xmlns:p14="http://schemas.microsoft.com/office/powerpoint/2010/main" val="2233295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7572-F8E8-4E73-8B0E-F67D3B7983AF}" type="datetimeFigureOut">
              <a:rPr lang="en-US" smtClean="0"/>
              <a:t>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B3417-4B9C-41C6-B28C-33271B5E1D05}" type="slidenum">
              <a:rPr lang="en-US" smtClean="0"/>
              <a:t>‹#›</a:t>
            </a:fld>
            <a:endParaRPr lang="en-US"/>
          </a:p>
        </p:txBody>
      </p:sp>
    </p:spTree>
    <p:extLst>
      <p:ext uri="{BB962C8B-B14F-4D97-AF65-F5344CB8AC3E}">
        <p14:creationId xmlns:p14="http://schemas.microsoft.com/office/powerpoint/2010/main" val="384207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3</a:t>
            </a:fld>
            <a:endParaRPr lang="en-US"/>
          </a:p>
        </p:txBody>
      </p:sp>
    </p:spTree>
    <p:extLst>
      <p:ext uri="{BB962C8B-B14F-4D97-AF65-F5344CB8AC3E}">
        <p14:creationId xmlns:p14="http://schemas.microsoft.com/office/powerpoint/2010/main" val="333704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Joint TH-RRH programs in the CT BOS CoC. In HMIS, they are set up separately for the TH portion and the RRH portion and will report that way. </a:t>
            </a:r>
          </a:p>
        </p:txBody>
      </p:sp>
      <p:sp>
        <p:nvSpPr>
          <p:cNvPr id="4" name="Slide Number Placeholder 3"/>
          <p:cNvSpPr>
            <a:spLocks noGrp="1"/>
          </p:cNvSpPr>
          <p:nvPr>
            <p:ph type="sldNum" sz="quarter" idx="5"/>
          </p:nvPr>
        </p:nvSpPr>
        <p:spPr/>
        <p:txBody>
          <a:bodyPr/>
          <a:lstStyle/>
          <a:p>
            <a:fld id="{7C0B3417-4B9C-41C6-B28C-33271B5E1D05}" type="slidenum">
              <a:rPr lang="en-US" smtClean="0"/>
              <a:t>13</a:t>
            </a:fld>
            <a:endParaRPr lang="en-US"/>
          </a:p>
        </p:txBody>
      </p:sp>
    </p:spTree>
    <p:extLst>
      <p:ext uri="{BB962C8B-B14F-4D97-AF65-F5344CB8AC3E}">
        <p14:creationId xmlns:p14="http://schemas.microsoft.com/office/powerpoint/2010/main" val="304652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14</a:t>
            </a:fld>
            <a:endParaRPr lang="en-US"/>
          </a:p>
        </p:txBody>
      </p:sp>
    </p:spTree>
    <p:extLst>
      <p:ext uri="{BB962C8B-B14F-4D97-AF65-F5344CB8AC3E}">
        <p14:creationId xmlns:p14="http://schemas.microsoft.com/office/powerpoint/2010/main" val="160294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15</a:t>
            </a:fld>
            <a:endParaRPr lang="en-US"/>
          </a:p>
        </p:txBody>
      </p:sp>
    </p:spTree>
    <p:extLst>
      <p:ext uri="{BB962C8B-B14F-4D97-AF65-F5344CB8AC3E}">
        <p14:creationId xmlns:p14="http://schemas.microsoft.com/office/powerpoint/2010/main" val="233760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EHVs and HSVs are part of the Other Permanent Housing category, and, as such, they need only Household type (adults w/ children or adult only) and # of people in each type.</a:t>
            </a:r>
          </a:p>
        </p:txBody>
      </p:sp>
      <p:sp>
        <p:nvSpPr>
          <p:cNvPr id="4" name="Slide Number Placeholder 3"/>
          <p:cNvSpPr>
            <a:spLocks noGrp="1"/>
          </p:cNvSpPr>
          <p:nvPr>
            <p:ph type="sldNum" sz="quarter" idx="5"/>
          </p:nvPr>
        </p:nvSpPr>
        <p:spPr/>
        <p:txBody>
          <a:bodyPr/>
          <a:lstStyle/>
          <a:p>
            <a:fld id="{7C0B3417-4B9C-41C6-B28C-33271B5E1D05}" type="slidenum">
              <a:rPr lang="en-US" smtClean="0"/>
              <a:t>16</a:t>
            </a:fld>
            <a:endParaRPr lang="en-US"/>
          </a:p>
        </p:txBody>
      </p:sp>
    </p:spTree>
    <p:extLst>
      <p:ext uri="{BB962C8B-B14F-4D97-AF65-F5344CB8AC3E}">
        <p14:creationId xmlns:p14="http://schemas.microsoft.com/office/powerpoint/2010/main" val="305462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17</a:t>
            </a:fld>
            <a:endParaRPr lang="en-US"/>
          </a:p>
        </p:txBody>
      </p:sp>
    </p:spTree>
    <p:extLst>
      <p:ext uri="{BB962C8B-B14F-4D97-AF65-F5344CB8AC3E}">
        <p14:creationId xmlns:p14="http://schemas.microsoft.com/office/powerpoint/2010/main" val="322673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18</a:t>
            </a:fld>
            <a:endParaRPr lang="en-US"/>
          </a:p>
        </p:txBody>
      </p:sp>
    </p:spTree>
    <p:extLst>
      <p:ext uri="{BB962C8B-B14F-4D97-AF65-F5344CB8AC3E}">
        <p14:creationId xmlns:p14="http://schemas.microsoft.com/office/powerpoint/2010/main" val="75957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F9F18-CAE3-C271-BE17-070B45CD7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85A58-B775-FF23-B220-FD61AB6EE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B2873-0054-EEFF-0F09-195842B9C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090216-8C13-133E-DB1F-5BA172664793}"/>
              </a:ext>
            </a:extLst>
          </p:cNvPr>
          <p:cNvSpPr>
            <a:spLocks noGrp="1"/>
          </p:cNvSpPr>
          <p:nvPr>
            <p:ph type="sldNum" sz="quarter" idx="5"/>
          </p:nvPr>
        </p:nvSpPr>
        <p:spPr/>
        <p:txBody>
          <a:bodyPr/>
          <a:lstStyle/>
          <a:p>
            <a:fld id="{7C0B3417-4B9C-41C6-B28C-33271B5E1D05}" type="slidenum">
              <a:rPr lang="en-US" smtClean="0"/>
              <a:t>19</a:t>
            </a:fld>
            <a:endParaRPr lang="en-US"/>
          </a:p>
        </p:txBody>
      </p:sp>
    </p:spTree>
    <p:extLst>
      <p:ext uri="{BB962C8B-B14F-4D97-AF65-F5344CB8AC3E}">
        <p14:creationId xmlns:p14="http://schemas.microsoft.com/office/powerpoint/2010/main" val="27306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B65A8-D7E7-D6E6-F81C-C39296E52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F2FAE-64E2-25FB-77FC-155418FDD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070A-2925-4AA5-BFF1-B4AC2188D5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CD364-FE13-8C92-CE91-E005187AE5D9}"/>
              </a:ext>
            </a:extLst>
          </p:cNvPr>
          <p:cNvSpPr>
            <a:spLocks noGrp="1"/>
          </p:cNvSpPr>
          <p:nvPr>
            <p:ph type="sldNum" sz="quarter" idx="5"/>
          </p:nvPr>
        </p:nvSpPr>
        <p:spPr/>
        <p:txBody>
          <a:bodyPr/>
          <a:lstStyle/>
          <a:p>
            <a:fld id="{7C0B3417-4B9C-41C6-B28C-33271B5E1D05}" type="slidenum">
              <a:rPr lang="en-US" smtClean="0"/>
              <a:t>20</a:t>
            </a:fld>
            <a:endParaRPr lang="en-US"/>
          </a:p>
        </p:txBody>
      </p:sp>
    </p:spTree>
    <p:extLst>
      <p:ext uri="{BB962C8B-B14F-4D97-AF65-F5344CB8AC3E}">
        <p14:creationId xmlns:p14="http://schemas.microsoft.com/office/powerpoint/2010/main" val="120923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21</a:t>
            </a:fld>
            <a:endParaRPr lang="en-US"/>
          </a:p>
        </p:txBody>
      </p:sp>
    </p:spTree>
    <p:extLst>
      <p:ext uri="{BB962C8B-B14F-4D97-AF65-F5344CB8AC3E}">
        <p14:creationId xmlns:p14="http://schemas.microsoft.com/office/powerpoint/2010/main" val="330024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22</a:t>
            </a:fld>
            <a:endParaRPr lang="en-US"/>
          </a:p>
        </p:txBody>
      </p:sp>
    </p:spTree>
    <p:extLst>
      <p:ext uri="{BB962C8B-B14F-4D97-AF65-F5344CB8AC3E}">
        <p14:creationId xmlns:p14="http://schemas.microsoft.com/office/powerpoint/2010/main" val="219771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4</a:t>
            </a:fld>
            <a:endParaRPr lang="en-US"/>
          </a:p>
        </p:txBody>
      </p:sp>
    </p:spTree>
    <p:extLst>
      <p:ext uri="{BB962C8B-B14F-4D97-AF65-F5344CB8AC3E}">
        <p14:creationId xmlns:p14="http://schemas.microsoft.com/office/powerpoint/2010/main" val="243838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5</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LF Start</a:t>
            </a:r>
          </a:p>
          <a:p>
            <a:r>
              <a:rPr lang="en-US" sz="1200" dirty="0"/>
              <a:t>HIC: units/beds in programs for which homelessness is an entry criteria</a:t>
            </a:r>
          </a:p>
          <a:p>
            <a:r>
              <a:rPr lang="en-US" sz="1200" dirty="0"/>
              <a:t>Timing: during colder time of winter when homelessness is at its peak. </a:t>
            </a:r>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6</a:t>
            </a:fld>
            <a:endParaRPr lang="en-US"/>
          </a:p>
        </p:txBody>
      </p:sp>
    </p:spTree>
    <p:extLst>
      <p:ext uri="{BB962C8B-B14F-4D97-AF65-F5344CB8AC3E}">
        <p14:creationId xmlns:p14="http://schemas.microsoft.com/office/powerpoint/2010/main" val="248819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 includes the TH portion of Joint TH/RRH projects – these show up as either a TH program type or an RRH program type not both.  The funder type is Join TH/RRH</a:t>
            </a:r>
          </a:p>
        </p:txBody>
      </p:sp>
      <p:sp>
        <p:nvSpPr>
          <p:cNvPr id="4" name="Slide Number Placeholder 3"/>
          <p:cNvSpPr>
            <a:spLocks noGrp="1"/>
          </p:cNvSpPr>
          <p:nvPr>
            <p:ph type="sldNum" sz="quarter" idx="5"/>
          </p:nvPr>
        </p:nvSpPr>
        <p:spPr/>
        <p:txBody>
          <a:bodyPr/>
          <a:lstStyle/>
          <a:p>
            <a:fld id="{7C0B3417-4B9C-41C6-B28C-33271B5E1D05}" type="slidenum">
              <a:rPr lang="en-US" smtClean="0"/>
              <a:t>8</a:t>
            </a:fld>
            <a:endParaRPr lang="en-US"/>
          </a:p>
        </p:txBody>
      </p:sp>
    </p:spTree>
    <p:extLst>
      <p:ext uri="{BB962C8B-B14F-4D97-AF65-F5344CB8AC3E}">
        <p14:creationId xmlns:p14="http://schemas.microsoft.com/office/powerpoint/2010/main" val="37074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9</a:t>
            </a:fld>
            <a:endParaRPr lang="en-US"/>
          </a:p>
        </p:txBody>
      </p:sp>
    </p:spTree>
    <p:extLst>
      <p:ext uri="{BB962C8B-B14F-4D97-AF65-F5344CB8AC3E}">
        <p14:creationId xmlns:p14="http://schemas.microsoft.com/office/powerpoint/2010/main" val="327325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10</a:t>
            </a:fld>
            <a:endParaRPr lang="en-US"/>
          </a:p>
        </p:txBody>
      </p:sp>
    </p:spTree>
    <p:extLst>
      <p:ext uri="{BB962C8B-B14F-4D97-AF65-F5344CB8AC3E}">
        <p14:creationId xmlns:p14="http://schemas.microsoft.com/office/powerpoint/2010/main" val="156136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3417-4B9C-41C6-B28C-33271B5E1D05}" type="slidenum">
              <a:rPr lang="en-US" smtClean="0"/>
              <a:t>11</a:t>
            </a:fld>
            <a:endParaRPr lang="en-US"/>
          </a:p>
        </p:txBody>
      </p:sp>
    </p:spTree>
    <p:extLst>
      <p:ext uri="{BB962C8B-B14F-4D97-AF65-F5344CB8AC3E}">
        <p14:creationId xmlns:p14="http://schemas.microsoft.com/office/powerpoint/2010/main" val="346913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made some modifications and GPD, SSVF, YHDP and RHY programs SHOULD all auto-populate, but not other programs.  All should check/verify that they are correct, and adjust as necessary.</a:t>
            </a:r>
          </a:p>
          <a:p>
            <a:r>
              <a:rPr lang="en-US" dirty="0"/>
              <a:t>GPD, SSVF, YHDP and RHY people data does not auto populate – that was a bed count feature only.  Only RRH people data triggers RRH bed data </a:t>
            </a:r>
          </a:p>
        </p:txBody>
      </p:sp>
      <p:sp>
        <p:nvSpPr>
          <p:cNvPr id="4" name="Slide Number Placeholder 3"/>
          <p:cNvSpPr>
            <a:spLocks noGrp="1"/>
          </p:cNvSpPr>
          <p:nvPr>
            <p:ph type="sldNum" sz="quarter" idx="5"/>
          </p:nvPr>
        </p:nvSpPr>
        <p:spPr/>
        <p:txBody>
          <a:bodyPr/>
          <a:lstStyle/>
          <a:p>
            <a:fld id="{7C0B3417-4B9C-41C6-B28C-33271B5E1D05}" type="slidenum">
              <a:rPr lang="en-US" smtClean="0"/>
              <a:t>12</a:t>
            </a:fld>
            <a:endParaRPr lang="en-US"/>
          </a:p>
        </p:txBody>
      </p:sp>
    </p:spTree>
    <p:extLst>
      <p:ext uri="{BB962C8B-B14F-4D97-AF65-F5344CB8AC3E}">
        <p14:creationId xmlns:p14="http://schemas.microsoft.com/office/powerpoint/2010/main" val="3119636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91757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0" y="3048000"/>
            <a:ext cx="91440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BA9FD8D-E16F-4B5C-9B0C-FBE6F5DC1A5D}"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A9FD8D-E16F-4B5C-9B0C-FBE6F5DC1A5D}"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10" name="Subtitle 3"/>
          <p:cNvSpPr>
            <a:spLocks noGrp="1"/>
          </p:cNvSpPr>
          <p:nvPr userDrawn="1">
            <p:ph type="subTitle" idx="1"/>
          </p:nvPr>
        </p:nvSpPr>
        <p:spPr>
          <a:xfrm>
            <a:off x="2590800" y="3429000"/>
            <a:ext cx="3886200" cy="1371600"/>
          </a:xfrm>
        </p:spPr>
        <p:txBody>
          <a:bodyPr>
            <a:normAutofit fontScale="92500"/>
          </a:bodyPr>
          <a:lstStyle>
            <a:lvl1pPr>
              <a:buNone/>
              <a:tabLst>
                <a:tab pos="1430338" algn="l"/>
              </a:tabLst>
              <a:defRPr>
                <a:solidFill>
                  <a:schemeClr val="bg1">
                    <a:lumMod val="65000"/>
                  </a:schemeClr>
                </a:solidFill>
              </a:defRPr>
            </a:lvl1pPr>
          </a:lstStyle>
          <a:p>
            <a:pPr algn="l">
              <a:tabLst>
                <a:tab pos="1030288" algn="l"/>
              </a:tabLst>
            </a:pPr>
            <a:r>
              <a:rPr lang="en-US" sz="2400" b="1" dirty="0">
                <a:latin typeface="Droid Sans" pitchFamily="34" charset="0"/>
                <a:ea typeface="Droid Sans" pitchFamily="34" charset="0"/>
                <a:cs typeface="Droid Sans" pitchFamily="34" charset="0"/>
              </a:rPr>
              <a:t>Phone</a:t>
            </a:r>
            <a:r>
              <a:rPr lang="en-US" sz="2400" dirty="0">
                <a:latin typeface="Droid Sans" pitchFamily="34" charset="0"/>
                <a:ea typeface="Droid Sans" pitchFamily="34" charset="0"/>
                <a:cs typeface="Droid Sans" pitchFamily="34" charset="0"/>
              </a:rPr>
              <a:t>	</a:t>
            </a:r>
            <a:r>
              <a:rPr lang="en-US" sz="2400" dirty="0">
                <a:solidFill>
                  <a:schemeClr val="tx1"/>
                </a:solidFill>
                <a:latin typeface="Droid Sans" pitchFamily="34" charset="0"/>
                <a:ea typeface="Droid Sans" pitchFamily="34" charset="0"/>
                <a:cs typeface="Droid Sans" pitchFamily="34" charset="0"/>
              </a:rPr>
              <a:t>(560) 256-4822</a:t>
            </a:r>
          </a:p>
          <a:p>
            <a:pPr algn="l">
              <a:tabLst>
                <a:tab pos="1030288" algn="l"/>
              </a:tabLst>
            </a:pPr>
            <a:r>
              <a:rPr lang="en-US" sz="2400" b="1" dirty="0">
                <a:latin typeface="Droid Sans" pitchFamily="34" charset="0"/>
                <a:ea typeface="Droid Sans" pitchFamily="34" charset="0"/>
                <a:cs typeface="Droid Sans" pitchFamily="34" charset="0"/>
              </a:rPr>
              <a:t>Web	</a:t>
            </a:r>
            <a:r>
              <a:rPr lang="en-US" sz="2400" dirty="0">
                <a:solidFill>
                  <a:schemeClr val="tx1"/>
                </a:solidFill>
                <a:latin typeface="Droid Sans" pitchFamily="34" charset="0"/>
                <a:ea typeface="Droid Sans" pitchFamily="34" charset="0"/>
                <a:cs typeface="Droid Sans" pitchFamily="34" charset="0"/>
              </a:rPr>
              <a:t>NutmegIT.com</a:t>
            </a:r>
          </a:p>
          <a:p>
            <a:pPr algn="l">
              <a:tabLst>
                <a:tab pos="1030288" algn="l"/>
              </a:tabLst>
            </a:pPr>
            <a:r>
              <a:rPr lang="en-US" sz="2400" b="1" dirty="0">
                <a:latin typeface="Droid Sans" pitchFamily="34" charset="0"/>
                <a:ea typeface="Droid Sans" pitchFamily="34" charset="0"/>
                <a:cs typeface="Droid Sans" pitchFamily="34" charset="0"/>
              </a:rPr>
              <a:t>Email	</a:t>
            </a:r>
            <a:r>
              <a:rPr lang="en-US" sz="2400" dirty="0">
                <a:solidFill>
                  <a:schemeClr val="tx1"/>
                </a:solidFill>
                <a:latin typeface="Droid Sans" pitchFamily="34" charset="0"/>
                <a:ea typeface="Droid Sans" pitchFamily="34" charset="0"/>
                <a:cs typeface="Droid Sans" pitchFamily="34" charset="0"/>
              </a:rPr>
              <a:t>info@nutmegit.com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3733800" y="1676400"/>
            <a:ext cx="4953000" cy="42671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A9FD8D-E16F-4B5C-9B0C-FBE6F5DC1A5D}"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362200"/>
            <a:ext cx="7772400" cy="433387"/>
          </a:xfrm>
        </p:spPr>
        <p:txBody>
          <a:bodyPr anchor="b"/>
          <a:lstStyle>
            <a:lvl1pPr marL="0" indent="0">
              <a:buNone/>
              <a:defRPr sz="20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BA9FD8D-E16F-4B5C-9B0C-FBE6F5DC1A5D}"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E7C-97CA-470C-B10B-A9292783C67B}" type="slidenum">
              <a:rPr lang="en-US" smtClean="0"/>
              <a:pPr/>
              <a:t>‹#›</a:t>
            </a:fld>
            <a:endParaRPr lang="en-US"/>
          </a:p>
        </p:txBody>
      </p:sp>
      <p:sp>
        <p:nvSpPr>
          <p:cNvPr id="7"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j-lt"/>
                <a:ea typeface="+mj-ea"/>
                <a:cs typeface="+mj-cs"/>
              </a:rPr>
              <a:t>Click to edit Master title style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BA9FD8D-E16F-4B5C-9B0C-FBE6F5DC1A5D}"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latin typeface="+mj-lt"/>
              </a:defRPr>
            </a:lvl1pPr>
            <a:lvl2pPr>
              <a:defRPr sz="2000">
                <a:solidFill>
                  <a:schemeClr val="bg1"/>
                </a:solidFill>
                <a:latin typeface="+mj-lt"/>
              </a:defRPr>
            </a:lvl2pPr>
            <a:lvl3pPr>
              <a:defRPr sz="18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A9FD8D-E16F-4B5C-9B0C-FBE6F5DC1A5D}"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E7C-97CA-470C-B10B-A9292783C67B}" type="slidenum">
              <a:rPr lang="en-US" smtClean="0"/>
              <a:pPr/>
              <a:t>‹#›</a:t>
            </a:fld>
            <a:endParaRPr lang="en-US"/>
          </a:p>
        </p:txBody>
      </p:sp>
      <p:sp>
        <p:nvSpPr>
          <p:cNvPr id="10"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A9FD8D-E16F-4B5C-9B0C-FBE6F5DC1A5D}"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E7C-97CA-470C-B10B-A9292783C67B}" type="slidenum">
              <a:rPr lang="en-US" smtClean="0"/>
              <a:pPr/>
              <a:t>‹#›</a:t>
            </a:fld>
            <a:endParaRPr lang="en-US"/>
          </a:p>
        </p:txBody>
      </p:sp>
      <p:sp>
        <p:nvSpPr>
          <p:cNvPr id="6" name="Title 1"/>
          <p:cNvSpPr>
            <a:spLocks noGrp="1"/>
          </p:cNvSpPr>
          <p:nvPr>
            <p:ph type="title"/>
          </p:nvPr>
        </p:nvSpPr>
        <p:spPr>
          <a:xfrm>
            <a:off x="1143000" y="228600"/>
            <a:ext cx="7010400" cy="838200"/>
          </a:xfrm>
          <a:prstGeom prst="rect">
            <a:avLst/>
          </a:prstGeom>
        </p:spPr>
        <p:txBody>
          <a:bodyPr anchor="ctr"/>
          <a:lstStyle>
            <a:lvl1pPr>
              <a:defRPr sz="40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9FD8D-E16F-4B5C-9B0C-FBE6F5DC1A5D}"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009650"/>
          </a:xfrm>
          <a:prstGeom prst="rect">
            <a:avLst/>
          </a:prstGeom>
        </p:spPr>
        <p:txBody>
          <a:bodyPr anchor="b"/>
          <a:lstStyle>
            <a:lvl1pPr algn="l">
              <a:defRPr sz="2000" b="1">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575050" y="1219200"/>
            <a:ext cx="5111750" cy="4906963"/>
          </a:xfrm>
        </p:spPr>
        <p:txBody>
          <a:bodyPr/>
          <a:lstStyle>
            <a:lvl1pPr>
              <a:defRPr sz="3200">
                <a:solidFill>
                  <a:schemeClr val="bg1"/>
                </a:solidFill>
                <a:latin typeface="+mj-lt"/>
              </a:defRPr>
            </a:lvl1pPr>
            <a:lvl2pPr>
              <a:defRPr sz="2800">
                <a:solidFill>
                  <a:schemeClr val="bg1"/>
                </a:solidFill>
                <a:latin typeface="+mj-lt"/>
              </a:defRPr>
            </a:lvl2pPr>
            <a:lvl3pPr>
              <a:defRPr sz="24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BA9FD8D-E16F-4B5C-9B0C-FBE6F5DC1A5D}"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E7C-97CA-470C-B10B-A9292783C67B}" type="slidenum">
              <a:rPr lang="en-US" smtClean="0"/>
              <a:pPr/>
              <a:t>‹#›</a:t>
            </a:fld>
            <a:endParaRPr lang="en-US"/>
          </a:p>
        </p:txBody>
      </p:sp>
      <p:sp>
        <p:nvSpPr>
          <p:cNvPr id="8" name="Title 1"/>
          <p:cNvSpPr txBox="1">
            <a:spLocks/>
          </p:cNvSpPr>
          <p:nvPr userDrawn="1"/>
        </p:nvSpPr>
        <p:spPr>
          <a:xfrm>
            <a:off x="1143000" y="228600"/>
            <a:ext cx="7010400" cy="838200"/>
          </a:xfrm>
          <a:prstGeom prst="rect">
            <a:avLst/>
          </a:prstGeom>
        </p:spPr>
        <p:txBody>
          <a:bodyPr anchor="ctr"/>
          <a:lstStyle>
            <a:lvl1pPr>
              <a:defRPr sz="40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800" y="1676401"/>
            <a:ext cx="4953000" cy="213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9FD8D-E16F-4B5C-9B0C-FBE6F5DC1A5D}"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11E7C-97CA-470C-B10B-A9292783C67B}" type="slidenum">
              <a:rPr lang="en-US" smtClean="0"/>
              <a:pPr/>
              <a:t>‹#›</a:t>
            </a:fld>
            <a:endParaRPr lang="en-US"/>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cthmis.com/pit/" TargetMode="External"/><Relationship Id="rId4" Type="http://schemas.openxmlformats.org/officeDocument/2006/relationships/hyperlink" Target="https://poe.nutmegit.com/AppCenter2"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mailto:Help@nutmegit.co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hyperlink" Target="https://cthmis.com/pit/" TargetMode="External"/><Relationship Id="rId4" Type="http://schemas.openxmlformats.org/officeDocument/2006/relationships/hyperlink" Target="https://app.smartsheet.com/b/form/72465a743bd74ea48d58dbdd901b9c0e"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mailto:Jim@NutmegIT.Com" TargetMode="External"/><Relationship Id="rId7" Type="http://schemas.openxmlformats.org/officeDocument/2006/relationships/hyperlink" Target="mailto:ctboscoc@gmail.com"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mailto:Help@NutmegIT.Com" TargetMode="External"/><Relationship Id="rId5" Type="http://schemas.openxmlformats.org/officeDocument/2006/relationships/hyperlink" Target="mailto:Lindsay@TheHousingCollective.Org" TargetMode="External"/><Relationship Id="rId4" Type="http://schemas.openxmlformats.org/officeDocument/2006/relationships/hyperlink" Target="mailto:Shannon@HousingInnovations.U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mailto:Help@NutmegIT.Com" TargetMode="External"/><Relationship Id="rId4" Type="http://schemas.openxmlformats.org/officeDocument/2006/relationships/hyperlink" Target="https://cthmis.com/p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Jim@NutmegIT.Com" TargetMode="External"/><Relationship Id="rId7" Type="http://schemas.openxmlformats.org/officeDocument/2006/relationships/hyperlink" Target="mailto:ctboscoc@gmail.com"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mailto:Help@NutmegIT.Com" TargetMode="External"/><Relationship Id="rId5" Type="http://schemas.openxmlformats.org/officeDocument/2006/relationships/hyperlink" Target="mailto:Lindsay@TheHousingCollective.Org" TargetMode="External"/><Relationship Id="rId4" Type="http://schemas.openxmlformats.org/officeDocument/2006/relationships/hyperlink" Target="mailto:Shannon@HousingInnovations.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286000"/>
            <a:ext cx="4648200" cy="1828800"/>
          </a:xfrm>
        </p:spPr>
        <p:txBody>
          <a:bodyPr>
            <a:noAutofit/>
          </a:bodyPr>
          <a:lstStyle/>
          <a:p>
            <a:r>
              <a:rPr lang="en-US" sz="4000" dirty="0"/>
              <a:t>2024-2025 Sheltered People Count Training</a:t>
            </a:r>
          </a:p>
        </p:txBody>
      </p:sp>
      <p:sp>
        <p:nvSpPr>
          <p:cNvPr id="3" name="Title 1">
            <a:extLst>
              <a:ext uri="{FF2B5EF4-FFF2-40B4-BE49-F238E27FC236}">
                <a16:creationId xmlns:a16="http://schemas.microsoft.com/office/drawing/2014/main" id="{F296DCCE-3F56-6BB9-7273-A95B5B954719}"/>
              </a:ext>
            </a:extLst>
          </p:cNvPr>
          <p:cNvSpPr txBox="1">
            <a:spLocks/>
          </p:cNvSpPr>
          <p:nvPr/>
        </p:nvSpPr>
        <p:spPr>
          <a:xfrm>
            <a:off x="3886200" y="3962400"/>
            <a:ext cx="49530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Sheltered Programs: </a:t>
            </a:r>
          </a:p>
          <a:p>
            <a:r>
              <a:rPr lang="en-US" sz="2000" dirty="0"/>
              <a:t>ES, TH, SH, RRH, PSH, OH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Point In Time Count</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371600"/>
            <a:ext cx="8520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Why: Required by HUD. Combined with the HIC, PIT shows capacity to meet the needs of people experiencing homelessness in each CoC</a:t>
            </a:r>
          </a:p>
          <a:p>
            <a:pPr lvl="1"/>
            <a:r>
              <a:rPr lang="en-US" sz="2000" dirty="0"/>
              <a:t>PIT = people portion and counts the people experiencing homelessness on the night of the count</a:t>
            </a:r>
          </a:p>
          <a:p>
            <a:pPr lvl="1"/>
            <a:r>
              <a:rPr lang="en-US" sz="2000" dirty="0"/>
              <a:t>Also completed via the PIT database: agency staff either review (HMIS participant projects) or enter (non-HMIS participating projects) total people sleeping in the program on the night of the count</a:t>
            </a:r>
          </a:p>
          <a:p>
            <a:pPr lvl="1"/>
            <a:r>
              <a:rPr lang="en-US" sz="2000" dirty="0"/>
              <a:t>Regional Coordinators work with CoC Leadership, providers, and Nutmeg to ensure all projects enter and/or verify data in a timely fashion</a:t>
            </a:r>
          </a:p>
        </p:txBody>
      </p:sp>
    </p:spTree>
    <p:custDataLst>
      <p:tags r:id="rId1"/>
    </p:custDataLst>
    <p:extLst>
      <p:ext uri="{BB962C8B-B14F-4D97-AF65-F5344CB8AC3E}">
        <p14:creationId xmlns:p14="http://schemas.microsoft.com/office/powerpoint/2010/main" val="46096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Links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19200"/>
            <a:ext cx="8839200" cy="5410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219200"/>
            <a:ext cx="88392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PIT App link: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PIT Database Link</a:t>
            </a:r>
            <a:endParaRPr lang="en-US"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u="sng" kern="100" dirty="0">
              <a:latin typeface="Calibri" panose="020F0502020204030204" pitchFamily="34" charset="0"/>
              <a:cs typeface="Times New Roman" panose="02020603050405020304" pitchFamily="18" charset="0"/>
            </a:endParaRPr>
          </a:p>
          <a:p>
            <a:r>
              <a:rPr lang="en-US" sz="2400" b="1" kern="100" dirty="0">
                <a:latin typeface="Calibri" panose="020F0502020204030204" pitchFamily="34" charset="0"/>
                <a:cs typeface="Times New Roman" panose="02020603050405020304" pitchFamily="18" charset="0"/>
              </a:rPr>
              <a:t>PIT Resource Page: </a:t>
            </a:r>
            <a:r>
              <a:rPr lang="en-US" sz="2400" kern="100" dirty="0">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https://cthmis.com/pit/</a:t>
            </a:r>
            <a:endParaRPr lang="en-US" sz="2400" kern="100" dirty="0">
              <a:latin typeface="Calibri" panose="020F0502020204030204" pitchFamily="34" charset="0"/>
              <a:cs typeface="Times New Roman" panose="02020603050405020304" pitchFamily="18" charset="0"/>
            </a:endParaRPr>
          </a:p>
          <a:p>
            <a:pPr marL="0" indent="0">
              <a:buNone/>
            </a:pPr>
            <a:endParaRPr lang="en-US" sz="2400" kern="100" dirty="0">
              <a:latin typeface="Calibri" panose="020F0502020204030204" pitchFamily="34" charset="0"/>
              <a:cs typeface="Times New Roman" panose="02020603050405020304" pitchFamily="18" charset="0"/>
            </a:endParaRPr>
          </a:p>
          <a:p>
            <a:pPr lvl="1"/>
            <a:r>
              <a:rPr lang="en-US" sz="2400" i="0" dirty="0">
                <a:effectLst/>
                <a:latin typeface="Poppins" panose="00000500000000000000" pitchFamily="2" charset="0"/>
              </a:rPr>
              <a:t>General User Guides </a:t>
            </a:r>
          </a:p>
          <a:p>
            <a:pPr marL="457200" lvl="1" indent="0">
              <a:buNone/>
            </a:pPr>
            <a:endParaRPr lang="en-US" sz="2400" b="1" i="0" dirty="0">
              <a:effectLst/>
              <a:latin typeface="Poppins" panose="00000500000000000000" pitchFamily="2" charset="0"/>
            </a:endParaRPr>
          </a:p>
          <a:p>
            <a:pPr lvl="1"/>
            <a:r>
              <a:rPr lang="en-US" sz="2400" b="1" kern="100" dirty="0">
                <a:latin typeface="Calibri" panose="020F0502020204030204" pitchFamily="34" charset="0"/>
                <a:cs typeface="Times New Roman" panose="02020603050405020304" pitchFamily="18" charset="0"/>
              </a:rPr>
              <a:t>Unsheltered Programs Training Material</a:t>
            </a:r>
          </a:p>
          <a:p>
            <a:pPr marL="457200" lvl="1" indent="0">
              <a:buNone/>
            </a:pPr>
            <a:endParaRPr lang="en-US" sz="2400" b="1" kern="100" dirty="0">
              <a:latin typeface="Calibri" panose="020F0502020204030204" pitchFamily="34" charset="0"/>
              <a:cs typeface="Times New Roman" panose="02020603050405020304" pitchFamily="18" charset="0"/>
            </a:endParaRPr>
          </a:p>
          <a:p>
            <a:pPr lvl="1"/>
            <a:r>
              <a:rPr lang="en-US" sz="2400" b="1" kern="100" dirty="0">
                <a:latin typeface="Calibri" panose="020F0502020204030204" pitchFamily="34" charset="0"/>
                <a:cs typeface="Times New Roman" panose="02020603050405020304" pitchFamily="18" charset="0"/>
              </a:rPr>
              <a:t>Sheltered Program Training Material</a:t>
            </a:r>
          </a:p>
          <a:p>
            <a:pPr marL="0" indent="0">
              <a:buNone/>
            </a:pPr>
            <a:endParaRPr lang="en-US" sz="2400" kern="100" dirty="0">
              <a:latin typeface="Calibri" panose="020F0502020204030204" pitchFamily="34" charset="0"/>
              <a:cs typeface="Times New Roman" panose="02020603050405020304" pitchFamily="18" charset="0"/>
            </a:endParaRPr>
          </a:p>
          <a:p>
            <a:pPr marL="0" indent="0">
              <a:buNone/>
            </a:pPr>
            <a:endParaRPr lang="en-US" sz="1800" kern="100" dirty="0">
              <a:latin typeface="Calibri" panose="020F0502020204030204" pitchFamily="34" charset="0"/>
              <a:cs typeface="Times New Roman" panose="02020603050405020304" pitchFamily="18" charset="0"/>
            </a:endParaRPr>
          </a:p>
          <a:p>
            <a:endParaRPr lang="en-US" sz="2400" dirty="0"/>
          </a:p>
        </p:txBody>
      </p:sp>
    </p:spTree>
    <p:custDataLst>
      <p:tags r:id="rId1"/>
    </p:custDataLst>
    <p:extLst>
      <p:ext uri="{BB962C8B-B14F-4D97-AF65-F5344CB8AC3E}">
        <p14:creationId xmlns:p14="http://schemas.microsoft.com/office/powerpoint/2010/main" val="72139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Rapid Rehousing</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152400" y="1066800"/>
            <a:ext cx="85206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Enter and/or confirm data by 2/4/2025</a:t>
            </a:r>
          </a:p>
          <a:p>
            <a:r>
              <a:rPr lang="en-US" sz="2400" dirty="0"/>
              <a:t>After confirmation – HIC auto-populates to match the household and people counts. </a:t>
            </a:r>
          </a:p>
          <a:p>
            <a:r>
              <a:rPr lang="en-US" sz="2400" b="1" dirty="0">
                <a:highlight>
                  <a:srgbClr val="FF0000"/>
                </a:highlight>
              </a:rPr>
              <a:t>Important:</a:t>
            </a:r>
            <a:r>
              <a:rPr lang="en-US" sz="2400" b="1" dirty="0"/>
              <a:t> </a:t>
            </a:r>
            <a:r>
              <a:rPr lang="en-US" sz="2400" dirty="0"/>
              <a:t>After confirming your Population Data, RRH users must then go to Bed Counts to review and confirm that the beds have auto populated correctly.</a:t>
            </a:r>
          </a:p>
          <a:p>
            <a:pPr algn="ctr"/>
            <a:r>
              <a:rPr lang="en-US" sz="2400" b="1" u="sng" dirty="0">
                <a:highlight>
                  <a:srgbClr val="FF0000"/>
                </a:highlight>
              </a:rPr>
              <a:t>Users must click “Confirm” for the HIC data to register as accurate</a:t>
            </a:r>
          </a:p>
        </p:txBody>
      </p:sp>
      <p:sp>
        <p:nvSpPr>
          <p:cNvPr id="3" name="Text Placeholder 2">
            <a:extLst>
              <a:ext uri="{FF2B5EF4-FFF2-40B4-BE49-F238E27FC236}">
                <a16:creationId xmlns:a16="http://schemas.microsoft.com/office/drawing/2014/main" id="{92BF059D-ED79-5042-93B6-8D2C9B46784B}"/>
              </a:ext>
            </a:extLst>
          </p:cNvPr>
          <p:cNvSpPr txBox="1">
            <a:spLocks/>
          </p:cNvSpPr>
          <p:nvPr/>
        </p:nvSpPr>
        <p:spPr>
          <a:xfrm>
            <a:off x="311700" y="4487008"/>
            <a:ext cx="8520600" cy="1676400"/>
          </a:xfrm>
          <a:prstGeom prst="rect">
            <a:avLst/>
          </a:prstGeom>
          <a:ln w="38100">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9700" lvl="0" indent="0" algn="ctr" rtl="0">
              <a:spcBef>
                <a:spcPts val="0"/>
              </a:spcBef>
              <a:spcAft>
                <a:spcPts val="0"/>
              </a:spcAft>
              <a:buSzPts val="1400"/>
              <a:buNone/>
            </a:pPr>
            <a:r>
              <a:rPr lang="en-US" sz="2400" dirty="0"/>
              <a:t>RRH Bed inventory must be identical to the number of people housed and receiving services (case management without rental payments, do count) For  the night of the count, RRH providers confirm their “people”</a:t>
            </a:r>
          </a:p>
        </p:txBody>
      </p:sp>
    </p:spTree>
    <p:custDataLst>
      <p:tags r:id="rId1"/>
    </p:custDataLst>
    <p:extLst>
      <p:ext uri="{BB962C8B-B14F-4D97-AF65-F5344CB8AC3E}">
        <p14:creationId xmlns:p14="http://schemas.microsoft.com/office/powerpoint/2010/main" val="410369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225312"/>
            <a:ext cx="8839200" cy="8382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spcBef>
                <a:spcPts val="0"/>
              </a:spcBef>
              <a:buClr>
                <a:schemeClr val="bg1"/>
              </a:buClr>
              <a:buSzPts val="1800"/>
              <a:buNone/>
            </a:pPr>
            <a:r>
              <a:rPr lang="en-US" dirty="0">
                <a:latin typeface="Arial"/>
                <a:ea typeface="Arial"/>
                <a:cs typeface="Arial"/>
                <a:sym typeface="Arial"/>
              </a:rPr>
              <a:t>HMIS Participating and Non-HMIS Programs:</a:t>
            </a:r>
          </a:p>
        </p:txBody>
      </p:sp>
      <p:sp>
        <p:nvSpPr>
          <p:cNvPr id="3" name="Google Shape;164;p28">
            <a:extLst>
              <a:ext uri="{FF2B5EF4-FFF2-40B4-BE49-F238E27FC236}">
                <a16:creationId xmlns:a16="http://schemas.microsoft.com/office/drawing/2014/main" id="{7B5DB37B-8501-0797-A979-6C3FE54E6D4E}"/>
              </a:ext>
            </a:extLst>
          </p:cNvPr>
          <p:cNvSpPr txBox="1">
            <a:spLocks/>
          </p:cNvSpPr>
          <p:nvPr/>
        </p:nvSpPr>
        <p:spPr>
          <a:xfrm>
            <a:off x="76200" y="2222024"/>
            <a:ext cx="8991600" cy="4407376"/>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457200">
              <a:spcBef>
                <a:spcPts val="0"/>
              </a:spcBef>
              <a:buClr>
                <a:schemeClr val="bg1"/>
              </a:buClr>
              <a:buSzPts val="1800"/>
            </a:pPr>
            <a:r>
              <a:rPr lang="en-US" sz="2800" dirty="0">
                <a:latin typeface="Arial"/>
                <a:ea typeface="Arial"/>
                <a:cs typeface="Arial"/>
                <a:sym typeface="Arial"/>
              </a:rPr>
              <a:t>ES – Emergency Shelter</a:t>
            </a:r>
          </a:p>
          <a:p>
            <a:pPr marL="571500" indent="-457200">
              <a:spcBef>
                <a:spcPts val="0"/>
              </a:spcBef>
              <a:buClr>
                <a:schemeClr val="bg1"/>
              </a:buClr>
              <a:buSzPts val="1800"/>
            </a:pPr>
            <a:r>
              <a:rPr lang="en-US" sz="2800" dirty="0">
                <a:latin typeface="Arial"/>
                <a:ea typeface="Arial"/>
                <a:cs typeface="Arial"/>
                <a:sym typeface="Arial"/>
              </a:rPr>
              <a:t>SH – Safe Haven</a:t>
            </a:r>
          </a:p>
          <a:p>
            <a:pPr marL="571500" indent="-457200">
              <a:spcBef>
                <a:spcPts val="0"/>
              </a:spcBef>
              <a:buClr>
                <a:schemeClr val="bg1"/>
              </a:buClr>
              <a:buSzPts val="1800"/>
            </a:pPr>
            <a:r>
              <a:rPr lang="en-US" sz="2800" dirty="0">
                <a:latin typeface="Arial"/>
                <a:ea typeface="Arial"/>
                <a:cs typeface="Arial"/>
                <a:sym typeface="Arial"/>
              </a:rPr>
              <a:t>TH – Transitional Housing</a:t>
            </a:r>
          </a:p>
          <a:p>
            <a:pPr marL="571500" indent="-457200">
              <a:spcBef>
                <a:spcPts val="0"/>
              </a:spcBef>
              <a:buClr>
                <a:schemeClr val="bg1"/>
              </a:buClr>
              <a:buSzPts val="1800"/>
            </a:pPr>
            <a:r>
              <a:rPr lang="en-US" sz="2800" dirty="0">
                <a:latin typeface="Arial"/>
                <a:ea typeface="Arial"/>
                <a:cs typeface="Arial"/>
                <a:sym typeface="Arial"/>
              </a:rPr>
              <a:t>PSH – Permanent Supportive Housing </a:t>
            </a:r>
            <a:r>
              <a:rPr lang="en-US" sz="1800" dirty="0">
                <a:latin typeface="Arial"/>
                <a:ea typeface="Arial"/>
                <a:cs typeface="Arial"/>
                <a:sym typeface="Arial"/>
              </a:rPr>
              <a:t>(includes EHV’s)</a:t>
            </a:r>
          </a:p>
          <a:p>
            <a:pPr marL="571500" indent="-457200">
              <a:spcBef>
                <a:spcPts val="0"/>
              </a:spcBef>
              <a:buClr>
                <a:schemeClr val="bg1"/>
              </a:buClr>
              <a:buSzPts val="1800"/>
            </a:pPr>
            <a:r>
              <a:rPr lang="en-US" sz="2800" dirty="0">
                <a:latin typeface="Arial"/>
                <a:ea typeface="Arial"/>
                <a:cs typeface="Arial"/>
                <a:sym typeface="Arial"/>
              </a:rPr>
              <a:t>RRH – Rapid Re-Housing</a:t>
            </a:r>
          </a:p>
          <a:p>
            <a:pPr marL="571500" indent="-457200">
              <a:spcBef>
                <a:spcPts val="0"/>
              </a:spcBef>
              <a:buClr>
                <a:schemeClr val="bg1"/>
              </a:buClr>
              <a:buSzPts val="1800"/>
            </a:pPr>
            <a:r>
              <a:rPr lang="en-US" sz="2800" dirty="0">
                <a:latin typeface="Arial"/>
                <a:ea typeface="Arial"/>
                <a:cs typeface="Arial"/>
                <a:sym typeface="Arial"/>
              </a:rPr>
              <a:t>OPH – Other Housing </a:t>
            </a:r>
          </a:p>
          <a:p>
            <a:pPr marL="571500" indent="-457200">
              <a:spcBef>
                <a:spcPts val="0"/>
              </a:spcBef>
              <a:buClr>
                <a:schemeClr val="bg1"/>
              </a:buClr>
              <a:buSzPts val="1800"/>
            </a:pPr>
            <a:r>
              <a:rPr lang="en-US" sz="2800" dirty="0">
                <a:latin typeface="Arial"/>
                <a:ea typeface="Arial"/>
                <a:cs typeface="Arial"/>
                <a:sym typeface="Arial"/>
              </a:rPr>
              <a:t>PH – Permanent Housing</a:t>
            </a:r>
          </a:p>
        </p:txBody>
      </p:sp>
    </p:spTree>
    <p:custDataLst>
      <p:tags r:id="rId1"/>
    </p:custDataLst>
    <p:extLst>
      <p:ext uri="{BB962C8B-B14F-4D97-AF65-F5344CB8AC3E}">
        <p14:creationId xmlns:p14="http://schemas.microsoft.com/office/powerpoint/2010/main" val="403887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143000"/>
            <a:ext cx="8915400" cy="54864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dirty="0">
                <a:latin typeface="Arial"/>
                <a:ea typeface="Arial"/>
                <a:cs typeface="Arial"/>
                <a:sym typeface="Arial"/>
              </a:rPr>
              <a:t>HMIS Participating Programs: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Similar to the count process last year, all HMIS programs will have their people count data imported to the PIT database directly from HMIS</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ES, TH, SH, PSH, PH and OPH Programs must first complete and confirm their bed count information and then the PIT count feature will be active.</a:t>
            </a:r>
          </a:p>
          <a:p>
            <a:pPr marL="457200" lvl="0" indent="-342900" algn="l" rtl="0">
              <a:spcBef>
                <a:spcPts val="0"/>
              </a:spcBef>
              <a:spcAft>
                <a:spcPts val="0"/>
              </a:spcAft>
              <a:buClr>
                <a:schemeClr val="bg1"/>
              </a:buClr>
              <a:buSzPts val="1800"/>
              <a:buFont typeface="Arial"/>
              <a:buChar char="●"/>
            </a:pPr>
            <a:endParaRPr lang="en-US" dirty="0">
              <a:latin typeface="Arial"/>
              <a:ea typeface="Arial"/>
              <a:cs typeface="Arial"/>
              <a:sym typeface="Arial"/>
            </a:endParaRPr>
          </a:p>
          <a:p>
            <a:pPr marL="457200" lvl="0" indent="-342900" algn="l" rtl="0">
              <a:spcBef>
                <a:spcPts val="0"/>
              </a:spcBef>
              <a:spcAft>
                <a:spcPts val="0"/>
              </a:spcAft>
              <a:buClr>
                <a:schemeClr val="bg1"/>
              </a:buClr>
              <a:buSzPts val="1800"/>
              <a:buFont typeface="Arial"/>
              <a:buChar char="●"/>
            </a:pPr>
            <a:r>
              <a:rPr lang="en-US" dirty="0">
                <a:latin typeface="Arial"/>
                <a:ea typeface="Arial"/>
                <a:cs typeface="Arial"/>
                <a:sym typeface="Arial"/>
              </a:rPr>
              <a:t>RRH Programs will review and confirm their people count data which update their bed data. Then, need to confirm bed (HIC) data.</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252670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dirty="0">
                <a:latin typeface="Arial"/>
                <a:ea typeface="Arial"/>
                <a:cs typeface="Arial"/>
                <a:sym typeface="Arial"/>
              </a:rPr>
              <a:t>The rules that will pull client data into the PIT App are the same for all program types as last year.  For HMIS Participating: </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Emergency Shelter:</a:t>
            </a:r>
          </a:p>
          <a:p>
            <a:pPr marL="971550" lvl="1" indent="-457200">
              <a:spcBef>
                <a:spcPts val="0"/>
              </a:spcBef>
              <a:buClr>
                <a:schemeClr val="bg1"/>
              </a:buClr>
              <a:buSzPts val="1800"/>
            </a:pPr>
            <a:r>
              <a:rPr lang="en-US" dirty="0">
                <a:latin typeface="Arial"/>
                <a:ea typeface="Arial"/>
                <a:cs typeface="Arial"/>
                <a:sym typeface="Arial"/>
              </a:rPr>
              <a:t>Open enrollment</a:t>
            </a:r>
          </a:p>
          <a:p>
            <a:pPr marL="971550" lvl="1" indent="-457200">
              <a:spcBef>
                <a:spcPts val="0"/>
              </a:spcBef>
              <a:buClr>
                <a:schemeClr val="bg1"/>
              </a:buClr>
              <a:buSzPts val="1800"/>
            </a:pPr>
            <a:r>
              <a:rPr lang="en-US" dirty="0">
                <a:latin typeface="Arial"/>
                <a:ea typeface="Arial"/>
                <a:cs typeface="Arial"/>
                <a:sym typeface="Arial"/>
              </a:rPr>
              <a:t>ES Check-in dated on the night of PIT - all household members</a:t>
            </a:r>
          </a:p>
          <a:p>
            <a:pPr marL="514350" lvl="1" indent="0">
              <a:spcBef>
                <a:spcPts val="0"/>
              </a:spcBef>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Safe Haven and Transitional Housing</a:t>
            </a:r>
          </a:p>
          <a:p>
            <a:pPr marL="971550" lvl="1" indent="-457200">
              <a:spcBef>
                <a:spcPts val="0"/>
              </a:spcBef>
              <a:buClr>
                <a:schemeClr val="bg1"/>
              </a:buClr>
              <a:buSzPts val="1800"/>
            </a:pPr>
            <a:r>
              <a:rPr lang="en-US" dirty="0">
                <a:latin typeface="Arial"/>
                <a:ea typeface="Arial"/>
                <a:cs typeface="Arial"/>
                <a:sym typeface="Arial"/>
              </a:rPr>
              <a:t>Just need an open enrollment</a:t>
            </a:r>
          </a:p>
          <a:p>
            <a:pPr marL="114300" lvl="0" indent="0" algn="l" rtl="0">
              <a:spcBef>
                <a:spcPts val="0"/>
              </a:spcBef>
              <a:spcAft>
                <a:spcPts val="0"/>
              </a:spcAft>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Permanent Housing, Rapid Re-Housing</a:t>
            </a:r>
          </a:p>
          <a:p>
            <a:pPr marL="971550" lvl="1" indent="-457200">
              <a:spcBef>
                <a:spcPts val="0"/>
              </a:spcBef>
              <a:buClr>
                <a:schemeClr val="bg1"/>
              </a:buClr>
              <a:buSzPts val="1800"/>
            </a:pPr>
            <a:r>
              <a:rPr lang="en-US" dirty="0">
                <a:latin typeface="Arial"/>
                <a:ea typeface="Arial"/>
                <a:cs typeface="Arial"/>
                <a:sym typeface="Arial"/>
              </a:rPr>
              <a:t>Open enrollment</a:t>
            </a:r>
          </a:p>
          <a:p>
            <a:pPr marL="971550" lvl="1" indent="-457200">
              <a:spcBef>
                <a:spcPts val="0"/>
              </a:spcBef>
              <a:buClr>
                <a:schemeClr val="bg1"/>
              </a:buClr>
              <a:buSzPts val="1800"/>
            </a:pPr>
            <a:r>
              <a:rPr lang="en-US" dirty="0">
                <a:latin typeface="Arial"/>
                <a:ea typeface="Arial"/>
                <a:cs typeface="Arial"/>
                <a:sym typeface="Arial"/>
              </a:rPr>
              <a:t>Move in date dated on or before the night of PIT - Head of Household </a:t>
            </a:r>
          </a:p>
          <a:p>
            <a:pPr marL="514350" lvl="1" indent="0">
              <a:spcBef>
                <a:spcPts val="0"/>
              </a:spcBef>
              <a:buClr>
                <a:schemeClr val="bg1"/>
              </a:buClr>
              <a:buSzPts val="1800"/>
              <a:buNone/>
            </a:pPr>
            <a:endParaRPr lang="en-US" dirty="0">
              <a:latin typeface="Arial"/>
              <a:ea typeface="Arial"/>
              <a:cs typeface="Arial"/>
              <a:sym typeface="Arial"/>
            </a:endParaRPr>
          </a:p>
          <a:p>
            <a:pPr marL="571500" lvl="0" indent="-457200" algn="l" rtl="0">
              <a:spcBef>
                <a:spcPts val="0"/>
              </a:spcBef>
              <a:spcAft>
                <a:spcPts val="0"/>
              </a:spcAft>
              <a:buClr>
                <a:schemeClr val="bg1"/>
              </a:buClr>
              <a:buSzPts val="1800"/>
            </a:pPr>
            <a:r>
              <a:rPr lang="en-US" dirty="0">
                <a:latin typeface="Arial"/>
                <a:ea typeface="Arial"/>
                <a:cs typeface="Arial"/>
                <a:sym typeface="Arial"/>
              </a:rPr>
              <a:t>Emergency Shelter Hotel/Motel </a:t>
            </a:r>
          </a:p>
          <a:p>
            <a:pPr marL="971550" lvl="1" indent="-457200">
              <a:spcBef>
                <a:spcPts val="0"/>
              </a:spcBef>
              <a:buClr>
                <a:schemeClr val="bg1"/>
              </a:buClr>
              <a:buSzPts val="1800"/>
            </a:pPr>
            <a:r>
              <a:rPr lang="en-US" dirty="0">
                <a:latin typeface="Arial"/>
                <a:ea typeface="Arial"/>
                <a:cs typeface="Arial"/>
                <a:sym typeface="Arial"/>
              </a:rPr>
              <a:t>Open enrollment  </a:t>
            </a:r>
          </a:p>
          <a:p>
            <a:pPr marL="971550" lvl="1" indent="-457200">
              <a:spcBef>
                <a:spcPts val="0"/>
              </a:spcBef>
              <a:buClr>
                <a:schemeClr val="bg1"/>
              </a:buClr>
              <a:buSzPts val="1800"/>
            </a:pPr>
            <a:r>
              <a:rPr lang="en-US" dirty="0">
                <a:latin typeface="Arial"/>
                <a:ea typeface="Arial"/>
                <a:cs typeface="Arial"/>
                <a:sym typeface="Arial"/>
              </a:rPr>
              <a:t>Motel/Hotel Costs service dated on the night of PIT - Head of Household  </a:t>
            </a:r>
          </a:p>
        </p:txBody>
      </p:sp>
    </p:spTree>
    <p:custDataLst>
      <p:tags r:id="rId1"/>
    </p:custDataLst>
    <p:extLst>
      <p:ext uri="{BB962C8B-B14F-4D97-AF65-F5344CB8AC3E}">
        <p14:creationId xmlns:p14="http://schemas.microsoft.com/office/powerpoint/2010/main" val="69265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400" dirty="0">
                <a:latin typeface="Arial"/>
                <a:ea typeface="Arial"/>
                <a:cs typeface="Arial"/>
                <a:sym typeface="Arial"/>
              </a:rPr>
              <a:t>Non-HMIS Programs: </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457200">
              <a:spcBef>
                <a:spcPts val="0"/>
              </a:spcBef>
              <a:buClr>
                <a:schemeClr val="bg1"/>
              </a:buClr>
              <a:buSzPts val="1800"/>
            </a:pPr>
            <a:r>
              <a:rPr lang="en-US" sz="2400" dirty="0">
                <a:latin typeface="Arial"/>
                <a:ea typeface="Arial"/>
                <a:cs typeface="Arial"/>
                <a:sym typeface="Arial"/>
              </a:rPr>
              <a:t>Manual Data Entry in the People Count fields</a:t>
            </a:r>
          </a:p>
          <a:p>
            <a:pPr marL="457200">
              <a:spcBef>
                <a:spcPts val="0"/>
              </a:spcBef>
              <a:buClr>
                <a:schemeClr val="bg1"/>
              </a:buClr>
              <a:buSzPts val="1800"/>
            </a:pPr>
            <a:r>
              <a:rPr lang="en-US" sz="2400" dirty="0">
                <a:latin typeface="Arial"/>
                <a:ea typeface="Arial"/>
                <a:cs typeface="Arial"/>
                <a:sym typeface="Arial"/>
              </a:rPr>
              <a:t>PSH, VASH, PH, OPH will only require Household and People count totals – no demographic information will be collected.  </a:t>
            </a:r>
          </a:p>
          <a:p>
            <a:pPr marL="114300" indent="0">
              <a:spcBef>
                <a:spcPts val="0"/>
              </a:spcBef>
              <a:buClr>
                <a:schemeClr val="bg1"/>
              </a:buClr>
              <a:buSzPts val="1800"/>
              <a:buNone/>
            </a:pPr>
            <a:endParaRPr lang="en-US" sz="2400" dirty="0">
              <a:latin typeface="Arial"/>
              <a:ea typeface="Arial"/>
              <a:cs typeface="Arial"/>
              <a:sym typeface="Arial"/>
            </a:endParaRPr>
          </a:p>
          <a:p>
            <a:pPr marL="857250" lvl="1">
              <a:spcBef>
                <a:spcPts val="0"/>
              </a:spcBef>
              <a:buClr>
                <a:schemeClr val="bg1"/>
              </a:buClr>
              <a:buSzPts val="1800"/>
            </a:pPr>
            <a:r>
              <a:rPr lang="en-US" sz="2000" dirty="0">
                <a:latin typeface="Arial"/>
                <a:ea typeface="Arial"/>
                <a:cs typeface="Arial"/>
                <a:sym typeface="Arial"/>
              </a:rPr>
              <a:t>Emergency Housing Vouchers (EHVs) and Housing Stabilization Vouchers (HSVs) are included in OPH category above.</a:t>
            </a: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indent="0">
              <a:spcBef>
                <a:spcPts val="0"/>
              </a:spcBef>
              <a:buClr>
                <a:schemeClr val="bg1"/>
              </a:buClr>
              <a:buSzPts val="1800"/>
              <a:buNone/>
            </a:pPr>
            <a:r>
              <a:rPr lang="en-US" sz="2400" dirty="0">
                <a:latin typeface="Arial"/>
                <a:ea typeface="Arial"/>
                <a:cs typeface="Arial"/>
                <a:sym typeface="Arial"/>
              </a:rPr>
              <a:t>If you are part of a </a:t>
            </a:r>
            <a:r>
              <a:rPr lang="en-US" sz="2400" b="1" u="sng" dirty="0">
                <a:latin typeface="Arial"/>
                <a:ea typeface="Arial"/>
                <a:cs typeface="Arial"/>
                <a:sym typeface="Arial"/>
              </a:rPr>
              <a:t>Non-HMIS </a:t>
            </a:r>
            <a:r>
              <a:rPr lang="en-US" sz="2400" dirty="0">
                <a:latin typeface="Arial"/>
                <a:ea typeface="Arial"/>
                <a:cs typeface="Arial"/>
                <a:sym typeface="Arial"/>
              </a:rPr>
              <a:t>participating program and you DID NOT manage data for the PIT count last year, then I will need the following:</a:t>
            </a:r>
          </a:p>
          <a:p>
            <a:pPr marL="114300" indent="0">
              <a:spcBef>
                <a:spcPts val="0"/>
              </a:spcBef>
              <a:buClr>
                <a:schemeClr val="bg1"/>
              </a:buClr>
              <a:buSzPts val="1800"/>
              <a:buNone/>
            </a:pPr>
            <a:endParaRPr lang="en-US" sz="2400" dirty="0">
              <a:latin typeface="Arial"/>
              <a:ea typeface="Arial"/>
              <a:cs typeface="Arial"/>
              <a:sym typeface="Arial"/>
            </a:endParaRPr>
          </a:p>
          <a:p>
            <a:pPr marL="1054100" lvl="1" indent="-457200" algn="l" rtl="0">
              <a:spcBef>
                <a:spcPts val="0"/>
              </a:spcBef>
              <a:spcAft>
                <a:spcPts val="0"/>
              </a:spcAft>
              <a:buClr>
                <a:schemeClr val="bg1"/>
              </a:buClr>
              <a:buSzPct val="65000"/>
              <a:buFont typeface="Arial" panose="020B0604020202020204" pitchFamily="34" charset="0"/>
              <a:buChar char="•"/>
            </a:pPr>
            <a:r>
              <a:rPr lang="en-US" sz="2400" dirty="0">
                <a:latin typeface="Arial"/>
                <a:ea typeface="Arial"/>
                <a:cs typeface="Arial"/>
                <a:sym typeface="Arial"/>
              </a:rPr>
              <a:t>First name, last name and email</a:t>
            </a:r>
          </a:p>
          <a:p>
            <a:pPr marL="1054100" lvl="1" indent="-457200" algn="l" rtl="0">
              <a:spcBef>
                <a:spcPts val="0"/>
              </a:spcBef>
              <a:spcAft>
                <a:spcPts val="0"/>
              </a:spcAft>
              <a:buClr>
                <a:schemeClr val="bg1"/>
              </a:buClr>
              <a:buSzPct val="65000"/>
              <a:buFont typeface="Arial" panose="020B0604020202020204" pitchFamily="34" charset="0"/>
              <a:buChar char="•"/>
            </a:pPr>
            <a:r>
              <a:rPr lang="en-US" sz="2400" dirty="0">
                <a:latin typeface="Arial"/>
                <a:ea typeface="Arial"/>
                <a:cs typeface="Arial"/>
                <a:sym typeface="Arial"/>
              </a:rPr>
              <a:t>Name of program or programs you will need access to</a:t>
            </a:r>
          </a:p>
          <a:p>
            <a:pPr marL="114300" lvl="0" indent="0" algn="l" rtl="0">
              <a:spcBef>
                <a:spcPts val="1200"/>
              </a:spcBef>
              <a:spcAft>
                <a:spcPts val="0"/>
              </a:spcAft>
              <a:buClr>
                <a:schemeClr val="bg1"/>
              </a:buClr>
              <a:buSzPts val="1800"/>
              <a:buNone/>
            </a:pPr>
            <a:r>
              <a:rPr lang="en-US" sz="2400" dirty="0">
                <a:latin typeface="Arial"/>
                <a:ea typeface="Arial"/>
                <a:cs typeface="Arial"/>
                <a:sym typeface="Arial"/>
              </a:rPr>
              <a:t>If there is a new housing program that is not currently listed on the PIT App program sheet, then I will need the program set up sheet to be completed and submitted. </a:t>
            </a:r>
          </a:p>
          <a:p>
            <a:pPr marL="114300" lvl="0" indent="0" algn="l" rtl="0">
              <a:spcBef>
                <a:spcPts val="1200"/>
              </a:spcBef>
              <a:spcAft>
                <a:spcPts val="0"/>
              </a:spcAft>
              <a:buClr>
                <a:schemeClr val="bg1"/>
              </a:buClr>
              <a:buSzPts val="1800"/>
              <a:buNone/>
            </a:pPr>
            <a:r>
              <a:rPr lang="en-US" sz="2400" dirty="0">
                <a:latin typeface="Arial"/>
                <a:ea typeface="Arial"/>
                <a:cs typeface="Arial"/>
                <a:sym typeface="Arial"/>
              </a:rPr>
              <a:t>Submit a help desk ticket to request the program set up sheet: </a:t>
            </a:r>
          </a:p>
          <a:p>
            <a:pPr marL="114300" lvl="0" indent="0" algn="ctr" rtl="0">
              <a:spcBef>
                <a:spcPts val="1200"/>
              </a:spcBef>
              <a:spcAft>
                <a:spcPts val="0"/>
              </a:spcAft>
              <a:buClr>
                <a:schemeClr val="bg1"/>
              </a:buClr>
              <a:buSzPts val="1800"/>
              <a:buNone/>
            </a:pPr>
            <a:r>
              <a:rPr lang="en-US" sz="2400" b="1" dirty="0">
                <a:latin typeface="Arial"/>
                <a:ea typeface="Arial"/>
                <a:cs typeface="Arial"/>
                <a:sym typeface="Arial"/>
                <a:hlinkClick r:id="rId4">
                  <a:extLst>
                    <a:ext uri="{A12FA001-AC4F-418D-AE19-62706E023703}">
                      <ahyp:hlinkClr xmlns:ahyp="http://schemas.microsoft.com/office/drawing/2018/hyperlinkcolor" val="tx"/>
                    </a:ext>
                  </a:extLst>
                </a:hlinkClick>
              </a:rPr>
              <a:t>Help@nutmegit.com</a:t>
            </a:r>
            <a:endParaRPr lang="en-US" sz="2400" b="1" dirty="0">
              <a:latin typeface="Arial"/>
              <a:ea typeface="Arial"/>
              <a:cs typeface="Arial"/>
              <a:sym typeface="Arial"/>
            </a:endParaRPr>
          </a:p>
          <a:p>
            <a:pPr marL="114300" lvl="0" indent="0" algn="ctr" rtl="0">
              <a:spcBef>
                <a:spcPts val="1200"/>
              </a:spcBef>
              <a:spcAft>
                <a:spcPts val="0"/>
              </a:spcAft>
              <a:buClr>
                <a:schemeClr val="bg1"/>
              </a:buClr>
              <a:buSzPts val="1800"/>
              <a:buNone/>
            </a:pPr>
            <a:endParaRPr lang="en-US" sz="2400" b="1" dirty="0">
              <a:latin typeface="Arial"/>
              <a:ea typeface="Arial"/>
              <a:cs typeface="Arial"/>
              <a:sym typeface="Arial"/>
            </a:endParaRPr>
          </a:p>
          <a:p>
            <a:pPr marL="114300" lvl="0" indent="0" algn="l" rtl="0">
              <a:spcBef>
                <a:spcPts val="1200"/>
              </a:spcBef>
              <a:spcAft>
                <a:spcPts val="0"/>
              </a:spcAft>
              <a:buClr>
                <a:schemeClr val="bg1"/>
              </a:buClr>
              <a:buSzPts val="1800"/>
              <a:buNone/>
            </a:pPr>
            <a:endParaRPr lang="en-US" sz="2600" dirty="0">
              <a:latin typeface="Arial"/>
              <a:ea typeface="Arial"/>
              <a:cs typeface="Arial"/>
              <a:sym typeface="Arial"/>
            </a:endParaRPr>
          </a:p>
          <a:p>
            <a:pPr marL="971550" lvl="1" indent="-457200">
              <a:spcBef>
                <a:spcPts val="0"/>
              </a:spcBef>
              <a:buClr>
                <a:schemeClr val="bg1"/>
              </a:buClr>
              <a:buSzPts val="1800"/>
            </a:pPr>
            <a:endParaRPr lang="en-US"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44529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3581400"/>
          </a:xfrm>
          <a:prstGeom prst="rect">
            <a:avLst/>
          </a:prstGeom>
        </p:spPr>
        <p:txBody>
          <a:bodyPr spcFirstLastPara="1" vert="horz" wrap="square"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DOH Non-HMIS Hotel/Motel Programs – Similar to last year, the Smartsheets data will be used to populate the PIT tables.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Nutmeg will review the Smartsheets and remove any duplicate client records that have already been accounted for on the night of PIT.    </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After the dups have been removed, we will send the sheets back to the users assigned to these programs below who will then be able to complete the PIT tables in the PIT database.</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pic>
        <p:nvPicPr>
          <p:cNvPr id="5" name="Picture 4">
            <a:extLst>
              <a:ext uri="{FF2B5EF4-FFF2-40B4-BE49-F238E27FC236}">
                <a16:creationId xmlns:a16="http://schemas.microsoft.com/office/drawing/2014/main" id="{063D468D-787A-E502-0853-7AEE4DA9A27E}"/>
              </a:ext>
            </a:extLst>
          </p:cNvPr>
          <p:cNvPicPr>
            <a:picLocks noChangeAspect="1"/>
          </p:cNvPicPr>
          <p:nvPr/>
        </p:nvPicPr>
        <p:blipFill>
          <a:blip r:embed="rId4"/>
          <a:stretch>
            <a:fillRect/>
          </a:stretch>
        </p:blipFill>
        <p:spPr>
          <a:xfrm>
            <a:off x="1556906" y="4977143"/>
            <a:ext cx="6182588" cy="1066949"/>
          </a:xfrm>
          <a:prstGeom prst="rect">
            <a:avLst/>
          </a:prstGeom>
        </p:spPr>
      </p:pic>
    </p:spTree>
    <p:custDataLst>
      <p:tags r:id="rId1"/>
    </p:custDataLst>
    <p:extLst>
      <p:ext uri="{BB962C8B-B14F-4D97-AF65-F5344CB8AC3E}">
        <p14:creationId xmlns:p14="http://schemas.microsoft.com/office/powerpoint/2010/main" val="128685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PIT App Training:</a:t>
            </a:r>
            <a:br>
              <a:rPr lang="en-US" sz="3200" dirty="0">
                <a:solidFill>
                  <a:schemeClr val="dk1"/>
                </a:solidFill>
                <a:latin typeface="Arial"/>
                <a:ea typeface="Arial"/>
                <a:cs typeface="Arial"/>
                <a:sym typeface="Arial"/>
              </a:rPr>
            </a:br>
            <a:r>
              <a:rPr lang="en-US" sz="3200" dirty="0">
                <a:solidFill>
                  <a:schemeClr val="dk1"/>
                </a:solidFill>
                <a:latin typeface="Arial"/>
                <a:ea typeface="Arial"/>
                <a:cs typeface="Arial"/>
                <a:sym typeface="Arial"/>
              </a:rPr>
              <a:t>Sheltered HMIS and Non-HMIS</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3581400"/>
          </a:xfrm>
          <a:prstGeom prst="rect">
            <a:avLst/>
          </a:prstGeom>
        </p:spPr>
        <p:txBody>
          <a:bodyPr spcFirstLastPara="1" vert="horz" wrap="square" lIns="91425" tIns="91425" rIns="91425" bIns="91425" rtlCol="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dk1"/>
              </a:buClr>
              <a:buSzPts val="1800"/>
              <a:buNone/>
            </a:pPr>
            <a:r>
              <a:rPr lang="en-GB" sz="2400" dirty="0">
                <a:latin typeface="Arial"/>
                <a:ea typeface="Arial"/>
                <a:cs typeface="Arial"/>
                <a:sym typeface="Arial"/>
              </a:rPr>
              <a:t>Non-HMIS Warming Center ES: </a:t>
            </a:r>
          </a:p>
          <a:p>
            <a:pPr marL="571500" indent="-457200">
              <a:spcBef>
                <a:spcPts val="0"/>
              </a:spcBef>
              <a:buClr>
                <a:schemeClr val="bg1"/>
              </a:buClr>
              <a:buSzPct val="75000"/>
            </a:pPr>
            <a:r>
              <a:rPr lang="en-GB" sz="2400" dirty="0">
                <a:latin typeface="Arial"/>
                <a:ea typeface="Arial"/>
                <a:cs typeface="Arial"/>
                <a:sym typeface="Arial"/>
              </a:rPr>
              <a:t>For these programs, the user will go to this link below to enter all persons encountered on the night of PIT, this includes each household member.</a:t>
            </a:r>
          </a:p>
          <a:p>
            <a:pPr marL="114300" lvl="0" indent="0" algn="l" rtl="0">
              <a:spcBef>
                <a:spcPts val="0"/>
              </a:spcBef>
              <a:spcAft>
                <a:spcPts val="0"/>
              </a:spcAft>
              <a:buClr>
                <a:schemeClr val="dk1"/>
              </a:buClr>
              <a:buSzPts val="1800"/>
              <a:buNone/>
            </a:pPr>
            <a:endParaRPr lang="en-GB" sz="2400" dirty="0">
              <a:latin typeface="Arial"/>
              <a:ea typeface="Arial"/>
              <a:cs typeface="Arial"/>
              <a:sym typeface="Arial"/>
            </a:endParaRPr>
          </a:p>
          <a:p>
            <a:pPr marL="114300" indent="0">
              <a:spcBef>
                <a:spcPts val="0"/>
              </a:spcBef>
              <a:buClr>
                <a:schemeClr val="dk1"/>
              </a:buClr>
              <a:buSzPts val="1800"/>
              <a:buNone/>
            </a:pPr>
            <a:r>
              <a:rPr lang="en-US" sz="2400" dirty="0">
                <a:latin typeface="Arial"/>
                <a:ea typeface="Arial"/>
                <a:cs typeface="Arial"/>
                <a:sym typeface="Arial"/>
              </a:rPr>
              <a:t>Non HMIS DOH Outreach and Warming Center Smart Sheet Form</a:t>
            </a:r>
            <a:endParaRPr lang="en-GB" sz="2400" dirty="0">
              <a:latin typeface="Arial"/>
              <a:ea typeface="Arial"/>
              <a:cs typeface="Arial"/>
              <a:sym typeface="Arial"/>
            </a:endParaRPr>
          </a:p>
          <a:p>
            <a:pPr marL="114300" lvl="0" indent="0" algn="l" rtl="0">
              <a:spcBef>
                <a:spcPts val="0"/>
              </a:spcBef>
              <a:spcAft>
                <a:spcPts val="0"/>
              </a:spcAft>
              <a:buClr>
                <a:schemeClr val="dk1"/>
              </a:buClr>
              <a:buSzPts val="1800"/>
              <a:buNone/>
            </a:pPr>
            <a:r>
              <a:rPr lang="en-GB" sz="2400" b="1" dirty="0">
                <a:latin typeface="Arial"/>
                <a:ea typeface="Arial"/>
                <a:cs typeface="Arial"/>
                <a:sym typeface="Arial"/>
              </a:rPr>
              <a:t>2025 SmartSheet Link:  </a:t>
            </a:r>
            <a:r>
              <a:rPr lang="en-US" sz="2800" u="sng" kern="100" dirty="0" err="1">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SmartSheet</a:t>
            </a:r>
            <a:r>
              <a:rPr lang="en-US" sz="2800" u="sng" kern="100" dirty="0">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Intake Form</a:t>
            </a:r>
            <a:endParaRPr lang="en-US" sz="2800" u="sng" kern="100" dirty="0">
              <a:effectLst/>
              <a:latin typeface="Aptos" panose="020B0004020202020204" pitchFamily="34" charset="0"/>
              <a:ea typeface="Aptos" panose="020B0004020202020204" pitchFamily="34" charset="0"/>
              <a:cs typeface="Times New Roman" panose="02020603050405020304" pitchFamily="18" charset="0"/>
            </a:endParaRPr>
          </a:p>
          <a:p>
            <a:pPr marL="114300" indent="0">
              <a:spcBef>
                <a:spcPts val="0"/>
              </a:spcBef>
              <a:buClr>
                <a:schemeClr val="dk1"/>
              </a:buClr>
              <a:buSzPts val="1800"/>
              <a:buNone/>
            </a:pPr>
            <a:endParaRPr lang="en-GB" sz="2400" dirty="0">
              <a:latin typeface="Arial"/>
              <a:ea typeface="Arial"/>
              <a:cs typeface="Arial"/>
              <a:sym typeface="Arial"/>
            </a:endParaRPr>
          </a:p>
          <a:p>
            <a:pPr marL="114300" indent="0">
              <a:spcBef>
                <a:spcPts val="0"/>
              </a:spcBef>
              <a:buClr>
                <a:schemeClr val="dk1"/>
              </a:buClr>
              <a:buSzPts val="1800"/>
              <a:buNone/>
            </a:pPr>
            <a:r>
              <a:rPr lang="en-GB" sz="2400" dirty="0">
                <a:latin typeface="Arial"/>
                <a:ea typeface="Arial"/>
                <a:cs typeface="Arial"/>
                <a:sym typeface="Arial"/>
              </a:rPr>
              <a:t>PIT Resources, Unsheltered: </a:t>
            </a:r>
            <a:r>
              <a:rPr lang="en-GB" sz="2400" dirty="0">
                <a:latin typeface="Arial"/>
                <a:ea typeface="Arial"/>
                <a:cs typeface="Arial"/>
                <a:sym typeface="Arial"/>
                <a:hlinkClick r:id="rId5">
                  <a:extLst>
                    <a:ext uri="{A12FA001-AC4F-418D-AE19-62706E023703}">
                      <ahyp:hlinkClr xmlns:ahyp="http://schemas.microsoft.com/office/drawing/2018/hyperlinkcolor" val="tx"/>
                    </a:ext>
                  </a:extLst>
                </a:hlinkClick>
              </a:rPr>
              <a:t>https://cthmis.com/pit/</a:t>
            </a:r>
            <a:endParaRPr lang="en-GB" sz="24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4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Non-HMIS Warming Center ES Programs: </a:t>
            </a: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pic>
        <p:nvPicPr>
          <p:cNvPr id="5" name="Picture 4">
            <a:extLst>
              <a:ext uri="{FF2B5EF4-FFF2-40B4-BE49-F238E27FC236}">
                <a16:creationId xmlns:a16="http://schemas.microsoft.com/office/drawing/2014/main" id="{44909F35-9715-4A9A-4895-029ACB90B32F}"/>
              </a:ext>
            </a:extLst>
          </p:cNvPr>
          <p:cNvPicPr>
            <a:picLocks noChangeAspect="1"/>
          </p:cNvPicPr>
          <p:nvPr/>
        </p:nvPicPr>
        <p:blipFill>
          <a:blip r:embed="rId6"/>
          <a:stretch>
            <a:fillRect/>
          </a:stretch>
        </p:blipFill>
        <p:spPr>
          <a:xfrm>
            <a:off x="156546" y="4943378"/>
            <a:ext cx="8830907" cy="1390844"/>
          </a:xfrm>
          <a:prstGeom prst="rect">
            <a:avLst/>
          </a:prstGeom>
        </p:spPr>
      </p:pic>
    </p:spTree>
    <p:custDataLst>
      <p:tags r:id="rId1"/>
    </p:custDataLst>
    <p:extLst>
      <p:ext uri="{BB962C8B-B14F-4D97-AF65-F5344CB8AC3E}">
        <p14:creationId xmlns:p14="http://schemas.microsoft.com/office/powerpoint/2010/main" val="36232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9C17-A3EA-F8DF-913C-56088F5AB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E1855-6184-3AE6-BABA-CDEEC4B030EC}"/>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Reserved Bed Data Collection</a:t>
            </a:r>
          </a:p>
        </p:txBody>
      </p:sp>
      <p:sp>
        <p:nvSpPr>
          <p:cNvPr id="4" name="Google Shape;164;p28">
            <a:extLst>
              <a:ext uri="{FF2B5EF4-FFF2-40B4-BE49-F238E27FC236}">
                <a16:creationId xmlns:a16="http://schemas.microsoft.com/office/drawing/2014/main" id="{836EB513-A2CB-2A18-938A-400AB3B167A3}"/>
              </a:ext>
            </a:extLst>
          </p:cNvPr>
          <p:cNvSpPr txBox="1">
            <a:spLocks/>
          </p:cNvSpPr>
          <p:nvPr/>
        </p:nvSpPr>
        <p:spPr>
          <a:xfrm>
            <a:off x="76200" y="1219200"/>
            <a:ext cx="8991600" cy="2209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PSH Reserved Bed Data Collection - For </a:t>
            </a:r>
            <a:r>
              <a:rPr lang="en-US" sz="2400" b="1" dirty="0">
                <a:latin typeface="Arial"/>
                <a:ea typeface="Arial"/>
                <a:cs typeface="Arial"/>
                <a:sym typeface="Arial"/>
              </a:rPr>
              <a:t>ALL PSH HMIS and Non-HMIS </a:t>
            </a:r>
            <a:r>
              <a:rPr lang="en-US" sz="2400" dirty="0">
                <a:latin typeface="Arial"/>
                <a:ea typeface="Arial"/>
                <a:cs typeface="Arial"/>
                <a:sym typeface="Arial"/>
              </a:rPr>
              <a:t>programs, If the number of beds are greater than the number of people counted, you will need to provide not only the explanation but also a count of beds that are reserved, if any.</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pic>
        <p:nvPicPr>
          <p:cNvPr id="3" name="Picture 2">
            <a:extLst>
              <a:ext uri="{FF2B5EF4-FFF2-40B4-BE49-F238E27FC236}">
                <a16:creationId xmlns:a16="http://schemas.microsoft.com/office/drawing/2014/main" id="{3697737F-1F3B-EBCA-36EA-90A91432FB8B}"/>
              </a:ext>
            </a:extLst>
          </p:cNvPr>
          <p:cNvPicPr>
            <a:picLocks noChangeAspect="1"/>
          </p:cNvPicPr>
          <p:nvPr/>
        </p:nvPicPr>
        <p:blipFill>
          <a:blip r:embed="rId4"/>
          <a:stretch>
            <a:fillRect/>
          </a:stretch>
        </p:blipFill>
        <p:spPr>
          <a:xfrm>
            <a:off x="1295400" y="3429000"/>
            <a:ext cx="6057900" cy="2884714"/>
          </a:xfrm>
          <a:prstGeom prst="rect">
            <a:avLst/>
          </a:prstGeom>
        </p:spPr>
      </p:pic>
    </p:spTree>
    <p:custDataLst>
      <p:tags r:id="rId1"/>
    </p:custDataLst>
    <p:extLst>
      <p:ext uri="{BB962C8B-B14F-4D97-AF65-F5344CB8AC3E}">
        <p14:creationId xmlns:p14="http://schemas.microsoft.com/office/powerpoint/2010/main" val="154292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7">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custDataLst>
      <p:tags r:id="rId1"/>
    </p:custDataLst>
    <p:extLst>
      <p:ext uri="{BB962C8B-B14F-4D97-AF65-F5344CB8AC3E}">
        <p14:creationId xmlns:p14="http://schemas.microsoft.com/office/powerpoint/2010/main" val="108801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C34B-F608-235B-8949-4D95E8C63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C99D1-C8CC-1C4C-0387-E1DC6A307FA0}"/>
              </a:ext>
            </a:extLst>
          </p:cNvPr>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Reserved Bed Data Collection</a:t>
            </a:r>
          </a:p>
        </p:txBody>
      </p:sp>
      <p:sp>
        <p:nvSpPr>
          <p:cNvPr id="4" name="Google Shape;164;p28">
            <a:extLst>
              <a:ext uri="{FF2B5EF4-FFF2-40B4-BE49-F238E27FC236}">
                <a16:creationId xmlns:a16="http://schemas.microsoft.com/office/drawing/2014/main" id="{393D2A1B-2A55-7044-6A05-0FE714091FD2}"/>
              </a:ext>
            </a:extLst>
          </p:cNvPr>
          <p:cNvSpPr txBox="1">
            <a:spLocks/>
          </p:cNvSpPr>
          <p:nvPr/>
        </p:nvSpPr>
        <p:spPr>
          <a:xfrm>
            <a:off x="76200" y="1219200"/>
            <a:ext cx="8991600" cy="1905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ctr" rtl="0">
              <a:spcBef>
                <a:spcPts val="0"/>
              </a:spcBef>
              <a:spcAft>
                <a:spcPts val="0"/>
              </a:spcAft>
              <a:buClr>
                <a:schemeClr val="bg1"/>
              </a:buClr>
              <a:buSzPts val="1800"/>
              <a:buNone/>
            </a:pPr>
            <a:r>
              <a:rPr lang="en-US" sz="2400" b="1" dirty="0">
                <a:latin typeface="Arial"/>
                <a:ea typeface="Arial"/>
                <a:cs typeface="Arial"/>
                <a:sym typeface="Arial"/>
              </a:rPr>
              <a:t>New for 2024-2025 Count </a:t>
            </a:r>
          </a:p>
          <a:p>
            <a:pPr marL="114300" lvl="0" indent="0" algn="l" rtl="0">
              <a:spcBef>
                <a:spcPts val="0"/>
              </a:spcBef>
              <a:spcAft>
                <a:spcPts val="0"/>
              </a:spcAft>
              <a:buClr>
                <a:schemeClr val="bg1"/>
              </a:buClr>
              <a:buSzPts val="1800"/>
              <a:buNone/>
            </a:pPr>
            <a:endParaRPr lang="en-US" sz="10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400" dirty="0">
                <a:latin typeface="Arial"/>
                <a:ea typeface="Arial"/>
                <a:cs typeface="Arial"/>
                <a:sym typeface="Arial"/>
              </a:rPr>
              <a:t>Submit a help desk ticket button on the PIT login page - This button will be for any login issues or to register as a PIT DB user.</a:t>
            </a:r>
            <a:endParaRPr lang="en-US" sz="2600" dirty="0">
              <a:latin typeface="Arial"/>
              <a:ea typeface="Arial"/>
              <a:cs typeface="Arial"/>
              <a:sym typeface="Arial"/>
            </a:endParaRPr>
          </a:p>
          <a:p>
            <a:pPr marL="571500" indent="-457200">
              <a:spcBef>
                <a:spcPts val="0"/>
              </a:spcBef>
              <a:buClr>
                <a:schemeClr val="bg1"/>
              </a:buClr>
              <a:buSzPts val="1800"/>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p:txBody>
      </p:sp>
      <p:pic>
        <p:nvPicPr>
          <p:cNvPr id="5" name="Picture 4">
            <a:extLst>
              <a:ext uri="{FF2B5EF4-FFF2-40B4-BE49-F238E27FC236}">
                <a16:creationId xmlns:a16="http://schemas.microsoft.com/office/drawing/2014/main" id="{5A8E4B09-163B-D119-B8F5-13C2F3010D36}"/>
              </a:ext>
            </a:extLst>
          </p:cNvPr>
          <p:cNvPicPr>
            <a:picLocks noChangeAspect="1"/>
          </p:cNvPicPr>
          <p:nvPr/>
        </p:nvPicPr>
        <p:blipFill>
          <a:blip r:embed="rId4"/>
          <a:stretch>
            <a:fillRect/>
          </a:stretch>
        </p:blipFill>
        <p:spPr>
          <a:xfrm>
            <a:off x="2355056" y="3293269"/>
            <a:ext cx="4433887" cy="1050131"/>
          </a:xfrm>
          <a:prstGeom prst="rect">
            <a:avLst/>
          </a:prstGeom>
        </p:spPr>
      </p:pic>
      <p:sp>
        <p:nvSpPr>
          <p:cNvPr id="7" name="TextBox 6">
            <a:extLst>
              <a:ext uri="{FF2B5EF4-FFF2-40B4-BE49-F238E27FC236}">
                <a16:creationId xmlns:a16="http://schemas.microsoft.com/office/drawing/2014/main" id="{C790576E-9FFD-AA7B-2D14-36A0CA56C507}"/>
              </a:ext>
            </a:extLst>
          </p:cNvPr>
          <p:cNvSpPr txBox="1"/>
          <p:nvPr/>
        </p:nvSpPr>
        <p:spPr>
          <a:xfrm>
            <a:off x="381000" y="4558491"/>
            <a:ext cx="8610600" cy="369332"/>
          </a:xfrm>
          <a:prstGeom prst="rect">
            <a:avLst/>
          </a:prstGeom>
          <a:noFill/>
        </p:spPr>
        <p:txBody>
          <a:bodyPr wrap="square">
            <a:spAutoFit/>
          </a:bodyPr>
          <a:lstStyle/>
          <a:p>
            <a:pPr marL="114300" lvl="0" indent="0" algn="l" rtl="0">
              <a:spcBef>
                <a:spcPts val="0"/>
              </a:spcBef>
              <a:spcAft>
                <a:spcPts val="0"/>
              </a:spcAft>
              <a:buClr>
                <a:schemeClr val="bg1"/>
              </a:buClr>
              <a:buSzPts val="1800"/>
              <a:buNone/>
            </a:pPr>
            <a:r>
              <a:rPr lang="en-US" sz="1800" dirty="0">
                <a:solidFill>
                  <a:schemeClr val="bg1"/>
                </a:solidFill>
                <a:latin typeface="Arial"/>
                <a:ea typeface="Arial"/>
                <a:cs typeface="Arial"/>
                <a:sym typeface="Arial"/>
              </a:rPr>
              <a:t>Clicking on the button will bring you the ticket submission form</a:t>
            </a:r>
          </a:p>
        </p:txBody>
      </p:sp>
      <p:pic>
        <p:nvPicPr>
          <p:cNvPr id="8" name="Picture 7">
            <a:extLst>
              <a:ext uri="{FF2B5EF4-FFF2-40B4-BE49-F238E27FC236}">
                <a16:creationId xmlns:a16="http://schemas.microsoft.com/office/drawing/2014/main" id="{AE4611A7-A508-B3DE-498A-F787455DAB4B}"/>
              </a:ext>
            </a:extLst>
          </p:cNvPr>
          <p:cNvPicPr>
            <a:picLocks noChangeAspect="1"/>
          </p:cNvPicPr>
          <p:nvPr/>
        </p:nvPicPr>
        <p:blipFill>
          <a:blip r:embed="rId5"/>
          <a:stretch>
            <a:fillRect/>
          </a:stretch>
        </p:blipFill>
        <p:spPr>
          <a:xfrm>
            <a:off x="1447800" y="5029200"/>
            <a:ext cx="6086475" cy="1038225"/>
          </a:xfrm>
          <a:prstGeom prst="rect">
            <a:avLst/>
          </a:prstGeom>
        </p:spPr>
      </p:pic>
    </p:spTree>
    <p:custDataLst>
      <p:tags r:id="rId1"/>
    </p:custDataLst>
    <p:extLst>
      <p:ext uri="{BB962C8B-B14F-4D97-AF65-F5344CB8AC3E}">
        <p14:creationId xmlns:p14="http://schemas.microsoft.com/office/powerpoint/2010/main" val="50547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dirty="0">
                <a:latin typeface="Calibri" panose="020F0502020204030204" pitchFamily="34" charset="0"/>
                <a:cs typeface="Calibri" panose="020F0502020204030204" pitchFamily="34" charset="0"/>
              </a:rPr>
              <a:t>PIT Database Demonstration</a:t>
            </a:r>
            <a:endParaRPr lang="en-US"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5" name="Text Placeholder 2">
            <a:extLst>
              <a:ext uri="{FF2B5EF4-FFF2-40B4-BE49-F238E27FC236}">
                <a16:creationId xmlns:a16="http://schemas.microsoft.com/office/drawing/2014/main" id="{5F54F9BF-EBBE-8F3D-2206-9897B246F849}"/>
              </a:ext>
            </a:extLst>
          </p:cNvPr>
          <p:cNvSpPr txBox="1">
            <a:spLocks/>
          </p:cNvSpPr>
          <p:nvPr/>
        </p:nvSpPr>
        <p:spPr>
          <a:xfrm>
            <a:off x="311700" y="1981200"/>
            <a:ext cx="85206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3" name="Picture 2">
            <a:extLst>
              <a:ext uri="{FF2B5EF4-FFF2-40B4-BE49-F238E27FC236}">
                <a16:creationId xmlns:a16="http://schemas.microsoft.com/office/drawing/2014/main" id="{19BB4555-68E4-42FE-0265-BEA8C562F676}"/>
              </a:ext>
            </a:extLst>
          </p:cNvPr>
          <p:cNvPicPr>
            <a:picLocks noChangeAspect="1"/>
          </p:cNvPicPr>
          <p:nvPr/>
        </p:nvPicPr>
        <p:blipFill>
          <a:blip r:embed="rId4"/>
          <a:stretch>
            <a:fillRect/>
          </a:stretch>
        </p:blipFill>
        <p:spPr>
          <a:xfrm>
            <a:off x="2912329" y="1882488"/>
            <a:ext cx="3319341" cy="3093023"/>
          </a:xfrm>
          <a:prstGeom prst="rect">
            <a:avLst/>
          </a:prstGeom>
        </p:spPr>
      </p:pic>
    </p:spTree>
    <p:custDataLst>
      <p:tags r:id="rId1"/>
    </p:custDataLst>
    <p:extLst>
      <p:ext uri="{BB962C8B-B14F-4D97-AF65-F5344CB8AC3E}">
        <p14:creationId xmlns:p14="http://schemas.microsoft.com/office/powerpoint/2010/main" val="352948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Important Dates &amp; Resources</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76200" y="1219200"/>
            <a:ext cx="8991600" cy="5410200"/>
          </a:xfrm>
          <a:prstGeom prst="rect">
            <a:avLst/>
          </a:prstGeom>
        </p:spPr>
        <p:txBody>
          <a:bodyPr spcFirstLastPara="1" vert="horz" wrap="square" lIns="91425" tIns="91425" rIns="91425" bIns="91425" rtlCol="0" anchor="t" anchorCtr="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0" indent="0" algn="l" rtl="0">
              <a:spcBef>
                <a:spcPts val="0"/>
              </a:spcBef>
              <a:spcAft>
                <a:spcPts val="0"/>
              </a:spcAft>
              <a:buClr>
                <a:schemeClr val="bg1"/>
              </a:buClr>
              <a:buSzPts val="1800"/>
              <a:buNone/>
            </a:pPr>
            <a:r>
              <a:rPr lang="en-US" sz="2600" dirty="0">
                <a:latin typeface="Arial"/>
                <a:ea typeface="Arial"/>
                <a:cs typeface="Arial"/>
                <a:sym typeface="Arial"/>
              </a:rPr>
              <a:t>To Do:</a:t>
            </a:r>
          </a:p>
          <a:p>
            <a:pPr marL="114300" lvl="0" indent="0" algn="l" rtl="0">
              <a:spcBef>
                <a:spcPts val="0"/>
              </a:spcBef>
              <a:spcAft>
                <a:spcPts val="0"/>
              </a:spcAft>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1/28/2025 : Begin entering/confirming population data</a:t>
            </a:r>
          </a:p>
          <a:p>
            <a:pPr marL="114300" indent="0">
              <a:spcBef>
                <a:spcPts val="0"/>
              </a:spcBef>
              <a:buClr>
                <a:schemeClr val="bg1"/>
              </a:buClr>
              <a:buSzPts val="1800"/>
              <a:buNone/>
            </a:pPr>
            <a:endParaRPr lang="en-US" sz="2600" dirty="0">
              <a:latin typeface="Arial"/>
              <a:ea typeface="Arial"/>
              <a:cs typeface="Arial"/>
              <a:sym typeface="Arial"/>
            </a:endParaRPr>
          </a:p>
          <a:p>
            <a:pPr marL="971550" lvl="1" indent="-457200">
              <a:spcBef>
                <a:spcPts val="0"/>
              </a:spcBef>
              <a:buClr>
                <a:schemeClr val="bg1"/>
              </a:buClr>
              <a:buSzPts val="1800"/>
            </a:pPr>
            <a:r>
              <a:rPr lang="en-US" sz="2600" dirty="0">
                <a:latin typeface="Arial"/>
                <a:ea typeface="Arial"/>
                <a:cs typeface="Arial"/>
                <a:sym typeface="Arial"/>
              </a:rPr>
              <a:t>Be sure to know where slept on 1/28/25 prior to confirming data</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2/4/25: Data Entry deadline (1 week after “night of the count”)</a:t>
            </a:r>
          </a:p>
          <a:p>
            <a:pPr marL="114300" indent="0">
              <a:spcBef>
                <a:spcPts val="0"/>
              </a:spcBef>
              <a:buClr>
                <a:schemeClr val="bg1"/>
              </a:buClr>
              <a:buSzPts val="1800"/>
              <a:buNone/>
            </a:pPr>
            <a:endParaRPr lang="en-US" sz="2600" dirty="0">
              <a:latin typeface="Arial"/>
              <a:ea typeface="Arial"/>
              <a:cs typeface="Arial"/>
              <a:sym typeface="Arial"/>
            </a:endParaRPr>
          </a:p>
          <a:p>
            <a:pPr marL="114300" indent="0">
              <a:spcBef>
                <a:spcPts val="0"/>
              </a:spcBef>
              <a:buClr>
                <a:schemeClr val="bg1"/>
              </a:buClr>
              <a:buSzPts val="1800"/>
              <a:buNone/>
            </a:pPr>
            <a:endParaRPr lang="en-US" sz="2600" dirty="0">
              <a:latin typeface="Arial"/>
              <a:ea typeface="Arial"/>
              <a:cs typeface="Arial"/>
              <a:sym typeface="Arial"/>
            </a:endParaRPr>
          </a:p>
          <a:p>
            <a:pPr marL="571500" indent="-457200">
              <a:spcBef>
                <a:spcPts val="0"/>
              </a:spcBef>
              <a:buClr>
                <a:schemeClr val="bg1"/>
              </a:buClr>
              <a:buSzPts val="1800"/>
            </a:pPr>
            <a:r>
              <a:rPr lang="en-US" sz="2600" dirty="0">
                <a:latin typeface="Arial"/>
                <a:ea typeface="Arial"/>
                <a:cs typeface="Arial"/>
                <a:sym typeface="Arial"/>
              </a:rPr>
              <a:t>Project resources: </a:t>
            </a:r>
          </a:p>
          <a:p>
            <a:pPr marL="571500" indent="-457200">
              <a:spcBef>
                <a:spcPts val="0"/>
              </a:spcBef>
              <a:buClr>
                <a:schemeClr val="bg1"/>
              </a:buClr>
              <a:buSzPts val="1800"/>
            </a:pPr>
            <a:endParaRPr lang="en-US" sz="2600" b="1" u="sng" kern="100" dirty="0">
              <a:effectLst/>
              <a:latin typeface="Arial"/>
              <a:ea typeface="Calibri" panose="020F0502020204030204" pitchFamily="34" charset="0"/>
              <a:cs typeface="Arial"/>
              <a:sym typeface="Arial"/>
              <a:hlinkClick r:id="rId4">
                <a:extLst>
                  <a:ext uri="{A12FA001-AC4F-418D-AE19-62706E023703}">
                    <ahyp:hlinkClr xmlns:ahyp="http://schemas.microsoft.com/office/drawing/2018/hyperlinkcolor" val="tx"/>
                  </a:ext>
                </a:extLst>
              </a:hlinkClick>
            </a:endParaRPr>
          </a:p>
          <a:p>
            <a:pPr marL="114300" indent="0" algn="ctr">
              <a:spcBef>
                <a:spcPts val="0"/>
              </a:spcBef>
              <a:buClr>
                <a:schemeClr val="bg1"/>
              </a:buClr>
              <a:buSzPts val="1800"/>
              <a:buNone/>
            </a:pPr>
            <a:r>
              <a:rPr lang="en-US" sz="38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2024-2025 HIC/PIT Resource Website</a:t>
            </a:r>
            <a:endParaRPr lang="en-US" sz="3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spcBef>
                <a:spcPts val="0"/>
              </a:spcBef>
              <a:buClr>
                <a:schemeClr val="bg1"/>
              </a:buClr>
              <a:buSzPts val="1800"/>
              <a:buNone/>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457200">
              <a:spcBef>
                <a:spcPts val="0"/>
              </a:spcBef>
              <a:buClr>
                <a:schemeClr val="bg1"/>
              </a:buClr>
              <a:buSzPts val="1800"/>
            </a:pPr>
            <a:r>
              <a:rPr lang="en-US" sz="2600" dirty="0">
                <a:latin typeface="Arial"/>
                <a:ea typeface="Arial"/>
                <a:cs typeface="Arial"/>
                <a:sym typeface="Arial"/>
              </a:rPr>
              <a:t>If project not yet in the system, contact the help desk: </a:t>
            </a:r>
          </a:p>
          <a:p>
            <a:pPr marL="571500" indent="-457200">
              <a:spcBef>
                <a:spcPts val="0"/>
              </a:spcBef>
              <a:buClr>
                <a:schemeClr val="bg1"/>
              </a:buClr>
              <a:buSzPts val="1800"/>
            </a:pPr>
            <a:endParaRPr lang="en-US" sz="2600" dirty="0">
              <a:latin typeface="Arial"/>
              <a:ea typeface="Arial"/>
              <a:cs typeface="Arial"/>
              <a:sym typeface="Arial"/>
            </a:endParaRPr>
          </a:p>
          <a:p>
            <a:pPr marL="114300" indent="0" algn="ctr">
              <a:spcBef>
                <a:spcPts val="0"/>
              </a:spcBef>
              <a:buClr>
                <a:schemeClr val="bg1"/>
              </a:buClr>
              <a:buSzPts val="1800"/>
              <a:buNone/>
            </a:pPr>
            <a:r>
              <a:rPr lang="en-US" sz="4200" dirty="0" err="1">
                <a:latin typeface="Arial"/>
                <a:ea typeface="Arial"/>
                <a:cs typeface="Arial"/>
                <a:sym typeface="Arial"/>
                <a:hlinkClick r:id="rId5">
                  <a:extLst>
                    <a:ext uri="{A12FA001-AC4F-418D-AE19-62706E023703}">
                      <ahyp:hlinkClr xmlns:ahyp="http://schemas.microsoft.com/office/drawing/2018/hyperlinkcolor" val="tx"/>
                    </a:ext>
                  </a:extLst>
                </a:hlinkClick>
              </a:rPr>
              <a:t>Help@NutmegIT.Com</a:t>
            </a:r>
            <a:endParaRPr lang="en-US" sz="4200" dirty="0">
              <a:latin typeface="Arial"/>
              <a:ea typeface="Arial"/>
              <a:cs typeface="Arial"/>
              <a:sym typeface="Arial"/>
            </a:endParaRPr>
          </a:p>
          <a:p>
            <a:pPr marL="114300" indent="0" algn="ctr">
              <a:spcBef>
                <a:spcPts val="0"/>
              </a:spcBef>
              <a:buClr>
                <a:schemeClr val="bg1"/>
              </a:buClr>
              <a:buSzPts val="1800"/>
              <a:buNone/>
            </a:pPr>
            <a:endParaRPr lang="en-US" sz="2600" dirty="0">
              <a:latin typeface="Arial"/>
              <a:ea typeface="Arial"/>
              <a:cs typeface="Arial"/>
              <a:sym typeface="Arial"/>
            </a:endParaRPr>
          </a:p>
          <a:p>
            <a:pPr marL="114300" lvl="0" indent="0" algn="l" rtl="0">
              <a:spcBef>
                <a:spcPts val="0"/>
              </a:spcBef>
              <a:spcAft>
                <a:spcPts val="0"/>
              </a:spcAft>
              <a:buClr>
                <a:schemeClr val="bg1"/>
              </a:buClr>
              <a:buSzPts val="1800"/>
              <a:buNone/>
            </a:pPr>
            <a:r>
              <a:rPr lang="en-US" sz="2600" dirty="0">
                <a:latin typeface="Arial"/>
                <a:ea typeface="Arial"/>
                <a:cs typeface="Arial"/>
                <a:sym typeface="Arial"/>
              </a:rPr>
              <a:t> </a:t>
            </a:r>
            <a:endParaRPr lang="en-US"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40174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Important Contact Information</a:t>
            </a:r>
          </a:p>
        </p:txBody>
      </p:sp>
      <p:sp>
        <p:nvSpPr>
          <p:cNvPr id="3" name="Google Shape;160;p27">
            <a:extLst>
              <a:ext uri="{FF2B5EF4-FFF2-40B4-BE49-F238E27FC236}">
                <a16:creationId xmlns:a16="http://schemas.microsoft.com/office/drawing/2014/main" id="{A009387D-6F8E-FCC7-02FE-D83591BC6354}"/>
              </a:ext>
            </a:extLst>
          </p:cNvPr>
          <p:cNvSpPr txBox="1">
            <a:spLocks/>
          </p:cNvSpPr>
          <p:nvPr/>
        </p:nvSpPr>
        <p:spPr>
          <a:xfrm>
            <a:off x="387900" y="1752600"/>
            <a:ext cx="8520600" cy="39909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pPr marL="0" marR="0" lvl="0" indent="0" algn="l" defTabSz="914400" rtl="0" eaLnBrk="1" fontAlgn="auto" latinLnBrk="0" hangingPunct="1">
              <a:lnSpc>
                <a:spcPct val="95000"/>
              </a:lnSpc>
              <a:spcBef>
                <a:spcPts val="1200"/>
              </a:spcBef>
              <a:spcAft>
                <a:spcPts val="0"/>
              </a:spcAft>
              <a:buClr>
                <a:srgbClr val="9E9E9E"/>
              </a:buClr>
              <a:buSzPts val="852"/>
              <a:buFont typeface="Average"/>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Jim Bombaci</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Nutmeg IT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3">
                  <a:extLst>
                    <a:ext uri="{A12FA001-AC4F-418D-AE19-62706E023703}">
                      <ahyp:hlinkClr xmlns:ahyp="http://schemas.microsoft.com/office/drawing/2018/hyperlinkcolor" val="tx"/>
                    </a:ext>
                  </a:extLst>
                </a:hlinkClick>
              </a:rPr>
              <a:t>Jim@NutmegIT.Com</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Shannon Quinn-Sheeran</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Housing Innovations</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4">
                  <a:extLst>
                    <a:ext uri="{A12FA001-AC4F-418D-AE19-62706E023703}">
                      <ahyp:hlinkClr xmlns:ahyp="http://schemas.microsoft.com/office/drawing/2018/hyperlinkcolor" val="tx"/>
                    </a:ext>
                  </a:extLst>
                </a:hlinkClick>
              </a:rPr>
              <a:t>Shannon@HousingInnovations.US</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 Lindsay Fabrizio</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none" strike="noStrike" kern="0" cap="none" spc="0" normalizeH="0" baseline="0" noProof="0" dirty="0">
                <a:ln>
                  <a:noFill/>
                </a:ln>
                <a:solidFill>
                  <a:srgbClr val="FFFFFF"/>
                </a:solidFill>
                <a:effectLst/>
                <a:uLnTx/>
                <a:uFillTx/>
                <a:latin typeface="Average"/>
                <a:sym typeface="Average"/>
              </a:rPr>
              <a:t>The Housing Collective</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Nutmeg Help Desk</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6">
                  <a:extLst>
                    <a:ext uri="{A12FA001-AC4F-418D-AE19-62706E023703}">
                      <ahyp:hlinkClr xmlns:ahyp="http://schemas.microsoft.com/office/drawing/2018/hyperlinkcolor" val="tx"/>
                    </a:ext>
                  </a:extLst>
                </a:hlinkClick>
              </a:rPr>
              <a:t>Help@NutmegIT.Com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CT BOS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a:ln>
                  <a:noFill/>
                </a:ln>
                <a:solidFill>
                  <a:srgbClr val="FFFFFF"/>
                </a:solidFill>
                <a:effectLst/>
                <a:uLnTx/>
                <a:uFillTx/>
                <a:latin typeface="Average"/>
                <a:sym typeface="Average"/>
                <a:hlinkClick r:id="rId7">
                  <a:extLst>
                    <a:ext uri="{A12FA001-AC4F-418D-AE19-62706E023703}">
                      <ahyp:hlinkClr xmlns:ahyp="http://schemas.microsoft.com/office/drawing/2018/hyperlinkcolor" val="tx"/>
                    </a:ext>
                  </a:extLst>
                </a:hlinkClick>
              </a:rPr>
              <a:t>ctboscoc@gmail.com</a:t>
            </a:r>
            <a:endParaRPr kumimoji="0" lang="en-GB" sz="1800" b="0" i="0" u="none" strike="noStrike" kern="0" cap="none" spc="0" normalizeH="0" baseline="0" noProof="0" dirty="0">
              <a:ln>
                <a:noFill/>
              </a:ln>
              <a:solidFill>
                <a:srgbClr val="FFFFFF"/>
              </a:solidFill>
              <a:effectLst/>
              <a:uLnTx/>
              <a:uFillTx/>
              <a:latin typeface="Average"/>
              <a:sym typeface="Average"/>
            </a:endParaRPr>
          </a:p>
          <a:p>
            <a:pPr marL="0" marR="0" lvl="0" indent="0" algn="l" defTabSz="914400" rtl="0" eaLnBrk="1" fontAlgn="auto" latinLnBrk="0" hangingPunct="1">
              <a:lnSpc>
                <a:spcPct val="115000"/>
              </a:lnSpc>
              <a:spcBef>
                <a:spcPts val="1200"/>
              </a:spcBef>
              <a:spcAft>
                <a:spcPts val="1200"/>
              </a:spcAft>
              <a:buClr>
                <a:srgbClr val="9E9E9E"/>
              </a:buClr>
              <a:buSzPts val="1100"/>
              <a:buFont typeface="Arial"/>
              <a:buNone/>
              <a:tabLst/>
              <a:defRPr/>
            </a:pPr>
            <a:r>
              <a:rPr kumimoji="0" lang="en-GB" sz="1800" b="0" i="0" u="none" strike="noStrike" kern="0" cap="none" spc="0" normalizeH="0" baseline="0" noProof="0" dirty="0">
                <a:ln>
                  <a:noFill/>
                </a:ln>
                <a:solidFill>
                  <a:srgbClr val="FFFFFF"/>
                </a:solidFill>
                <a:effectLst/>
                <a:uLnTx/>
                <a:uFillTx/>
                <a:latin typeface="Average"/>
                <a:sym typeface="Average"/>
              </a:rPr>
              <a:t>ODFC Contact</a:t>
            </a:r>
            <a:br>
              <a:rPr kumimoji="0" lang="en-GB" sz="1800" b="0" i="0" u="none" strike="noStrike" kern="0" cap="none" spc="0" normalizeH="0" baseline="0" noProof="0" dirty="0">
                <a:ln>
                  <a:noFill/>
                </a:ln>
                <a:solidFill>
                  <a:srgbClr val="FFFFFF"/>
                </a:solidFill>
                <a:effectLst/>
                <a:uLnTx/>
                <a:uFillTx/>
                <a:latin typeface="Average"/>
                <a:sym typeface="Average"/>
              </a:rPr>
            </a:br>
            <a:r>
              <a:rPr kumimoji="0" lang="en-GB" sz="1800" b="0" i="0" u="sng" strike="noStrike" kern="0" cap="none" spc="0" normalizeH="0" baseline="0" noProof="0" dirty="0" err="1">
                <a:ln>
                  <a:noFill/>
                </a:ln>
                <a:solidFill>
                  <a:srgbClr val="FFFFFF"/>
                </a:solidFill>
                <a:effectLst/>
                <a:uLnTx/>
                <a:uFillTx/>
                <a:latin typeface="Average"/>
                <a:sym typeface="Average"/>
                <a:hlinkClick r:id="rId5">
                  <a:extLst>
                    <a:ext uri="{A12FA001-AC4F-418D-AE19-62706E023703}">
                      <ahyp:hlinkClr xmlns:ahyp="http://schemas.microsoft.com/office/drawing/2018/hyperlinkcolor" val="tx"/>
                    </a:ext>
                  </a:extLst>
                </a:hlinkClick>
              </a:rPr>
              <a:t>Lindsay@TheHousingCollective.Org</a:t>
            </a:r>
            <a:r>
              <a:rPr kumimoji="0" lang="en-GB" sz="1800" b="0" i="0" u="none" strike="noStrike" kern="0" cap="none" spc="0" normalizeH="0" baseline="0" noProof="0" dirty="0">
                <a:ln>
                  <a:noFill/>
                </a:ln>
                <a:solidFill>
                  <a:srgbClr val="FFFFFF"/>
                </a:solidFill>
                <a:effectLst/>
                <a:uLnTx/>
                <a:uFillTx/>
                <a:latin typeface="Average"/>
                <a:sym typeface="Average"/>
              </a:rPr>
              <a:t> </a:t>
            </a:r>
            <a:endParaRPr kumimoji="0" lang="en-GB" sz="1800" b="0" i="0" u="none" strike="noStrike" kern="0" cap="none" spc="0" normalizeH="0" baseline="0" noProof="0" dirty="0">
              <a:ln>
                <a:noFill/>
              </a:ln>
              <a:solidFill>
                <a:srgbClr val="CACACA"/>
              </a:solidFill>
              <a:effectLst/>
              <a:uLnTx/>
              <a:uFillTx/>
              <a:latin typeface="Average"/>
              <a:sym typeface="Average"/>
            </a:endParaRPr>
          </a:p>
          <a:p>
            <a:pPr marL="0" marR="0" lvl="0" indent="0" algn="l" defTabSz="914400" rtl="0" eaLnBrk="1" fontAlgn="auto" latinLnBrk="0" hangingPunct="1">
              <a:lnSpc>
                <a:spcPct val="95000"/>
              </a:lnSpc>
              <a:spcBef>
                <a:spcPts val="1200"/>
              </a:spcBef>
              <a:spcAft>
                <a:spcPts val="0"/>
              </a:spcAft>
              <a:buClr>
                <a:srgbClr val="9E9E9E"/>
              </a:buClr>
              <a:buSzPts val="852"/>
              <a:buFont typeface="Arial"/>
              <a:buNone/>
              <a:tabLst/>
              <a:defRPr/>
            </a:pPr>
            <a:endParaRPr kumimoji="0" lang="en-GB" sz="1800" b="0" i="0" u="none" strike="noStrike" kern="0" cap="none" spc="0" normalizeH="0" baseline="0" noProof="0" dirty="0">
              <a:ln>
                <a:noFill/>
              </a:ln>
              <a:solidFill>
                <a:srgbClr val="FFFFFF"/>
              </a:solidFill>
              <a:effectLst/>
              <a:uLnTx/>
              <a:uFillTx/>
              <a:latin typeface="Average"/>
              <a:sym typeface="Average"/>
            </a:endParaRPr>
          </a:p>
        </p:txBody>
      </p:sp>
    </p:spTree>
    <p:custDataLst>
      <p:tags r:id="rId1"/>
    </p:custDataLst>
    <p:extLst>
      <p:ext uri="{BB962C8B-B14F-4D97-AF65-F5344CB8AC3E}">
        <p14:creationId xmlns:p14="http://schemas.microsoft.com/office/powerpoint/2010/main" val="352750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Questions</a:t>
            </a:r>
          </a:p>
        </p:txBody>
      </p:sp>
      <p:pic>
        <p:nvPicPr>
          <p:cNvPr id="3" name="Picture 2">
            <a:extLst>
              <a:ext uri="{FF2B5EF4-FFF2-40B4-BE49-F238E27FC236}">
                <a16:creationId xmlns:a16="http://schemas.microsoft.com/office/drawing/2014/main" id="{52753331-7A1F-6B85-67A9-CE423CBFF82E}"/>
              </a:ext>
            </a:extLst>
          </p:cNvPr>
          <p:cNvPicPr>
            <a:picLocks noChangeAspect="1"/>
          </p:cNvPicPr>
          <p:nvPr/>
        </p:nvPicPr>
        <p:blipFill>
          <a:blip r:embed="rId3"/>
          <a:stretch>
            <a:fillRect/>
          </a:stretch>
        </p:blipFill>
        <p:spPr>
          <a:xfrm>
            <a:off x="2044989" y="1499178"/>
            <a:ext cx="5054022" cy="5054022"/>
          </a:xfrm>
          <a:prstGeom prst="rect">
            <a:avLst/>
          </a:prstGeom>
        </p:spPr>
      </p:pic>
    </p:spTree>
    <p:custDataLst>
      <p:tags r:id="rId1"/>
    </p:custDataLst>
    <p:extLst>
      <p:ext uri="{BB962C8B-B14F-4D97-AF65-F5344CB8AC3E}">
        <p14:creationId xmlns:p14="http://schemas.microsoft.com/office/powerpoint/2010/main" val="223973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Meeting Agenda</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029200"/>
          </a:xfrm>
          <a:prstGeom prst="rect">
            <a:avLst/>
          </a:prstGeom>
        </p:spPr>
        <p:txBody>
          <a:bodyPr spcFirstLastPara="1" vert="horz" wrap="square" lIns="91425" tIns="91425" rIns="91425" bIns="91425"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Introductions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Roles and Responsibilities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Program Overview</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PIT Database Demo</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Key Dates</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Summary</a:t>
            </a:r>
          </a:p>
          <a:p>
            <a:pPr marL="457200" lvl="0" indent="-330200" algn="l" rtl="0">
              <a:lnSpc>
                <a:spcPct val="150000"/>
              </a:lnSpc>
              <a:spcBef>
                <a:spcPts val="0"/>
              </a:spcBef>
              <a:spcAft>
                <a:spcPts val="0"/>
              </a:spcAft>
              <a:buSzPts val="1600"/>
              <a:buFont typeface="Calibri"/>
              <a:buChar char="●"/>
            </a:pPr>
            <a:r>
              <a:rPr lang="en-US" sz="3200" dirty="0">
                <a:latin typeface="Calibri"/>
                <a:ea typeface="Calibri"/>
                <a:cs typeface="Calibri"/>
                <a:sym typeface="Calibri"/>
              </a:rPr>
              <a:t>Questions/Close</a:t>
            </a:r>
            <a:endParaRPr lang="en-US" dirty="0">
              <a:latin typeface="Arial"/>
              <a:ea typeface="Arial"/>
              <a:cs typeface="Arial"/>
              <a:sym typeface="Aria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US" sz="3200" dirty="0">
                <a:solidFill>
                  <a:schemeClr val="dk1"/>
                </a:solidFill>
                <a:latin typeface="Arial"/>
                <a:ea typeface="Arial"/>
                <a:cs typeface="Arial"/>
                <a:sym typeface="Arial"/>
              </a:rPr>
              <a:t>Roles and Responsibilities </a:t>
            </a: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52400" y="1219200"/>
            <a:ext cx="8839200" cy="53340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spcBef>
                <a:spcPts val="0"/>
              </a:spcBef>
              <a:buSzPct val="75000"/>
              <a:buNone/>
            </a:pPr>
            <a:r>
              <a:rPr lang="en-US" sz="2800" dirty="0">
                <a:latin typeface="Calibri"/>
                <a:ea typeface="Calibri"/>
                <a:cs typeface="Calibri"/>
                <a:sym typeface="Calibri"/>
              </a:rPr>
              <a:t>Project Management – PIT Leadership Team</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Database Support – Nutmeg</a:t>
            </a:r>
          </a:p>
          <a:p>
            <a:pPr marL="127000" indent="0">
              <a:spcBef>
                <a:spcPts val="0"/>
              </a:spcBef>
              <a:buSzPct val="75000"/>
              <a:buNone/>
            </a:pPr>
            <a:endParaRPr lang="en-US" sz="2800"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HMIS Participating People Counts</a:t>
            </a:r>
          </a:p>
          <a:p>
            <a:pPr marL="984250" lvl="1" indent="-457200">
              <a:spcBef>
                <a:spcPts val="0"/>
              </a:spcBef>
              <a:buSzPct val="75000"/>
            </a:pPr>
            <a:r>
              <a:rPr lang="en-US" sz="2400" dirty="0">
                <a:latin typeface="Calibri"/>
                <a:ea typeface="Calibri"/>
                <a:cs typeface="Calibri"/>
                <a:sym typeface="Calibri"/>
              </a:rPr>
              <a:t>Agency Staff</a:t>
            </a:r>
            <a:endParaRPr lang="en-US" dirty="0">
              <a:latin typeface="Calibri"/>
              <a:ea typeface="Calibri"/>
              <a:cs typeface="Calibri"/>
              <a:sym typeface="Calibri"/>
            </a:endParaRPr>
          </a:p>
          <a:p>
            <a:pPr marL="527050" lvl="1" indent="0">
              <a:spcBef>
                <a:spcPts val="0"/>
              </a:spcBef>
              <a:buSzPct val="75000"/>
              <a:buNone/>
            </a:pPr>
            <a:endParaRPr lang="en-US" dirty="0">
              <a:latin typeface="Calibri"/>
              <a:ea typeface="Calibri"/>
              <a:cs typeface="Calibri"/>
              <a:sym typeface="Calibri"/>
            </a:endParaRPr>
          </a:p>
          <a:p>
            <a:pPr marL="127000" indent="0">
              <a:spcBef>
                <a:spcPts val="0"/>
              </a:spcBef>
              <a:buSzPct val="75000"/>
              <a:buNone/>
            </a:pPr>
            <a:r>
              <a:rPr lang="en-US" sz="2800" dirty="0">
                <a:latin typeface="Calibri"/>
                <a:ea typeface="Calibri"/>
                <a:cs typeface="Calibri"/>
                <a:sym typeface="Calibri"/>
              </a:rPr>
              <a:t>Non-HMIS Participating People Counts</a:t>
            </a:r>
          </a:p>
          <a:p>
            <a:pPr marL="869950" lvl="1">
              <a:spcBef>
                <a:spcPts val="0"/>
              </a:spcBef>
              <a:buSzPct val="75000"/>
            </a:pPr>
            <a:r>
              <a:rPr lang="en-US" dirty="0">
                <a:latin typeface="Calibri"/>
                <a:ea typeface="Calibri"/>
                <a:cs typeface="Calibri"/>
                <a:sym typeface="Calibri"/>
              </a:rPr>
              <a:t> Agency Staff</a:t>
            </a:r>
          </a:p>
          <a:p>
            <a:pPr marL="527050" lvl="1" indent="0">
              <a:spcBef>
                <a:spcPts val="0"/>
              </a:spcBef>
              <a:buSzPct val="75000"/>
              <a:buNone/>
            </a:pPr>
            <a:endParaRPr lang="en-US" dirty="0">
              <a:latin typeface="Calibri"/>
              <a:ea typeface="Calibri"/>
              <a:cs typeface="Calibri"/>
              <a:sym typeface="Calibri"/>
            </a:endParaRPr>
          </a:p>
          <a:p>
            <a:pPr marL="457200" lvl="0" indent="-330200" algn="l" rtl="0">
              <a:lnSpc>
                <a:spcPct val="150000"/>
              </a:lnSpc>
              <a:spcBef>
                <a:spcPts val="0"/>
              </a:spcBef>
              <a:spcAft>
                <a:spcPts val="0"/>
              </a:spcAft>
              <a:buSzPts val="1600"/>
              <a:buFont typeface="Calibri"/>
              <a:buChar char="●"/>
            </a:pPr>
            <a:endParaRPr lang="en-US" dirty="0">
              <a:latin typeface="Arial"/>
              <a:ea typeface="Arial"/>
              <a:cs typeface="Arial"/>
              <a:sym typeface="Arial"/>
            </a:endParaRPr>
          </a:p>
        </p:txBody>
      </p:sp>
    </p:spTree>
    <p:custDataLst>
      <p:tags r:id="rId1"/>
    </p:custDataLst>
    <p:extLst>
      <p:ext uri="{BB962C8B-B14F-4D97-AF65-F5344CB8AC3E}">
        <p14:creationId xmlns:p14="http://schemas.microsoft.com/office/powerpoint/2010/main" val="296598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What is the Point-in-Time Count?</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334000"/>
          </a:xfrm>
          <a:prstGeom prst="rect">
            <a:avLst/>
          </a:prstGeom>
        </p:spPr>
        <p:txBody>
          <a:bodyPr spcFirstLastPara="1" vert="horz" wrap="square" lIns="91425" tIns="91425" rIns="91425" bIns="91425" rtlCol="0" anchor="t" anchorCtr="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30000"/>
              </a:lnSpc>
              <a:spcBef>
                <a:spcPts val="0"/>
              </a:spcBef>
              <a:buClr>
                <a:schemeClr val="lt1"/>
              </a:buClr>
              <a:buSzPts val="1924"/>
              <a:buNone/>
            </a:pPr>
            <a:r>
              <a:rPr lang="en-US" sz="5500" b="1" dirty="0">
                <a:latin typeface="Calibri"/>
                <a:ea typeface="Calibri"/>
                <a:cs typeface="Calibri"/>
                <a:sym typeface="Calibri"/>
              </a:rPr>
              <a:t>Federal Program </a:t>
            </a:r>
            <a:r>
              <a:rPr lang="en-US" sz="5500" dirty="0"/>
              <a:t>designed to count number of community members experiencing homelessness, in both sheltered and unsheltered spaces. (not meant for human habitation)</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When do we perform the count?</a:t>
            </a:r>
          </a:p>
          <a:p>
            <a:pPr marL="106442" indent="0">
              <a:lnSpc>
                <a:spcPct val="130000"/>
              </a:lnSpc>
              <a:spcBef>
                <a:spcPts val="0"/>
              </a:spcBef>
              <a:buClr>
                <a:schemeClr val="lt1"/>
              </a:buClr>
              <a:buSzPts val="1924"/>
              <a:buNone/>
            </a:pPr>
            <a:r>
              <a:rPr lang="en-US" sz="5500" dirty="0"/>
              <a:t>- Typically occurs within the last 10 days of Jan. During the colder time of the winter when homelessness is at </a:t>
            </a:r>
          </a:p>
          <a:p>
            <a:pPr marL="106442" indent="0">
              <a:lnSpc>
                <a:spcPct val="130000"/>
              </a:lnSpc>
              <a:spcBef>
                <a:spcPts val="0"/>
              </a:spcBef>
              <a:buClr>
                <a:schemeClr val="lt1"/>
              </a:buClr>
              <a:buSzPts val="1924"/>
              <a:buNone/>
            </a:pPr>
            <a:r>
              <a:rPr lang="en-US" sz="5500" dirty="0"/>
              <a:t>   its peak. The CT PIT count is on 1/28/2025</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Where/What are we counting? </a:t>
            </a: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 - </a:t>
            </a:r>
            <a:r>
              <a:rPr lang="en-US" sz="5500" dirty="0">
                <a:latin typeface="Calibri"/>
                <a:ea typeface="Calibri"/>
                <a:cs typeface="Calibri"/>
                <a:sym typeface="Calibri"/>
              </a:rPr>
              <a:t>Where: Housing programs both HMIS and Non-HMIS participating will provide a count of their available beds   </a:t>
            </a:r>
          </a:p>
          <a:p>
            <a:pPr marL="106442" lvl="0" indent="0" rtl="0">
              <a:lnSpc>
                <a:spcPct val="130000"/>
              </a:lnSpc>
              <a:spcBef>
                <a:spcPts val="0"/>
              </a:spcBef>
              <a:spcAft>
                <a:spcPts val="0"/>
              </a:spcAft>
              <a:buClr>
                <a:schemeClr val="lt1"/>
              </a:buClr>
              <a:buSzPts val="1924"/>
              <a:buNone/>
            </a:pPr>
            <a:r>
              <a:rPr lang="en-US" sz="5500" dirty="0">
                <a:latin typeface="Calibri"/>
                <a:ea typeface="Calibri"/>
                <a:cs typeface="Calibri"/>
                <a:sym typeface="Calibri"/>
              </a:rPr>
              <a:t>   on the night of the count they will provide a count of total households and persons.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indent="0">
              <a:lnSpc>
                <a:spcPct val="130000"/>
              </a:lnSpc>
              <a:spcBef>
                <a:spcPts val="0"/>
              </a:spcBef>
              <a:buClr>
                <a:schemeClr val="lt1"/>
              </a:buClr>
              <a:buSzPts val="1924"/>
              <a:buNone/>
            </a:pPr>
            <a:r>
              <a:rPr lang="en-US" sz="5500" b="1" dirty="0">
                <a:latin typeface="Calibri"/>
                <a:ea typeface="Calibri"/>
                <a:cs typeface="Calibri"/>
                <a:sym typeface="Calibri"/>
              </a:rPr>
              <a:t>Why do we do it? </a:t>
            </a:r>
          </a:p>
          <a:p>
            <a:pPr marL="106442" indent="0">
              <a:lnSpc>
                <a:spcPct val="130000"/>
              </a:lnSpc>
              <a:spcBef>
                <a:spcPts val="0"/>
              </a:spcBef>
              <a:buClr>
                <a:schemeClr val="lt1"/>
              </a:buClr>
              <a:buSzPts val="1924"/>
              <a:buNone/>
            </a:pPr>
            <a:r>
              <a:rPr lang="en-US" sz="5500" b="1" dirty="0">
                <a:latin typeface="Calibri"/>
                <a:cs typeface="Calibri"/>
                <a:sym typeface="Calibri"/>
              </a:rPr>
              <a:t> - </a:t>
            </a:r>
            <a:r>
              <a:rPr lang="en-US" sz="5500" dirty="0"/>
              <a:t>The PIT provides a snapshot of the homelessness population on/around the same time each year; which </a:t>
            </a:r>
          </a:p>
          <a:p>
            <a:pPr marL="106442" indent="0">
              <a:lnSpc>
                <a:spcPct val="130000"/>
              </a:lnSpc>
              <a:spcBef>
                <a:spcPts val="0"/>
              </a:spcBef>
              <a:buClr>
                <a:schemeClr val="lt1"/>
              </a:buClr>
              <a:buSzPts val="1924"/>
              <a:buNone/>
            </a:pPr>
            <a:r>
              <a:rPr lang="en-US" sz="5500" dirty="0"/>
              <a:t>    helps identify population trends.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r>
              <a:rPr lang="en-US" sz="5500" b="1" dirty="0">
                <a:latin typeface="Calibri"/>
                <a:ea typeface="Calibri"/>
                <a:cs typeface="Calibri"/>
                <a:sym typeface="Calibri"/>
              </a:rPr>
              <a:t>What is the ultimate goal?</a:t>
            </a:r>
          </a:p>
          <a:p>
            <a:pPr marL="106442" lvl="0" indent="0" rtl="0">
              <a:lnSpc>
                <a:spcPct val="130000"/>
              </a:lnSpc>
              <a:spcBef>
                <a:spcPts val="0"/>
              </a:spcBef>
              <a:spcAft>
                <a:spcPts val="0"/>
              </a:spcAft>
              <a:buClr>
                <a:schemeClr val="lt1"/>
              </a:buClr>
              <a:buSzPts val="1924"/>
              <a:buNone/>
            </a:pPr>
            <a:r>
              <a:rPr lang="en-US" sz="5500" dirty="0"/>
              <a:t>Helps to determine the amount of federal funds and resources our state is eligible for/allotted</a:t>
            </a: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endParaRPr lang="en-US" b="1"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1407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latin typeface="Rockwell"/>
                <a:ea typeface="Rockwell"/>
                <a:cs typeface="Rockwell"/>
                <a:sym typeface="Rockwell"/>
              </a:rPr>
              <a:t>Federal Requirements for Counting People Experiencing Homelessness &amp; Inventory</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6" name="Google Shape;164;p28">
            <a:extLst>
              <a:ext uri="{FF2B5EF4-FFF2-40B4-BE49-F238E27FC236}">
                <a16:creationId xmlns:a16="http://schemas.microsoft.com/office/drawing/2014/main" id="{72232225-FE19-3F6E-5C51-70626CD17948}"/>
              </a:ext>
            </a:extLst>
          </p:cNvPr>
          <p:cNvSpPr txBox="1">
            <a:spLocks/>
          </p:cNvSpPr>
          <p:nvPr/>
        </p:nvSpPr>
        <p:spPr>
          <a:xfrm>
            <a:off x="143435" y="1219200"/>
            <a:ext cx="8839200" cy="5334000"/>
          </a:xfrm>
          <a:prstGeom prst="rect">
            <a:avLst/>
          </a:prstGeom>
        </p:spPr>
        <p:txBody>
          <a:bodyPr spcFirstLastPara="1" vert="horz" wrap="square" lIns="91425" tIns="91425" rIns="91425" bIns="91425" rtlCol="0" anchor="t" anchorCtr="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442" indent="0">
              <a:lnSpc>
                <a:spcPct val="120000"/>
              </a:lnSpc>
              <a:spcBef>
                <a:spcPts val="0"/>
              </a:spcBef>
              <a:spcAft>
                <a:spcPts val="20"/>
              </a:spcAft>
              <a:buClr>
                <a:schemeClr val="lt1"/>
              </a:buClr>
              <a:buSzPts val="1924"/>
              <a:buNone/>
            </a:pPr>
            <a:r>
              <a:rPr lang="en-US" sz="8000" b="1" dirty="0">
                <a:ea typeface="Calibri"/>
                <a:cs typeface="Calibri"/>
                <a:sym typeface="Calibri"/>
              </a:rPr>
              <a:t>Purpose of Counts</a:t>
            </a:r>
          </a:p>
          <a:p>
            <a:pPr marL="365760" indent="-274320">
              <a:lnSpc>
                <a:spcPct val="120000"/>
              </a:lnSpc>
              <a:spcBef>
                <a:spcPts val="0"/>
              </a:spcBef>
              <a:spcAft>
                <a:spcPts val="20"/>
              </a:spcAft>
              <a:buClr>
                <a:schemeClr val="lt1"/>
              </a:buClr>
              <a:buSzPts val="1924"/>
            </a:pPr>
            <a:r>
              <a:rPr lang="en-US" sz="8000" b="1" dirty="0">
                <a:ea typeface="Calibri"/>
                <a:cs typeface="Calibri"/>
                <a:sym typeface="Calibri"/>
              </a:rPr>
              <a:t>HIC (Housing Inventory Count)</a:t>
            </a:r>
            <a:r>
              <a:rPr lang="en-US" sz="8000" dirty="0">
                <a:ea typeface="Calibri"/>
                <a:cs typeface="Calibri"/>
                <a:sym typeface="Calibri"/>
              </a:rPr>
              <a:t>:</a:t>
            </a:r>
            <a:r>
              <a:rPr lang="en-US" sz="8000" b="1" dirty="0">
                <a:ea typeface="Calibri"/>
                <a:cs typeface="Calibri"/>
                <a:sym typeface="Calibri"/>
              </a:rPr>
              <a:t> </a:t>
            </a:r>
            <a:r>
              <a:rPr lang="en-US" sz="8000" dirty="0">
                <a:ea typeface="Calibri"/>
                <a:cs typeface="Calibri"/>
                <a:sym typeface="Calibri"/>
              </a:rPr>
              <a:t>C</a:t>
            </a:r>
            <a:r>
              <a:rPr lang="en-US" sz="8000" dirty="0"/>
              <a:t>ount units &amp; beds dedicated to community members experiencing homelessness.</a:t>
            </a:r>
          </a:p>
          <a:p>
            <a:pPr marL="365760" indent="-274320">
              <a:lnSpc>
                <a:spcPct val="120000"/>
              </a:lnSpc>
              <a:spcBef>
                <a:spcPts val="0"/>
              </a:spcBef>
              <a:spcAft>
                <a:spcPts val="20"/>
              </a:spcAft>
              <a:buClr>
                <a:schemeClr val="lt1"/>
              </a:buClr>
              <a:buSzPts val="1924"/>
            </a:pPr>
            <a:r>
              <a:rPr lang="en-US" sz="8000" b="1" dirty="0"/>
              <a:t>PIT (Point-in-Time Count): </a:t>
            </a:r>
            <a:r>
              <a:rPr lang="en-US" sz="8000" dirty="0"/>
              <a:t>Count individuals experiencing homelessness in sheltered &amp; unsheltered spaces. (not meant for human habitation).</a:t>
            </a:r>
          </a:p>
          <a:p>
            <a:pPr marL="106442" lvl="0" indent="0" rtl="0">
              <a:lnSpc>
                <a:spcPct val="120000"/>
              </a:lnSpc>
              <a:spcBef>
                <a:spcPts val="0"/>
              </a:spcBef>
              <a:spcAft>
                <a:spcPts val="20"/>
              </a:spcAft>
              <a:buClr>
                <a:schemeClr val="lt1"/>
              </a:buClr>
              <a:buSzPts val="1924"/>
              <a:buNone/>
            </a:pPr>
            <a:endParaRPr lang="en-US" sz="8000" b="1" dirty="0">
              <a:ea typeface="Calibri"/>
              <a:cs typeface="Calibri"/>
              <a:sym typeface="Calibri"/>
            </a:endParaRPr>
          </a:p>
          <a:p>
            <a:pPr marL="106442" lvl="0" indent="0" rtl="0">
              <a:lnSpc>
                <a:spcPct val="120000"/>
              </a:lnSpc>
              <a:spcBef>
                <a:spcPts val="0"/>
              </a:spcBef>
              <a:spcAft>
                <a:spcPts val="20"/>
              </a:spcAft>
              <a:buClr>
                <a:schemeClr val="lt1"/>
              </a:buClr>
              <a:buSzPts val="1924"/>
              <a:buNone/>
            </a:pPr>
            <a:r>
              <a:rPr lang="en-US" sz="8000" b="1" dirty="0">
                <a:ea typeface="Calibri"/>
                <a:cs typeface="Calibri"/>
                <a:sym typeface="Calibri"/>
              </a:rPr>
              <a:t>Timing of Counts</a:t>
            </a:r>
          </a:p>
          <a:p>
            <a:pPr marL="365760" indent="-274320">
              <a:lnSpc>
                <a:spcPct val="120000"/>
              </a:lnSpc>
              <a:spcBef>
                <a:spcPts val="0"/>
              </a:spcBef>
              <a:spcAft>
                <a:spcPts val="20"/>
              </a:spcAft>
              <a:buClr>
                <a:schemeClr val="lt1"/>
              </a:buClr>
              <a:buSzPts val="1924"/>
            </a:pPr>
            <a:r>
              <a:rPr lang="en-US" sz="8000" b="1" dirty="0"/>
              <a:t>HIC</a:t>
            </a:r>
            <a:r>
              <a:rPr lang="en-US" sz="8000" dirty="0"/>
              <a:t>: </a:t>
            </a:r>
          </a:p>
          <a:p>
            <a:pPr marL="765810" lvl="1" indent="-274320">
              <a:lnSpc>
                <a:spcPct val="120000"/>
              </a:lnSpc>
              <a:spcBef>
                <a:spcPts val="0"/>
              </a:spcBef>
              <a:spcAft>
                <a:spcPts val="20"/>
              </a:spcAft>
              <a:buClr>
                <a:schemeClr val="lt1"/>
              </a:buClr>
              <a:buSzPts val="1924"/>
            </a:pPr>
            <a:r>
              <a:rPr lang="en-US" sz="7600" dirty="0"/>
              <a:t>Completed in the fall (except RRH); </a:t>
            </a:r>
          </a:p>
          <a:p>
            <a:pPr marL="765810" lvl="1" indent="-274320">
              <a:lnSpc>
                <a:spcPct val="120000"/>
              </a:lnSpc>
              <a:spcBef>
                <a:spcPts val="0"/>
              </a:spcBef>
              <a:spcAft>
                <a:spcPts val="20"/>
              </a:spcAft>
              <a:buClr>
                <a:schemeClr val="lt1"/>
              </a:buClr>
              <a:buSzPts val="1924"/>
            </a:pPr>
            <a:r>
              <a:rPr lang="en-US" sz="7600" dirty="0"/>
              <a:t>Now – make adjustments for unknown/unexpected changes for 1/28/25; </a:t>
            </a:r>
          </a:p>
          <a:p>
            <a:pPr marL="765810" lvl="1" indent="-274320">
              <a:lnSpc>
                <a:spcPct val="120000"/>
              </a:lnSpc>
              <a:spcBef>
                <a:spcPts val="0"/>
              </a:spcBef>
              <a:spcAft>
                <a:spcPts val="20"/>
              </a:spcAft>
              <a:buClr>
                <a:schemeClr val="lt1"/>
              </a:buClr>
              <a:buSzPts val="1924"/>
            </a:pPr>
            <a:r>
              <a:rPr lang="en-US" sz="7600" dirty="0"/>
              <a:t>RRH completed at time of PIT</a:t>
            </a:r>
          </a:p>
          <a:p>
            <a:pPr marL="365760" indent="-274320">
              <a:lnSpc>
                <a:spcPct val="120000"/>
              </a:lnSpc>
              <a:spcBef>
                <a:spcPts val="0"/>
              </a:spcBef>
              <a:spcAft>
                <a:spcPts val="20"/>
              </a:spcAft>
              <a:buClr>
                <a:schemeClr val="lt1"/>
              </a:buClr>
              <a:buSzPts val="1924"/>
            </a:pPr>
            <a:r>
              <a:rPr lang="en-US" sz="8000" b="1" dirty="0"/>
              <a:t>PIT</a:t>
            </a:r>
            <a:r>
              <a:rPr lang="en-US" sz="8000" dirty="0"/>
              <a:t>:  Conducted within the last 10 days of January. CT PIT count on </a:t>
            </a:r>
            <a:r>
              <a:rPr lang="en-US" sz="8000" b="1" dirty="0"/>
              <a:t>1/28/2025.</a:t>
            </a:r>
          </a:p>
          <a:p>
            <a:pPr marL="365760" lvl="0" indent="-274320" rtl="0">
              <a:lnSpc>
                <a:spcPct val="120000"/>
              </a:lnSpc>
              <a:spcBef>
                <a:spcPts val="0"/>
              </a:spcBef>
              <a:spcAft>
                <a:spcPts val="0"/>
              </a:spcAft>
              <a:buClr>
                <a:schemeClr val="lt1"/>
              </a:buClr>
              <a:buSzPts val="1924"/>
              <a:buNone/>
            </a:pPr>
            <a:endParaRPr lang="en-US" sz="9600" b="1" dirty="0">
              <a:latin typeface="Calibri"/>
              <a:ea typeface="Calibri"/>
              <a:cs typeface="Calibri"/>
              <a:sym typeface="Calibri"/>
            </a:endParaRPr>
          </a:p>
          <a:p>
            <a:pPr marL="365760" lvl="0" indent="-274320" rtl="0">
              <a:lnSpc>
                <a:spcPct val="120000"/>
              </a:lnSpc>
              <a:spcBef>
                <a:spcPts val="0"/>
              </a:spcBef>
              <a:spcAft>
                <a:spcPts val="0"/>
              </a:spcAft>
              <a:buClr>
                <a:schemeClr val="lt1"/>
              </a:buClr>
              <a:buSzPts val="1924"/>
              <a:buNone/>
            </a:pPr>
            <a:r>
              <a:rPr lang="en-US" sz="8000" b="1" dirty="0">
                <a:latin typeface="Calibri"/>
                <a:ea typeface="Calibri"/>
                <a:cs typeface="Calibri"/>
                <a:sym typeface="Calibri"/>
              </a:rPr>
              <a:t>Areas of Focus</a:t>
            </a:r>
          </a:p>
          <a:p>
            <a:pPr marL="365760" indent="-274320">
              <a:lnSpc>
                <a:spcPct val="120000"/>
              </a:lnSpc>
              <a:spcBef>
                <a:spcPts val="0"/>
              </a:spcBef>
              <a:buClr>
                <a:schemeClr val="lt1"/>
              </a:buClr>
              <a:buSzPts val="1924"/>
            </a:pPr>
            <a:r>
              <a:rPr lang="en-US" sz="8000" dirty="0">
                <a:latin typeface="Calibri"/>
                <a:ea typeface="Calibri"/>
                <a:cs typeface="Calibri"/>
                <a:sym typeface="Calibri"/>
              </a:rPr>
              <a:t>HIC:  Count available units &amp; beds in housing programs (HMIS and Non-HMIS)</a:t>
            </a:r>
          </a:p>
          <a:p>
            <a:pPr marL="365760" indent="-274320">
              <a:lnSpc>
                <a:spcPct val="120000"/>
              </a:lnSpc>
              <a:spcBef>
                <a:spcPts val="0"/>
              </a:spcBef>
              <a:buClr>
                <a:schemeClr val="lt1"/>
              </a:buClr>
              <a:buSzPts val="1924"/>
            </a:pPr>
            <a:r>
              <a:rPr lang="en-US" sz="8000" dirty="0">
                <a:latin typeface="Calibri"/>
                <a:ea typeface="Calibri"/>
                <a:cs typeface="Calibri"/>
                <a:sym typeface="Calibri"/>
              </a:rPr>
              <a:t>PIT:  Count total households &amp; individuals in those units/beds on 1/28/25. </a:t>
            </a:r>
          </a:p>
          <a:p>
            <a:pPr marL="106442" lvl="0" indent="0" rtl="0">
              <a:lnSpc>
                <a:spcPct val="130000"/>
              </a:lnSpc>
              <a:spcBef>
                <a:spcPts val="0"/>
              </a:spcBef>
              <a:spcAft>
                <a:spcPts val="0"/>
              </a:spcAft>
              <a:buClr>
                <a:schemeClr val="lt1"/>
              </a:buClr>
              <a:buSzPts val="1924"/>
              <a:buNone/>
            </a:pPr>
            <a:endParaRPr lang="en-US" sz="5500" b="1" dirty="0">
              <a:latin typeface="Calibri"/>
              <a:ea typeface="Calibri"/>
              <a:cs typeface="Calibri"/>
              <a:sym typeface="Calibri"/>
            </a:endParaRPr>
          </a:p>
          <a:p>
            <a:pPr marL="106442" lvl="0" indent="0" rtl="0">
              <a:lnSpc>
                <a:spcPct val="130000"/>
              </a:lnSpc>
              <a:spcBef>
                <a:spcPts val="0"/>
              </a:spcBef>
              <a:spcAft>
                <a:spcPts val="0"/>
              </a:spcAft>
              <a:buClr>
                <a:schemeClr val="lt1"/>
              </a:buClr>
              <a:buSzPts val="1924"/>
              <a:buNone/>
            </a:pPr>
            <a:endParaRPr lang="en-US" b="1"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72707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0CCA-E0B2-4E8A-1C0E-CDDDB8B587DF}"/>
              </a:ext>
            </a:extLst>
          </p:cNvPr>
          <p:cNvSpPr>
            <a:spLocks noGrp="1"/>
          </p:cNvSpPr>
          <p:nvPr>
            <p:ph type="title"/>
          </p:nvPr>
        </p:nvSpPr>
        <p:spPr/>
        <p:txBody>
          <a:bodyPr>
            <a:noAutofit/>
          </a:bodyPr>
          <a:lstStyle/>
          <a:p>
            <a:r>
              <a:rPr lang="en-US" sz="2800" dirty="0">
                <a:latin typeface="Rockwell" panose="02060603020205020403" pitchFamily="18" charset="0"/>
              </a:rPr>
              <a:t>Federal Requirements for HIC &amp; PIT (2)</a:t>
            </a:r>
          </a:p>
        </p:txBody>
      </p:sp>
      <p:sp>
        <p:nvSpPr>
          <p:cNvPr id="3" name="Content Placeholder 2">
            <a:extLst>
              <a:ext uri="{FF2B5EF4-FFF2-40B4-BE49-F238E27FC236}">
                <a16:creationId xmlns:a16="http://schemas.microsoft.com/office/drawing/2014/main" id="{E36E5F7A-C5B8-D302-08CC-F20EE6ABA024}"/>
              </a:ext>
            </a:extLst>
          </p:cNvPr>
          <p:cNvSpPr>
            <a:spLocks noGrp="1"/>
          </p:cNvSpPr>
          <p:nvPr>
            <p:ph idx="1"/>
          </p:nvPr>
        </p:nvSpPr>
        <p:spPr>
          <a:xfrm>
            <a:off x="457200" y="1186635"/>
            <a:ext cx="8229600" cy="4267199"/>
          </a:xfrm>
        </p:spPr>
        <p:txBody>
          <a:bodyPr>
            <a:normAutofit/>
          </a:bodyPr>
          <a:lstStyle/>
          <a:p>
            <a:pPr marL="106442" indent="0">
              <a:lnSpc>
                <a:spcPct val="130000"/>
              </a:lnSpc>
              <a:spcBef>
                <a:spcPts val="0"/>
              </a:spcBef>
              <a:buClr>
                <a:schemeClr val="lt1"/>
              </a:buClr>
              <a:buSzPts val="1924"/>
              <a:buNone/>
            </a:pPr>
            <a:r>
              <a:rPr lang="en-US" sz="2800" b="1" dirty="0">
                <a:latin typeface="Calibri"/>
                <a:ea typeface="Calibri"/>
                <a:cs typeface="Calibri"/>
                <a:sym typeface="Calibri"/>
              </a:rPr>
              <a:t>Importance of the Counts</a:t>
            </a:r>
          </a:p>
          <a:p>
            <a:pPr marL="365760" indent="-274320">
              <a:spcBef>
                <a:spcPts val="0"/>
              </a:spcBef>
              <a:buClr>
                <a:schemeClr val="lt1"/>
              </a:buClr>
              <a:buSzPts val="1924"/>
            </a:pPr>
            <a:r>
              <a:rPr lang="en-US" sz="2800" dirty="0"/>
              <a:t>Snapshot of Homelessness: Provides annual insights into homelessness trends. </a:t>
            </a:r>
          </a:p>
          <a:p>
            <a:pPr marL="106442" lvl="0" indent="0" rtl="0">
              <a:lnSpc>
                <a:spcPct val="130000"/>
              </a:lnSpc>
              <a:spcBef>
                <a:spcPts val="0"/>
              </a:spcBef>
              <a:spcAft>
                <a:spcPts val="0"/>
              </a:spcAft>
              <a:buClr>
                <a:schemeClr val="lt1"/>
              </a:buClr>
              <a:buSzPts val="1924"/>
              <a:buNone/>
            </a:pPr>
            <a:r>
              <a:rPr lang="en-US" sz="2800" b="1" dirty="0">
                <a:latin typeface="Calibri"/>
                <a:ea typeface="Calibri"/>
                <a:cs typeface="Calibri"/>
                <a:sym typeface="Calibri"/>
              </a:rPr>
              <a:t>Ultimate goal</a:t>
            </a:r>
          </a:p>
          <a:p>
            <a:pPr marL="365760" indent="-274320">
              <a:spcBef>
                <a:spcPts val="0"/>
              </a:spcBef>
              <a:buClr>
                <a:schemeClr val="lt1"/>
              </a:buClr>
              <a:buSzPts val="1924"/>
            </a:pPr>
            <a:r>
              <a:rPr lang="en-US" sz="2800" dirty="0"/>
              <a:t>Determine federal funding and resource allotment/eligibility for Connecticut.</a:t>
            </a:r>
            <a:endParaRPr lang="en-US" sz="2800" b="1" dirty="0">
              <a:latin typeface="Calibri"/>
              <a:ea typeface="Calibri"/>
              <a:cs typeface="Calibri"/>
              <a:sym typeface="Calibri"/>
            </a:endParaRPr>
          </a:p>
          <a:p>
            <a:endParaRPr lang="en-US" dirty="0"/>
          </a:p>
        </p:txBody>
      </p:sp>
      <p:pic>
        <p:nvPicPr>
          <p:cNvPr id="5" name="Picture 4" descr="A puzzle pieces with a person's head and text&#10;&#10;Description automatically generated">
            <a:extLst>
              <a:ext uri="{FF2B5EF4-FFF2-40B4-BE49-F238E27FC236}">
                <a16:creationId xmlns:a16="http://schemas.microsoft.com/office/drawing/2014/main" id="{E5B1021F-8C5B-438B-6553-D637F42A0398}"/>
              </a:ext>
            </a:extLst>
          </p:cNvPr>
          <p:cNvPicPr>
            <a:picLocks noChangeAspect="1"/>
          </p:cNvPicPr>
          <p:nvPr/>
        </p:nvPicPr>
        <p:blipFill>
          <a:blip r:embed="rId3" cstate="print">
            <a:extLst>
              <a:ext uri="{28A0092B-C50C-407E-A947-70E740481C1C}">
                <a14:useLocalDpi xmlns:a14="http://schemas.microsoft.com/office/drawing/2010/main" val="0"/>
              </a:ext>
            </a:extLst>
          </a:blip>
          <a:srcRect t="19334" b="19332"/>
          <a:stretch/>
        </p:blipFill>
        <p:spPr>
          <a:xfrm>
            <a:off x="1562100" y="4300039"/>
            <a:ext cx="6019800" cy="2307590"/>
          </a:xfrm>
          <a:prstGeom prst="rect">
            <a:avLst/>
          </a:prstGeom>
        </p:spPr>
      </p:pic>
    </p:spTree>
    <p:custDataLst>
      <p:tags r:id="rId1"/>
    </p:custDataLst>
    <p:extLst>
      <p:ext uri="{BB962C8B-B14F-4D97-AF65-F5344CB8AC3E}">
        <p14:creationId xmlns:p14="http://schemas.microsoft.com/office/powerpoint/2010/main" val="17571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Rockwell"/>
                <a:ea typeface="Arial"/>
                <a:cs typeface="Arial"/>
                <a:sym typeface="Rockwell"/>
              </a:rPr>
              <a:t>Overview</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7" name="TextBox 6">
            <a:extLst>
              <a:ext uri="{FF2B5EF4-FFF2-40B4-BE49-F238E27FC236}">
                <a16:creationId xmlns:a16="http://schemas.microsoft.com/office/drawing/2014/main" id="{F2CB446D-5F1B-DB20-9B49-8BF90EF53817}"/>
              </a:ext>
            </a:extLst>
          </p:cNvPr>
          <p:cNvSpPr txBox="1"/>
          <p:nvPr/>
        </p:nvSpPr>
        <p:spPr>
          <a:xfrm>
            <a:off x="1143000" y="4419600"/>
            <a:ext cx="7010400" cy="1938992"/>
          </a:xfrm>
          <a:prstGeom prst="rect">
            <a:avLst/>
          </a:prstGeom>
          <a:noFill/>
          <a:ln w="38100">
            <a:solidFill>
              <a:schemeClr val="bg1"/>
            </a:solidFill>
          </a:ln>
        </p:spPr>
        <p:txBody>
          <a:bodyPr wrap="square" rtlCol="0">
            <a:spAutoFit/>
          </a:bodyPr>
          <a:lstStyle/>
          <a:p>
            <a:pPr>
              <a:buClr>
                <a:schemeClr val="bg1"/>
              </a:buClr>
            </a:pPr>
            <a:r>
              <a:rPr lang="en-US" sz="2400" dirty="0">
                <a:solidFill>
                  <a:schemeClr val="bg1"/>
                </a:solidFill>
                <a:latin typeface="Calibri" panose="020F0502020204030204" pitchFamily="34" charset="0"/>
                <a:cs typeface="Calibri" panose="020F0502020204030204" pitchFamily="34" charset="0"/>
              </a:rPr>
              <a:t>People in permanent housing  within the CoC are also counted:</a:t>
            </a:r>
          </a:p>
          <a:p>
            <a:pPr marL="342900" indent="-342900">
              <a:buClr>
                <a:schemeClr val="bg1"/>
              </a:buClr>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RRH – Rapid Rehousing</a:t>
            </a:r>
          </a:p>
          <a:p>
            <a:pPr marL="342900" indent="-342900">
              <a:buClr>
                <a:schemeClr val="bg1"/>
              </a:buClr>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PSH – Permanent Supportive Housing</a:t>
            </a:r>
          </a:p>
          <a:p>
            <a:pPr marL="342900" indent="-342900">
              <a:buClr>
                <a:schemeClr val="bg1"/>
              </a:buClr>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PH/OPH – Permanent and Other Permanent </a:t>
            </a:r>
          </a:p>
        </p:txBody>
      </p:sp>
      <p:sp>
        <p:nvSpPr>
          <p:cNvPr id="8" name="Google Shape;96;p18">
            <a:extLst>
              <a:ext uri="{FF2B5EF4-FFF2-40B4-BE49-F238E27FC236}">
                <a16:creationId xmlns:a16="http://schemas.microsoft.com/office/drawing/2014/main" id="{29C0B475-FC58-6102-C474-4C05E13DDF53}"/>
              </a:ext>
            </a:extLst>
          </p:cNvPr>
          <p:cNvSpPr txBox="1">
            <a:spLocks/>
          </p:cNvSpPr>
          <p:nvPr/>
        </p:nvSpPr>
        <p:spPr>
          <a:xfrm>
            <a:off x="152400" y="1371600"/>
            <a:ext cx="8862291" cy="2743200"/>
          </a:xfrm>
          <a:prstGeom prst="rect">
            <a:avLst/>
          </a:prstGeom>
          <a:ln w="38100">
            <a:solidFill>
              <a:schemeClr val="bg1"/>
            </a:solidFill>
          </a:ln>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5080" indent="0">
              <a:spcBef>
                <a:spcPts val="1200"/>
              </a:spcBef>
              <a:buClr>
                <a:schemeClr val="bg1"/>
              </a:buClr>
              <a:buSzPts val="1800"/>
              <a:buNone/>
            </a:pPr>
            <a:r>
              <a:rPr lang="en-US" sz="1900" dirty="0">
                <a:latin typeface="Calibri"/>
                <a:ea typeface="Calibri"/>
                <a:cs typeface="Calibri"/>
                <a:sym typeface="Calibri"/>
              </a:rPr>
              <a:t>The Point in Time (PIT) is a count of people within the Continuum of Care’s geographic region who are experiencing homelessness. This includes people in </a:t>
            </a:r>
          </a:p>
          <a:p>
            <a:pPr marL="114300" marR="5080" indent="0">
              <a:spcBef>
                <a:spcPts val="1200"/>
              </a:spcBef>
              <a:buClr>
                <a:schemeClr val="bg1"/>
              </a:buClr>
              <a:buSzPts val="1800"/>
              <a:buNone/>
            </a:pPr>
            <a:endParaRPr lang="en-US" sz="900" dirty="0">
              <a:latin typeface="Calibri"/>
              <a:ea typeface="Calibri"/>
              <a:cs typeface="Calibri"/>
              <a:sym typeface="Calibri"/>
            </a:endParaRPr>
          </a:p>
          <a:p>
            <a:pPr marL="457200" marR="5080">
              <a:spcBef>
                <a:spcPts val="0"/>
              </a:spcBef>
              <a:buClr>
                <a:schemeClr val="bg1"/>
              </a:buClr>
              <a:buSzPct val="54000"/>
            </a:pPr>
            <a:r>
              <a:rPr lang="en-US" sz="2400" dirty="0">
                <a:latin typeface="Calibri"/>
                <a:ea typeface="Calibri"/>
                <a:cs typeface="Calibri"/>
                <a:sym typeface="Calibri"/>
              </a:rPr>
              <a:t>ES-Emergency Shelter                        </a:t>
            </a:r>
          </a:p>
          <a:p>
            <a:pPr marL="488950" marR="5080">
              <a:spcBef>
                <a:spcPts val="0"/>
              </a:spcBef>
              <a:buClr>
                <a:schemeClr val="bg1"/>
              </a:buClr>
              <a:buSzPts val="1300"/>
            </a:pPr>
            <a:r>
              <a:rPr lang="en-US" sz="2400" dirty="0">
                <a:latin typeface="Calibri"/>
                <a:ea typeface="Calibri"/>
                <a:cs typeface="Calibri"/>
                <a:sym typeface="Calibri"/>
              </a:rPr>
              <a:t>TH-Transitional Housing</a:t>
            </a:r>
          </a:p>
          <a:p>
            <a:pPr marL="488950" marR="5080">
              <a:spcBef>
                <a:spcPts val="0"/>
              </a:spcBef>
              <a:buClr>
                <a:schemeClr val="bg1"/>
              </a:buClr>
              <a:buSzPts val="1300"/>
            </a:pPr>
            <a:r>
              <a:rPr lang="en-US" sz="2400" dirty="0">
                <a:latin typeface="Calibri"/>
                <a:ea typeface="Calibri"/>
                <a:cs typeface="Calibri"/>
                <a:sym typeface="Calibri"/>
              </a:rPr>
              <a:t>SH-Safe Haven(s)</a:t>
            </a:r>
          </a:p>
          <a:p>
            <a:pPr marL="488950" marR="5080">
              <a:spcBef>
                <a:spcPts val="0"/>
              </a:spcBef>
              <a:buClr>
                <a:schemeClr val="bg1"/>
              </a:buClr>
              <a:buSzPts val="1300"/>
            </a:pPr>
            <a:r>
              <a:rPr lang="en-US" sz="2400" dirty="0">
                <a:latin typeface="Calibri"/>
                <a:ea typeface="Calibri"/>
                <a:cs typeface="Calibri"/>
                <a:sym typeface="Calibri"/>
              </a:rPr>
              <a:t>Unsheltered Situations</a:t>
            </a:r>
          </a:p>
        </p:txBody>
      </p:sp>
    </p:spTree>
    <p:custDataLst>
      <p:tags r:id="rId1"/>
    </p:custDataLst>
    <p:extLst>
      <p:ext uri="{BB962C8B-B14F-4D97-AF65-F5344CB8AC3E}">
        <p14:creationId xmlns:p14="http://schemas.microsoft.com/office/powerpoint/2010/main" val="286004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 lvl="0" indent="0" algn="ctr" rtl="0">
              <a:spcBef>
                <a:spcPts val="0"/>
              </a:spcBef>
              <a:spcAft>
                <a:spcPts val="0"/>
              </a:spcAft>
              <a:buClr>
                <a:schemeClr val="dk1"/>
              </a:buClr>
              <a:buSzPts val="1800"/>
              <a:buNone/>
            </a:pPr>
            <a:r>
              <a:rPr lang="en-GB" sz="2400" dirty="0">
                <a:solidFill>
                  <a:schemeClr val="dk1"/>
                </a:solidFill>
                <a:latin typeface="Rockwell"/>
                <a:ea typeface="Arial"/>
                <a:cs typeface="Arial"/>
                <a:sym typeface="Rockwell"/>
              </a:rPr>
              <a:t>Overview Continued</a:t>
            </a:r>
            <a:endParaRPr lang="en-US" sz="3200" dirty="0">
              <a:solidFill>
                <a:schemeClr val="dk1"/>
              </a:solidFill>
              <a:latin typeface="Arial"/>
              <a:ea typeface="Arial"/>
              <a:cs typeface="Arial"/>
              <a:sym typeface="Arial"/>
            </a:endParaRPr>
          </a:p>
        </p:txBody>
      </p:sp>
      <p:sp>
        <p:nvSpPr>
          <p:cNvPr id="4" name="Google Shape;164;p28">
            <a:extLst>
              <a:ext uri="{FF2B5EF4-FFF2-40B4-BE49-F238E27FC236}">
                <a16:creationId xmlns:a16="http://schemas.microsoft.com/office/drawing/2014/main" id="{F89EF25E-8818-141B-510A-ADF345E0E801}"/>
              </a:ext>
            </a:extLst>
          </p:cNvPr>
          <p:cNvSpPr txBox="1">
            <a:spLocks/>
          </p:cNvSpPr>
          <p:nvPr/>
        </p:nvSpPr>
        <p:spPr>
          <a:xfrm>
            <a:off x="152400" y="1371600"/>
            <a:ext cx="8839200" cy="5257800"/>
          </a:xfrm>
          <a:prstGeom prst="rect">
            <a:avLst/>
          </a:prstGeom>
        </p:spPr>
        <p:txBody>
          <a:bodyPr spcFirstLastPara="1" vert="horz" wrap="square"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spcBef>
                <a:spcPts val="0"/>
              </a:spcBef>
              <a:buClr>
                <a:schemeClr val="bg1"/>
              </a:buClr>
              <a:buSzPts val="1800"/>
              <a:buNone/>
            </a:pPr>
            <a:endParaRPr lang="en-US" dirty="0">
              <a:latin typeface="Arial"/>
              <a:ea typeface="Arial"/>
              <a:cs typeface="Arial"/>
              <a:sym typeface="Arial"/>
            </a:endParaRPr>
          </a:p>
        </p:txBody>
      </p:sp>
      <p:sp>
        <p:nvSpPr>
          <p:cNvPr id="10" name="TextBox 9">
            <a:extLst>
              <a:ext uri="{FF2B5EF4-FFF2-40B4-BE49-F238E27FC236}">
                <a16:creationId xmlns:a16="http://schemas.microsoft.com/office/drawing/2014/main" id="{FE58B189-F16D-0F33-7B30-CA5A5F435A3C}"/>
              </a:ext>
            </a:extLst>
          </p:cNvPr>
          <p:cNvSpPr txBox="1"/>
          <p:nvPr/>
        </p:nvSpPr>
        <p:spPr>
          <a:xfrm>
            <a:off x="533400" y="1392240"/>
            <a:ext cx="8001000" cy="1661993"/>
          </a:xfrm>
          <a:prstGeom prst="rect">
            <a:avLst/>
          </a:prstGeom>
          <a:noFill/>
          <a:ln w="28575">
            <a:solidFill>
              <a:schemeClr val="bg1"/>
            </a:solidFill>
          </a:ln>
        </p:spPr>
        <p:txBody>
          <a:bodyPr wrap="square">
            <a:spAutoFit/>
          </a:bodyPr>
          <a:lstStyle/>
          <a:p>
            <a:r>
              <a:rPr lang="en-US" sz="2800" dirty="0">
                <a:solidFill>
                  <a:schemeClr val="bg1"/>
                </a:solidFill>
              </a:rPr>
              <a:t>Unsheltered = people living in places not meant for human habitation, for example, outside, in bus stations, in cars, etc.</a:t>
            </a:r>
          </a:p>
          <a:p>
            <a:endParaRPr lang="en-US" dirty="0">
              <a:solidFill>
                <a:schemeClr val="bg1"/>
              </a:solidFill>
            </a:endParaRPr>
          </a:p>
        </p:txBody>
      </p:sp>
      <p:sp>
        <p:nvSpPr>
          <p:cNvPr id="11" name="TextBox 10">
            <a:extLst>
              <a:ext uri="{FF2B5EF4-FFF2-40B4-BE49-F238E27FC236}">
                <a16:creationId xmlns:a16="http://schemas.microsoft.com/office/drawing/2014/main" id="{B0C7611A-7124-C66A-550E-813448132CB9}"/>
              </a:ext>
            </a:extLst>
          </p:cNvPr>
          <p:cNvSpPr txBox="1"/>
          <p:nvPr/>
        </p:nvSpPr>
        <p:spPr>
          <a:xfrm>
            <a:off x="561108" y="3518377"/>
            <a:ext cx="7973291" cy="1815882"/>
          </a:xfrm>
          <a:prstGeom prst="rect">
            <a:avLst/>
          </a:prstGeom>
          <a:noFill/>
          <a:ln w="38100">
            <a:solidFill>
              <a:schemeClr val="bg1"/>
            </a:solidFill>
          </a:ln>
        </p:spPr>
        <p:txBody>
          <a:bodyPr wrap="square">
            <a:spAutoFit/>
          </a:bodyPr>
          <a:lstStyle/>
          <a:p>
            <a:r>
              <a:rPr lang="en-US" sz="2800" dirty="0">
                <a:solidFill>
                  <a:schemeClr val="bg1"/>
                </a:solidFill>
              </a:rPr>
              <a:t>RRH, PSH, PH, OPH = projects that have had homelessness as a criteria for project entry.  Persons are also counted and reported to HUD, but are no longer considered to be experiencing homelessness</a:t>
            </a:r>
          </a:p>
        </p:txBody>
      </p:sp>
    </p:spTree>
    <p:custDataLst>
      <p:tags r:id="rId1"/>
    </p:custDataLst>
    <p:extLst>
      <p:ext uri="{BB962C8B-B14F-4D97-AF65-F5344CB8AC3E}">
        <p14:creationId xmlns:p14="http://schemas.microsoft.com/office/powerpoint/2010/main" val="831844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Example List&amp;quot;&quot;/&gt;&lt;property id=&quot;20307&quot; value=&quot;257&quot;/&gt;&lt;/object&gt;&lt;object type=&quot;3&quot; unique_id=&quot;10006&quot;&gt;&lt;property id=&quot;20148&quot; value=&quot;5&quot;/&gt;&lt;property id=&quot;20300&quot; value=&quot;Slide 3 - &amp;quot;Sub-Section Divider&amp;quot;&quot;/&gt;&lt;property id=&quot;20307&quot; value=&quot;258&quot;/&gt;&lt;/object&gt;&lt;object type=&quot;3&quot; unique_id=&quot;10007&quot;&gt;&lt;property id=&quot;20148&quot; value=&quot;5&quot;/&gt;&lt;property id=&quot;20300&quot; value=&quot;Slide 4 - &amp;quot;Example Table&amp;quot;&quot;/&gt;&lt;property id=&quot;20307&quot; value=&quot;259&quot;/&gt;&lt;/object&gt;&lt;object type=&quot;3&quot; unique_id=&quot;10008&quot;&gt;&lt;property id=&quot;20148&quot; value=&quot;5&quot;/&gt;&lt;property id=&quot;20300&quot; value=&quot;Slide 5&quot;/&gt;&lt;property id=&quot;20307&quot; value=&quot;260&quot;/&gt;&lt;/object&gt;&lt;/object&gt;&lt;/object&gt;&lt;/database&gt;"/>
  <p:tag name="SECTOMILLISECCONVERTED"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roid Sa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2706</TotalTime>
  <Words>1896</Words>
  <Application>Microsoft Office PowerPoint</Application>
  <PresentationFormat>On-screen Show (4:3)</PresentationFormat>
  <Paragraphs>254</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Average</vt:lpstr>
      <vt:lpstr>Calibri</vt:lpstr>
      <vt:lpstr>Droid Sans</vt:lpstr>
      <vt:lpstr>Poppins</vt:lpstr>
      <vt:lpstr>Rockwell</vt:lpstr>
      <vt:lpstr>Office Theme</vt:lpstr>
      <vt:lpstr>2024-2025 Sheltered People Count Training</vt:lpstr>
      <vt:lpstr>Important Contact Information</vt:lpstr>
      <vt:lpstr>Meeting Agenda</vt:lpstr>
      <vt:lpstr>Roles and Responsibilities </vt:lpstr>
      <vt:lpstr>What is the Point-in-Time Count?</vt:lpstr>
      <vt:lpstr>Federal Requirements for Counting People Experiencing Homelessness &amp; Inventory</vt:lpstr>
      <vt:lpstr>Federal Requirements for HIC &amp; PIT (2)</vt:lpstr>
      <vt:lpstr>Overview</vt:lpstr>
      <vt:lpstr>Overview Continued</vt:lpstr>
      <vt:lpstr>Point In Time Count</vt:lpstr>
      <vt:lpstr>Important Links</vt:lpstr>
      <vt:lpstr>Rapid Rehousing</vt:lpstr>
      <vt:lpstr>PIT App Training: Sheltered HMIS and Non-HMIS</vt:lpstr>
      <vt:lpstr>PIT App Training: Sheltered HMIS and Non-HMIS</vt:lpstr>
      <vt:lpstr>PIT App Training: Sheltered HMIS and Non-HMIS</vt:lpstr>
      <vt:lpstr>PIT App Training: Sheltered HMIS and Non-HMIS</vt:lpstr>
      <vt:lpstr>PIT App Training: Sheltered HMIS and Non-HMIS</vt:lpstr>
      <vt:lpstr>PIT App Training: Sheltered HMIS and Non-HMIS</vt:lpstr>
      <vt:lpstr>Reserved Bed Data Collection</vt:lpstr>
      <vt:lpstr>Reserved Bed Data Collection</vt:lpstr>
      <vt:lpstr>PIT Database Demonstration</vt:lpstr>
      <vt:lpstr>Important Dates &amp; Resources</vt:lpstr>
      <vt:lpstr>Important Contact Information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dc:title>
  <dc:creator>James</dc:creator>
  <cp:lastModifiedBy>Paul Schmitz</cp:lastModifiedBy>
  <cp:revision>93</cp:revision>
  <dcterms:created xsi:type="dcterms:W3CDTF">2011-01-28T01:57:10Z</dcterms:created>
  <dcterms:modified xsi:type="dcterms:W3CDTF">2025-01-09T21:29:48Z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B885438E-E86D-4CB2-B3F0-76EFD26AFC12</vt:lpwstr>
  </property>
  <property fmtid="{D5CDD505-2E9C-101B-9397-08002B2CF9AE}" pid="3" name="ArticulatePath">
    <vt:lpwstr>PIT 2024-2025 Sheltered People Count Training - Final</vt:lpwstr>
  </property>
</Properties>
</file>