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96" r:id="rId3"/>
    <p:sldId id="273" r:id="rId4"/>
    <p:sldId id="291" r:id="rId5"/>
    <p:sldId id="280" r:id="rId6"/>
    <p:sldId id="279" r:id="rId7"/>
    <p:sldId id="286" r:id="rId8"/>
    <p:sldId id="302" r:id="rId9"/>
    <p:sldId id="306" r:id="rId10"/>
    <p:sldId id="293" r:id="rId11"/>
    <p:sldId id="297" r:id="rId12"/>
    <p:sldId id="283" r:id="rId13"/>
    <p:sldId id="278" r:id="rId14"/>
    <p:sldId id="274" r:id="rId15"/>
    <p:sldId id="298" r:id="rId16"/>
    <p:sldId id="299" r:id="rId17"/>
    <p:sldId id="300" r:id="rId18"/>
    <p:sldId id="305" r:id="rId19"/>
    <p:sldId id="303" r:id="rId20"/>
    <p:sldId id="307" r:id="rId21"/>
    <p:sldId id="288" r:id="rId22"/>
    <p:sldId id="304" r:id="rId23"/>
    <p:sldId id="295" r:id="rId24"/>
    <p:sldId id="292" r:id="rId25"/>
    <p:sldId id="290" r:id="rId26"/>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223B47-36F6-AA09-05EF-3A51E3692300}" name="Shannon Quinn-Sheeran" initials="SQ" userId="b87b281aada16072" providerId="Windows Live"/>
  <p188:author id="{1F104C7B-0EBC-3ECC-C2E8-7185DE883465}" name="Jim Bombaci" initials="JB" userId="71fe6c6e7f44d40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93" autoAdjust="0"/>
    <p:restoredTop sz="96283" autoAdjust="0"/>
  </p:normalViewPr>
  <p:slideViewPr>
    <p:cSldViewPr>
      <p:cViewPr varScale="1">
        <p:scale>
          <a:sx n="68" d="100"/>
          <a:sy n="68" d="100"/>
        </p:scale>
        <p:origin x="1746" y="78"/>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81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57DE6E-9677-44BC-BE80-1BF13AA6A289}" type="datetimeFigureOut">
              <a:rPr lang="en-US" smtClean="0"/>
              <a:pPr/>
              <a:t>1/9/2025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B55319-D93C-4A30-A783-9477CC6A1E2E}" type="slidenum">
              <a:rPr lang="en-US" smtClean="0"/>
              <a:pPr/>
              <a:t>‹#›</a:t>
            </a:fld>
            <a:endParaRPr lang="en-US"/>
          </a:p>
        </p:txBody>
      </p:sp>
    </p:spTree>
    <p:extLst>
      <p:ext uri="{BB962C8B-B14F-4D97-AF65-F5344CB8AC3E}">
        <p14:creationId xmlns:p14="http://schemas.microsoft.com/office/powerpoint/2010/main" val="2233295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A77572-F8E8-4E73-8B0E-F67D3B7983AF}" type="datetimeFigureOut">
              <a:rPr lang="en-US" smtClean="0"/>
              <a:t>1/9/2025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B3417-4B9C-41C6-B28C-33271B5E1D05}" type="slidenum">
              <a:rPr lang="en-US" smtClean="0"/>
              <a:t>‹#›</a:t>
            </a:fld>
            <a:endParaRPr lang="en-US"/>
          </a:p>
        </p:txBody>
      </p:sp>
    </p:spTree>
    <p:extLst>
      <p:ext uri="{BB962C8B-B14F-4D97-AF65-F5344CB8AC3E}">
        <p14:creationId xmlns:p14="http://schemas.microsoft.com/office/powerpoint/2010/main" val="3842079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3</a:t>
            </a:fld>
            <a:endParaRPr lang="en-US"/>
          </a:p>
        </p:txBody>
      </p:sp>
    </p:spTree>
    <p:extLst>
      <p:ext uri="{BB962C8B-B14F-4D97-AF65-F5344CB8AC3E}">
        <p14:creationId xmlns:p14="http://schemas.microsoft.com/office/powerpoint/2010/main" val="3337049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15</a:t>
            </a:fld>
            <a:endParaRPr lang="en-US"/>
          </a:p>
        </p:txBody>
      </p:sp>
    </p:spTree>
    <p:extLst>
      <p:ext uri="{BB962C8B-B14F-4D97-AF65-F5344CB8AC3E}">
        <p14:creationId xmlns:p14="http://schemas.microsoft.com/office/powerpoint/2010/main" val="691087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16</a:t>
            </a:fld>
            <a:endParaRPr lang="en-US"/>
          </a:p>
        </p:txBody>
      </p:sp>
    </p:spTree>
    <p:extLst>
      <p:ext uri="{BB962C8B-B14F-4D97-AF65-F5344CB8AC3E}">
        <p14:creationId xmlns:p14="http://schemas.microsoft.com/office/powerpoint/2010/main" val="3865668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17</a:t>
            </a:fld>
            <a:endParaRPr lang="en-US"/>
          </a:p>
        </p:txBody>
      </p:sp>
    </p:spTree>
    <p:extLst>
      <p:ext uri="{BB962C8B-B14F-4D97-AF65-F5344CB8AC3E}">
        <p14:creationId xmlns:p14="http://schemas.microsoft.com/office/powerpoint/2010/main" val="4036482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46CA-5AE9-D4BF-722C-68AF71CDE9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8EF34A-C8D5-C8CD-9DA3-CDFE0835B5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A4700-9A8B-9AB2-59FC-C58A81D9FE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63E403-B55F-E109-340C-E5393D3AC1C9}"/>
              </a:ext>
            </a:extLst>
          </p:cNvPr>
          <p:cNvSpPr>
            <a:spLocks noGrp="1"/>
          </p:cNvSpPr>
          <p:nvPr>
            <p:ph type="sldNum" sz="quarter" idx="5"/>
          </p:nvPr>
        </p:nvSpPr>
        <p:spPr/>
        <p:txBody>
          <a:bodyPr/>
          <a:lstStyle/>
          <a:p>
            <a:fld id="{7C0B3417-4B9C-41C6-B28C-33271B5E1D05}" type="slidenum">
              <a:rPr lang="en-US" smtClean="0"/>
              <a:t>18</a:t>
            </a:fld>
            <a:endParaRPr lang="en-US"/>
          </a:p>
        </p:txBody>
      </p:sp>
    </p:spTree>
    <p:extLst>
      <p:ext uri="{BB962C8B-B14F-4D97-AF65-F5344CB8AC3E}">
        <p14:creationId xmlns:p14="http://schemas.microsoft.com/office/powerpoint/2010/main" val="1271328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19</a:t>
            </a:fld>
            <a:endParaRPr lang="en-US"/>
          </a:p>
        </p:txBody>
      </p:sp>
    </p:spTree>
    <p:extLst>
      <p:ext uri="{BB962C8B-B14F-4D97-AF65-F5344CB8AC3E}">
        <p14:creationId xmlns:p14="http://schemas.microsoft.com/office/powerpoint/2010/main" val="3589831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B65A8-D7E7-D6E6-F81C-C39296E52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2F2FAE-64E2-25FB-77FC-155418FDD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9070A-2925-4AA5-BFF1-B4AC2188D5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ACD364-FE13-8C92-CE91-E005187AE5D9}"/>
              </a:ext>
            </a:extLst>
          </p:cNvPr>
          <p:cNvSpPr>
            <a:spLocks noGrp="1"/>
          </p:cNvSpPr>
          <p:nvPr>
            <p:ph type="sldNum" sz="quarter" idx="5"/>
          </p:nvPr>
        </p:nvSpPr>
        <p:spPr/>
        <p:txBody>
          <a:bodyPr/>
          <a:lstStyle/>
          <a:p>
            <a:fld id="{7C0B3417-4B9C-41C6-B28C-33271B5E1D05}" type="slidenum">
              <a:rPr lang="en-US" smtClean="0"/>
              <a:t>20</a:t>
            </a:fld>
            <a:endParaRPr lang="en-US"/>
          </a:p>
        </p:txBody>
      </p:sp>
    </p:spTree>
    <p:extLst>
      <p:ext uri="{BB962C8B-B14F-4D97-AF65-F5344CB8AC3E}">
        <p14:creationId xmlns:p14="http://schemas.microsoft.com/office/powerpoint/2010/main" val="1209234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21</a:t>
            </a:fld>
            <a:endParaRPr lang="en-US"/>
          </a:p>
        </p:txBody>
      </p:sp>
    </p:spTree>
    <p:extLst>
      <p:ext uri="{BB962C8B-B14F-4D97-AF65-F5344CB8AC3E}">
        <p14:creationId xmlns:p14="http://schemas.microsoft.com/office/powerpoint/2010/main" val="3300241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1</a:t>
            </a:r>
            <a:r>
              <a:rPr lang="en-US" baseline="30000" dirty="0"/>
              <a:t>st</a:t>
            </a:r>
            <a:r>
              <a:rPr lang="en-US" dirty="0"/>
              <a:t> bullet </a:t>
            </a:r>
          </a:p>
          <a:p>
            <a:r>
              <a:rPr lang="en-US" dirty="0"/>
              <a:t>1/23/24: added sub-bullets</a:t>
            </a:r>
          </a:p>
          <a:p>
            <a:r>
              <a:rPr lang="en-US" dirty="0"/>
              <a:t>1/30/24 – if collecting data on </a:t>
            </a:r>
            <a:r>
              <a:rPr lang="en-US" dirty="0" err="1"/>
              <a:t>smartsheets</a:t>
            </a:r>
            <a:r>
              <a:rPr lang="en-US" dirty="0"/>
              <a:t>, this is the deadline to share the </a:t>
            </a:r>
            <a:r>
              <a:rPr lang="en-US" dirty="0" err="1"/>
              <a:t>smartsheet</a:t>
            </a:r>
            <a:r>
              <a:rPr lang="en-US" dirty="0"/>
              <a:t> w/ Nutmeg. </a:t>
            </a:r>
          </a:p>
        </p:txBody>
      </p:sp>
      <p:sp>
        <p:nvSpPr>
          <p:cNvPr id="4" name="Slide Number Placeholder 3"/>
          <p:cNvSpPr>
            <a:spLocks noGrp="1"/>
          </p:cNvSpPr>
          <p:nvPr>
            <p:ph type="sldNum" sz="quarter" idx="5"/>
          </p:nvPr>
        </p:nvSpPr>
        <p:spPr/>
        <p:txBody>
          <a:bodyPr/>
          <a:lstStyle/>
          <a:p>
            <a:fld id="{7C0B3417-4B9C-41C6-B28C-33271B5E1D05}" type="slidenum">
              <a:rPr lang="en-US" smtClean="0"/>
              <a:t>22</a:t>
            </a:fld>
            <a:endParaRPr lang="en-US"/>
          </a:p>
        </p:txBody>
      </p:sp>
    </p:spTree>
    <p:extLst>
      <p:ext uri="{BB962C8B-B14F-4D97-AF65-F5344CB8AC3E}">
        <p14:creationId xmlns:p14="http://schemas.microsoft.com/office/powerpoint/2010/main" val="2197710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23</a:t>
            </a:fld>
            <a:endParaRPr lang="en-US"/>
          </a:p>
        </p:txBody>
      </p:sp>
    </p:spTree>
    <p:extLst>
      <p:ext uri="{BB962C8B-B14F-4D97-AF65-F5344CB8AC3E}">
        <p14:creationId xmlns:p14="http://schemas.microsoft.com/office/powerpoint/2010/main" val="219771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4</a:t>
            </a:fld>
            <a:endParaRPr lang="en-US"/>
          </a:p>
        </p:txBody>
      </p:sp>
    </p:spTree>
    <p:extLst>
      <p:ext uri="{BB962C8B-B14F-4D97-AF65-F5344CB8AC3E}">
        <p14:creationId xmlns:p14="http://schemas.microsoft.com/office/powerpoint/2010/main" val="2438389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LF Start</a:t>
            </a:r>
          </a:p>
        </p:txBody>
      </p:sp>
      <p:sp>
        <p:nvSpPr>
          <p:cNvPr id="4" name="Slide Number Placeholder 3"/>
          <p:cNvSpPr>
            <a:spLocks noGrp="1"/>
          </p:cNvSpPr>
          <p:nvPr>
            <p:ph type="sldNum" sz="quarter" idx="5"/>
          </p:nvPr>
        </p:nvSpPr>
        <p:spPr/>
        <p:txBody>
          <a:bodyPr/>
          <a:lstStyle/>
          <a:p>
            <a:fld id="{7C0B3417-4B9C-41C6-B28C-33271B5E1D05}" type="slidenum">
              <a:rPr lang="en-US" smtClean="0"/>
              <a:t>5</a:t>
            </a:fld>
            <a:endParaRPr lang="en-US"/>
          </a:p>
        </p:txBody>
      </p:sp>
    </p:spTree>
    <p:extLst>
      <p:ext uri="{BB962C8B-B14F-4D97-AF65-F5344CB8AC3E}">
        <p14:creationId xmlns:p14="http://schemas.microsoft.com/office/powerpoint/2010/main" val="2488193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6</a:t>
            </a:fld>
            <a:endParaRPr lang="en-US"/>
          </a:p>
        </p:txBody>
      </p:sp>
    </p:spTree>
    <p:extLst>
      <p:ext uri="{BB962C8B-B14F-4D97-AF65-F5344CB8AC3E}">
        <p14:creationId xmlns:p14="http://schemas.microsoft.com/office/powerpoint/2010/main" val="2488193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7</a:t>
            </a:fld>
            <a:endParaRPr lang="en-US"/>
          </a:p>
        </p:txBody>
      </p:sp>
    </p:spTree>
    <p:extLst>
      <p:ext uri="{BB962C8B-B14F-4D97-AF65-F5344CB8AC3E}">
        <p14:creationId xmlns:p14="http://schemas.microsoft.com/office/powerpoint/2010/main" val="1561365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Considered homeless: Includes people in the TH portion of Joint TH-RRH  programs &amp; the folks in the RRH portion of this are considered in PH</a:t>
            </a:r>
          </a:p>
        </p:txBody>
      </p:sp>
      <p:sp>
        <p:nvSpPr>
          <p:cNvPr id="4" name="Slide Number Placeholder 3"/>
          <p:cNvSpPr>
            <a:spLocks noGrp="1"/>
          </p:cNvSpPr>
          <p:nvPr>
            <p:ph type="sldNum" sz="quarter" idx="5"/>
          </p:nvPr>
        </p:nvSpPr>
        <p:spPr/>
        <p:txBody>
          <a:bodyPr/>
          <a:lstStyle/>
          <a:p>
            <a:fld id="{7C0B3417-4B9C-41C6-B28C-33271B5E1D05}" type="slidenum">
              <a:rPr lang="en-US" smtClean="0"/>
              <a:t>9</a:t>
            </a:fld>
            <a:endParaRPr lang="en-US"/>
          </a:p>
        </p:txBody>
      </p:sp>
    </p:spTree>
    <p:extLst>
      <p:ext uri="{BB962C8B-B14F-4D97-AF65-F5344CB8AC3E}">
        <p14:creationId xmlns:p14="http://schemas.microsoft.com/office/powerpoint/2010/main" val="370742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10</a:t>
            </a:fld>
            <a:endParaRPr lang="en-US"/>
          </a:p>
        </p:txBody>
      </p:sp>
    </p:spTree>
    <p:extLst>
      <p:ext uri="{BB962C8B-B14F-4D97-AF65-F5344CB8AC3E}">
        <p14:creationId xmlns:p14="http://schemas.microsoft.com/office/powerpoint/2010/main" val="3273255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11</a:t>
            </a:fld>
            <a:endParaRPr lang="en-US"/>
          </a:p>
        </p:txBody>
      </p:sp>
    </p:spTree>
    <p:extLst>
      <p:ext uri="{BB962C8B-B14F-4D97-AF65-F5344CB8AC3E}">
        <p14:creationId xmlns:p14="http://schemas.microsoft.com/office/powerpoint/2010/main" val="1524929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12</a:t>
            </a:fld>
            <a:endParaRPr lang="en-US"/>
          </a:p>
        </p:txBody>
      </p:sp>
    </p:spTree>
    <p:extLst>
      <p:ext uri="{BB962C8B-B14F-4D97-AF65-F5344CB8AC3E}">
        <p14:creationId xmlns:p14="http://schemas.microsoft.com/office/powerpoint/2010/main" val="3469138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91757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0" y="3048000"/>
            <a:ext cx="9144000" cy="762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74590FE-A156-4226-B40D-F0F67628475C}" type="datetime1">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E7C-97CA-470C-B10B-A9292783C6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8914F7C-82F5-4E63-966D-7A357428C3D9}" type="datetime1">
              <a:rPr lang="en-US" smtClean="0"/>
              <a:t>1/9/2025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E7C-97CA-470C-B10B-A9292783C67B}" type="slidenum">
              <a:rPr lang="en-US" smtClean="0"/>
              <a:pPr/>
              <a:t>‹#›</a:t>
            </a:fld>
            <a:endParaRPr lang="en-US"/>
          </a:p>
        </p:txBody>
      </p:sp>
      <p:sp>
        <p:nvSpPr>
          <p:cNvPr id="10" name="Subtitle 3"/>
          <p:cNvSpPr>
            <a:spLocks noGrp="1"/>
          </p:cNvSpPr>
          <p:nvPr userDrawn="1">
            <p:ph type="subTitle" idx="1"/>
          </p:nvPr>
        </p:nvSpPr>
        <p:spPr>
          <a:xfrm>
            <a:off x="2590800" y="3429000"/>
            <a:ext cx="3886200" cy="1371600"/>
          </a:xfrm>
        </p:spPr>
        <p:txBody>
          <a:bodyPr>
            <a:normAutofit fontScale="92500"/>
          </a:bodyPr>
          <a:lstStyle>
            <a:lvl1pPr>
              <a:buNone/>
              <a:tabLst>
                <a:tab pos="1430338" algn="l"/>
              </a:tabLst>
              <a:defRPr>
                <a:solidFill>
                  <a:schemeClr val="bg1">
                    <a:lumMod val="65000"/>
                  </a:schemeClr>
                </a:solidFill>
              </a:defRPr>
            </a:lvl1pPr>
          </a:lstStyle>
          <a:p>
            <a:pPr algn="l">
              <a:tabLst>
                <a:tab pos="1030288" algn="l"/>
              </a:tabLst>
            </a:pPr>
            <a:r>
              <a:rPr lang="en-US" sz="2400" b="1" dirty="0">
                <a:latin typeface="Droid Sans" pitchFamily="34" charset="0"/>
                <a:ea typeface="Droid Sans" pitchFamily="34" charset="0"/>
                <a:cs typeface="Droid Sans" pitchFamily="34" charset="0"/>
              </a:rPr>
              <a:t>Phone</a:t>
            </a:r>
            <a:r>
              <a:rPr lang="en-US" sz="2400" dirty="0">
                <a:latin typeface="Droid Sans" pitchFamily="34" charset="0"/>
                <a:ea typeface="Droid Sans" pitchFamily="34" charset="0"/>
                <a:cs typeface="Droid Sans" pitchFamily="34" charset="0"/>
              </a:rPr>
              <a:t>	</a:t>
            </a:r>
            <a:r>
              <a:rPr lang="en-US" sz="2400" dirty="0">
                <a:solidFill>
                  <a:schemeClr val="tx1"/>
                </a:solidFill>
                <a:latin typeface="Droid Sans" pitchFamily="34" charset="0"/>
                <a:ea typeface="Droid Sans" pitchFamily="34" charset="0"/>
                <a:cs typeface="Droid Sans" pitchFamily="34" charset="0"/>
              </a:rPr>
              <a:t>(560) 256-4822</a:t>
            </a:r>
          </a:p>
          <a:p>
            <a:pPr algn="l">
              <a:tabLst>
                <a:tab pos="1030288" algn="l"/>
              </a:tabLst>
            </a:pPr>
            <a:r>
              <a:rPr lang="en-US" sz="2400" b="1" dirty="0">
                <a:latin typeface="Droid Sans" pitchFamily="34" charset="0"/>
                <a:ea typeface="Droid Sans" pitchFamily="34" charset="0"/>
                <a:cs typeface="Droid Sans" pitchFamily="34" charset="0"/>
              </a:rPr>
              <a:t>Web	</a:t>
            </a:r>
            <a:r>
              <a:rPr lang="en-US" sz="2400" dirty="0">
                <a:solidFill>
                  <a:schemeClr val="tx1"/>
                </a:solidFill>
                <a:latin typeface="Droid Sans" pitchFamily="34" charset="0"/>
                <a:ea typeface="Droid Sans" pitchFamily="34" charset="0"/>
                <a:cs typeface="Droid Sans" pitchFamily="34" charset="0"/>
              </a:rPr>
              <a:t>NutmegIT.com</a:t>
            </a:r>
          </a:p>
          <a:p>
            <a:pPr algn="l">
              <a:tabLst>
                <a:tab pos="1030288" algn="l"/>
              </a:tabLst>
            </a:pPr>
            <a:r>
              <a:rPr lang="en-US" sz="2400" b="1" dirty="0">
                <a:latin typeface="Droid Sans" pitchFamily="34" charset="0"/>
                <a:ea typeface="Droid Sans" pitchFamily="34" charset="0"/>
                <a:cs typeface="Droid Sans" pitchFamily="34" charset="0"/>
              </a:rPr>
              <a:t>Email	</a:t>
            </a:r>
            <a:r>
              <a:rPr lang="en-US" sz="2400" dirty="0">
                <a:solidFill>
                  <a:schemeClr val="tx1"/>
                </a:solidFill>
                <a:latin typeface="Droid Sans" pitchFamily="34" charset="0"/>
                <a:ea typeface="Droid Sans" pitchFamily="34" charset="0"/>
                <a:cs typeface="Droid Sans" pitchFamily="34" charset="0"/>
              </a:rPr>
              <a:t>info@nutmegit.com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010400" cy="838200"/>
          </a:xfrm>
          <a:prstGeom prst="rect">
            <a:avLst/>
          </a:prstGeom>
        </p:spPr>
        <p:txBody>
          <a:bodyPr anchor="ctr"/>
          <a:lstStyle>
            <a:lvl1pPr>
              <a:defRPr sz="4000"/>
            </a:lvl1pPr>
          </a:lstStyle>
          <a:p>
            <a:r>
              <a:rPr lang="en-US" dirty="0"/>
              <a:t>Click to edit Master title style</a:t>
            </a:r>
          </a:p>
        </p:txBody>
      </p:sp>
      <p:sp>
        <p:nvSpPr>
          <p:cNvPr id="3" name="Content Placeholder 2"/>
          <p:cNvSpPr>
            <a:spLocks noGrp="1"/>
          </p:cNvSpPr>
          <p:nvPr>
            <p:ph idx="1"/>
          </p:nvPr>
        </p:nvSpPr>
        <p:spPr>
          <a:xfrm>
            <a:off x="3733800" y="1676400"/>
            <a:ext cx="4953000" cy="42671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1C74E9-D9AB-4CB6-92C8-4C39EDC370B1}" type="datetime1">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E7C-97CA-470C-B10B-A9292783C6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795587"/>
            <a:ext cx="7772400" cy="1362075"/>
          </a:xfrm>
          <a:prstGeom prst="rect">
            <a:avLst/>
          </a:prstGeo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362200"/>
            <a:ext cx="7772400" cy="433387"/>
          </a:xfrm>
        </p:spPr>
        <p:txBody>
          <a:bodyPr anchor="b"/>
          <a:lstStyle>
            <a:lvl1pPr marL="0" indent="0">
              <a:buNone/>
              <a:defRPr sz="200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0BC0F1F-7438-402B-A5E8-005AB850BCF5}" type="datetime1">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E7C-97CA-470C-B10B-A9292783C67B}" type="slidenum">
              <a:rPr lang="en-US" smtClean="0"/>
              <a:pPr/>
              <a:t>‹#›</a:t>
            </a:fld>
            <a:endParaRPr lang="en-US"/>
          </a:p>
        </p:txBody>
      </p:sp>
      <p:sp>
        <p:nvSpPr>
          <p:cNvPr id="7" name="Title 1"/>
          <p:cNvSpPr txBox="1">
            <a:spLocks/>
          </p:cNvSpPr>
          <p:nvPr userDrawn="1"/>
        </p:nvSpPr>
        <p:spPr>
          <a:xfrm>
            <a:off x="1143000" y="228600"/>
            <a:ext cx="7010400" cy="838200"/>
          </a:xfrm>
          <a:prstGeom prst="rect">
            <a:avLst/>
          </a:prstGeom>
        </p:spPr>
        <p:txBody>
          <a:bodyPr anchor="ctr"/>
          <a:lstStyle>
            <a:lvl1pPr>
              <a:defRPr sz="400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a:ln>
                  <a:noFill/>
                </a:ln>
                <a:solidFill>
                  <a:schemeClr val="tx1"/>
                </a:solidFill>
                <a:effectLst/>
                <a:uLnTx/>
                <a:uFillTx/>
                <a:latin typeface="+mj-lt"/>
                <a:ea typeface="+mj-ea"/>
                <a:cs typeface="+mj-cs"/>
              </a:rPr>
              <a:t>Click to edit Master title style</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latin typeface="+mj-lt"/>
              </a:defRPr>
            </a:lvl1pPr>
            <a:lvl2pPr>
              <a:defRPr sz="2400">
                <a:solidFill>
                  <a:schemeClr val="bg1"/>
                </a:solidFill>
                <a:latin typeface="+mj-lt"/>
              </a:defRPr>
            </a:lvl2pPr>
            <a:lvl3pPr>
              <a:defRPr sz="20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latin typeface="+mj-lt"/>
              </a:defRPr>
            </a:lvl1pPr>
            <a:lvl2pPr>
              <a:defRPr sz="2400">
                <a:solidFill>
                  <a:schemeClr val="bg1"/>
                </a:solidFill>
                <a:latin typeface="+mj-lt"/>
              </a:defRPr>
            </a:lvl2pPr>
            <a:lvl3pPr>
              <a:defRPr sz="20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93B887F-CBC9-46B3-9630-8EFCEDBFB8AF}" type="datetime1">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E7C-97CA-470C-B10B-A9292783C67B}" type="slidenum">
              <a:rPr lang="en-US" smtClean="0"/>
              <a:pPr/>
              <a:t>‹#›</a:t>
            </a:fld>
            <a:endParaRPr lang="en-US"/>
          </a:p>
        </p:txBody>
      </p:sp>
      <p:sp>
        <p:nvSpPr>
          <p:cNvPr id="8" name="Title 1"/>
          <p:cNvSpPr>
            <a:spLocks noGrp="1"/>
          </p:cNvSpPr>
          <p:nvPr>
            <p:ph type="title"/>
          </p:nvPr>
        </p:nvSpPr>
        <p:spPr>
          <a:xfrm>
            <a:off x="1143000" y="228600"/>
            <a:ext cx="7010400" cy="838200"/>
          </a:xfrm>
          <a:prstGeom prst="rect">
            <a:avLst/>
          </a:prstGeom>
        </p:spPr>
        <p:txBody>
          <a:bodyPr anchor="ctr"/>
          <a:lstStyle>
            <a:lvl1pPr>
              <a:defRPr sz="4000"/>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bg1"/>
                </a:solidFill>
                <a:latin typeface="+mj-lt"/>
              </a:defRPr>
            </a:lvl1pPr>
            <a:lvl2pPr>
              <a:defRPr sz="2000">
                <a:solidFill>
                  <a:schemeClr val="bg1"/>
                </a:solidFill>
                <a:latin typeface="+mj-lt"/>
              </a:defRPr>
            </a:lvl2pPr>
            <a:lvl3pPr>
              <a:defRPr sz="18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E414D4B-6E77-49F0-B730-78700CD77260}" type="datetime1">
              <a:rPr lang="en-US" smtClean="0"/>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911E7C-97CA-470C-B10B-A9292783C67B}" type="slidenum">
              <a:rPr lang="en-US" smtClean="0"/>
              <a:pPr/>
              <a:t>‹#›</a:t>
            </a:fld>
            <a:endParaRPr lang="en-US"/>
          </a:p>
        </p:txBody>
      </p:sp>
      <p:sp>
        <p:nvSpPr>
          <p:cNvPr id="10" name="Title 1"/>
          <p:cNvSpPr>
            <a:spLocks noGrp="1"/>
          </p:cNvSpPr>
          <p:nvPr>
            <p:ph type="title"/>
          </p:nvPr>
        </p:nvSpPr>
        <p:spPr>
          <a:xfrm>
            <a:off x="1143000" y="228600"/>
            <a:ext cx="7010400" cy="838200"/>
          </a:xfrm>
          <a:prstGeom prst="rect">
            <a:avLst/>
          </a:prstGeom>
        </p:spPr>
        <p:txBody>
          <a:bodyPr anchor="ctr"/>
          <a:lstStyle>
            <a:lvl1pPr>
              <a:defRPr sz="4000"/>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4D92FC-8FA9-4858-BB07-C7A3D4E51F7F}" type="datetime1">
              <a:rPr lang="en-US" smtClean="0"/>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911E7C-97CA-470C-B10B-A9292783C67B}" type="slidenum">
              <a:rPr lang="en-US" smtClean="0"/>
              <a:pPr/>
              <a:t>‹#›</a:t>
            </a:fld>
            <a:endParaRPr lang="en-US"/>
          </a:p>
        </p:txBody>
      </p:sp>
      <p:sp>
        <p:nvSpPr>
          <p:cNvPr id="6" name="Title 1"/>
          <p:cNvSpPr>
            <a:spLocks noGrp="1"/>
          </p:cNvSpPr>
          <p:nvPr>
            <p:ph type="title"/>
          </p:nvPr>
        </p:nvSpPr>
        <p:spPr>
          <a:xfrm>
            <a:off x="1143000" y="228600"/>
            <a:ext cx="7010400" cy="838200"/>
          </a:xfrm>
          <a:prstGeom prst="rect">
            <a:avLst/>
          </a:prstGeom>
        </p:spPr>
        <p:txBody>
          <a:bodyPr anchor="ctr"/>
          <a:lstStyle>
            <a:lvl1pPr>
              <a:defRPr sz="4000"/>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CEA75-EEE8-4AA6-85E8-565F1964CCE3}" type="datetime1">
              <a:rPr lang="en-US" smtClean="0"/>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911E7C-97CA-470C-B10B-A9292783C6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009650"/>
          </a:xfrm>
          <a:prstGeom prst="rect">
            <a:avLst/>
          </a:prstGeom>
        </p:spPr>
        <p:txBody>
          <a:bodyPr anchor="b"/>
          <a:lstStyle>
            <a:lvl1pPr algn="l">
              <a:defRPr sz="2000" b="1">
                <a:solidFill>
                  <a:schemeClr val="bg1"/>
                </a:solidFill>
                <a:latin typeface="+mj-lt"/>
              </a:defRPr>
            </a:lvl1pPr>
          </a:lstStyle>
          <a:p>
            <a:r>
              <a:rPr lang="en-US" dirty="0"/>
              <a:t>Click to edit Master title style</a:t>
            </a:r>
          </a:p>
        </p:txBody>
      </p:sp>
      <p:sp>
        <p:nvSpPr>
          <p:cNvPr id="3" name="Content Placeholder 2"/>
          <p:cNvSpPr>
            <a:spLocks noGrp="1"/>
          </p:cNvSpPr>
          <p:nvPr>
            <p:ph idx="1"/>
          </p:nvPr>
        </p:nvSpPr>
        <p:spPr>
          <a:xfrm>
            <a:off x="3575050" y="1219200"/>
            <a:ext cx="5111750" cy="4906963"/>
          </a:xfrm>
        </p:spPr>
        <p:txBody>
          <a:bodyPr/>
          <a:lstStyle>
            <a:lvl1pPr>
              <a:defRPr sz="3200">
                <a:solidFill>
                  <a:schemeClr val="bg1"/>
                </a:solidFill>
                <a:latin typeface="+mj-lt"/>
              </a:defRPr>
            </a:lvl1pPr>
            <a:lvl2pPr>
              <a:defRPr sz="2800">
                <a:solidFill>
                  <a:schemeClr val="bg1"/>
                </a:solidFill>
                <a:latin typeface="+mj-lt"/>
              </a:defRPr>
            </a:lvl2pPr>
            <a:lvl3pPr>
              <a:defRPr sz="24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209800"/>
            <a:ext cx="3008313" cy="3916363"/>
          </a:xfrm>
        </p:spPr>
        <p:txBody>
          <a:bodyPr/>
          <a:lstStyle>
            <a:lvl1pPr marL="0" indent="0">
              <a:buNone/>
              <a:defRPr sz="140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6584C50-FCA0-4E0B-B012-E09AFDBC0494}" type="datetime1">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E7C-97CA-470C-B10B-A9292783C6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401F478-FD04-41DE-8561-84209D93DE7F}" type="datetime1">
              <a:rPr lang="en-US" smtClean="0"/>
              <a:t>1/9/2025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E7C-97CA-470C-B10B-A9292783C67B}" type="slidenum">
              <a:rPr lang="en-US" smtClean="0"/>
              <a:pPr/>
              <a:t>‹#›</a:t>
            </a:fld>
            <a:endParaRPr lang="en-US"/>
          </a:p>
        </p:txBody>
      </p:sp>
      <p:sp>
        <p:nvSpPr>
          <p:cNvPr id="8" name="Title 1"/>
          <p:cNvSpPr txBox="1">
            <a:spLocks/>
          </p:cNvSpPr>
          <p:nvPr userDrawn="1"/>
        </p:nvSpPr>
        <p:spPr>
          <a:xfrm>
            <a:off x="1143000" y="228600"/>
            <a:ext cx="7010400" cy="838200"/>
          </a:xfrm>
          <a:prstGeom prst="rect">
            <a:avLst/>
          </a:prstGeom>
        </p:spPr>
        <p:txBody>
          <a:bodyPr anchor="ctr"/>
          <a:lstStyle>
            <a:lvl1pPr>
              <a:defRPr sz="400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j-ea"/>
                <a:cs typeface="+mj-cs"/>
              </a:rPr>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33800" y="1676401"/>
            <a:ext cx="4953000" cy="2133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0FF6B-E194-46E0-B4F9-D72C2B6370A0}" type="datetime1">
              <a:rPr lang="en-US" smtClean="0"/>
              <a:t>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11E7C-97CA-470C-B10B-A9292783C67B}" type="slidenum">
              <a:rPr lang="en-US" smtClean="0"/>
              <a:pPr/>
              <a:t>‹#›</a:t>
            </a:fld>
            <a:endParaRPr lang="en-US"/>
          </a:p>
        </p:txBody>
      </p:sp>
      <p:sp>
        <p:nvSpPr>
          <p:cNvPr id="7" name="Title Placeholder 6"/>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oe.nutmegit.com/AppCenter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thmis.com/pi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thmis.com/pit/" TargetMode="External"/><Relationship Id="rId2" Type="http://schemas.openxmlformats.org/officeDocument/2006/relationships/hyperlink" Target="https://app.smartsheet.com/b/form/72465a743bd74ea48d58dbdd901b9c0e" TargetMode="External"/><Relationship Id="rId1" Type="http://schemas.openxmlformats.org/officeDocument/2006/relationships/slideLayout" Target="../slideLayouts/slideLayout2.xml"/><Relationship Id="rId5" Type="http://schemas.openxmlformats.org/officeDocument/2006/relationships/hyperlink" Target="https://cthmis.com/wp-content/uploads/2024/12/Non-HMIS%20DOH%20Outreach%20and%20Warming%20Center%20Smart%20Sheet%20Form.docx" TargetMode="External"/><Relationship Id="rId4" Type="http://schemas.openxmlformats.org/officeDocument/2006/relationships/hyperlink" Target="https://cthmis.com/wp-content/uploads/2024/01/Non-HMIS-DOH-Outreach-and-Warming-Center-Smart-Sheet-Form-2024.doc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hannon@HousingInnovations.US" TargetMode="External"/><Relationship Id="rId2" Type="http://schemas.openxmlformats.org/officeDocument/2006/relationships/hyperlink" Target="mailto:Jim@NutmegIT.Com" TargetMode="External"/><Relationship Id="rId1" Type="http://schemas.openxmlformats.org/officeDocument/2006/relationships/slideLayout" Target="../slideLayouts/slideLayout2.xml"/><Relationship Id="rId6" Type="http://schemas.openxmlformats.org/officeDocument/2006/relationships/hyperlink" Target="mailto:ctboscoc@gmail.com" TargetMode="External"/><Relationship Id="rId5" Type="http://schemas.openxmlformats.org/officeDocument/2006/relationships/hyperlink" Target="mailto:Help@NutmegIT.Com" TargetMode="External"/><Relationship Id="rId4" Type="http://schemas.openxmlformats.org/officeDocument/2006/relationships/hyperlink" Target="mailto:Lindsay@TheHousingCollective.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thmis.com/pi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Help@NutmegIT.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Shannon@HousingInnovations.US" TargetMode="External"/><Relationship Id="rId2" Type="http://schemas.openxmlformats.org/officeDocument/2006/relationships/hyperlink" Target="mailto:Jim@NutmegIT.Com" TargetMode="External"/><Relationship Id="rId1" Type="http://schemas.openxmlformats.org/officeDocument/2006/relationships/slideLayout" Target="../slideLayouts/slideLayout2.xml"/><Relationship Id="rId6" Type="http://schemas.openxmlformats.org/officeDocument/2006/relationships/hyperlink" Target="mailto:ctboscoc@gmail.com" TargetMode="External"/><Relationship Id="rId5" Type="http://schemas.openxmlformats.org/officeDocument/2006/relationships/hyperlink" Target="mailto:Help@NutmegIT.Com" TargetMode="External"/><Relationship Id="rId4" Type="http://schemas.openxmlformats.org/officeDocument/2006/relationships/hyperlink" Target="mailto:Lindsay@TheHousingCollective.Or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2286000"/>
            <a:ext cx="4876800" cy="1828800"/>
          </a:xfrm>
        </p:spPr>
        <p:txBody>
          <a:bodyPr>
            <a:noAutofit/>
          </a:bodyPr>
          <a:lstStyle/>
          <a:p>
            <a:r>
              <a:rPr lang="en-US" sz="4000" dirty="0"/>
              <a:t>2024-2025</a:t>
            </a:r>
            <a:br>
              <a:rPr lang="en-US" sz="4000" dirty="0"/>
            </a:br>
            <a:r>
              <a:rPr lang="en-US" sz="4000" dirty="0"/>
              <a:t>Un-Sheltered People Count Training</a:t>
            </a:r>
          </a:p>
        </p:txBody>
      </p:sp>
      <p:sp>
        <p:nvSpPr>
          <p:cNvPr id="3" name="Title 1">
            <a:extLst>
              <a:ext uri="{FF2B5EF4-FFF2-40B4-BE49-F238E27FC236}">
                <a16:creationId xmlns:a16="http://schemas.microsoft.com/office/drawing/2014/main" id="{F296DCCE-3F56-6BB9-7273-A95B5B954719}"/>
              </a:ext>
            </a:extLst>
          </p:cNvPr>
          <p:cNvSpPr txBox="1">
            <a:spLocks/>
          </p:cNvSpPr>
          <p:nvPr/>
        </p:nvSpPr>
        <p:spPr>
          <a:xfrm>
            <a:off x="3886200" y="3962400"/>
            <a:ext cx="4953000"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t>Un-Sheltered Programs: </a:t>
            </a:r>
          </a:p>
          <a:p>
            <a:r>
              <a:rPr lang="en-US" sz="2000" dirty="0"/>
              <a:t>PATH, Street Outreach and Non-ES Warming Centers</a:t>
            </a:r>
          </a:p>
        </p:txBody>
      </p:sp>
      <p:sp>
        <p:nvSpPr>
          <p:cNvPr id="4" name="Slide Number Placeholder 3">
            <a:extLst>
              <a:ext uri="{FF2B5EF4-FFF2-40B4-BE49-F238E27FC236}">
                <a16:creationId xmlns:a16="http://schemas.microsoft.com/office/drawing/2014/main" id="{E3803D53-340B-08F4-4A66-C05C843E1F49}"/>
              </a:ext>
            </a:extLst>
          </p:cNvPr>
          <p:cNvSpPr>
            <a:spLocks noGrp="1"/>
          </p:cNvSpPr>
          <p:nvPr>
            <p:ph type="sldNum" sz="quarter" idx="12"/>
          </p:nvPr>
        </p:nvSpPr>
        <p:spPr/>
        <p:txBody>
          <a:bodyPr/>
          <a:lstStyle/>
          <a:p>
            <a:fld id="{00911E7C-97CA-470C-B10B-A9292783C67B}" type="slidenum">
              <a:rPr lang="en-US" smtClean="0"/>
              <a:pPr/>
              <a:t>1</a:t>
            </a:fld>
            <a:endParaRPr 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solidFill>
                  <a:schemeClr val="dk1"/>
                </a:solidFill>
                <a:latin typeface="Rockwell"/>
                <a:ea typeface="Arial"/>
                <a:cs typeface="Arial"/>
                <a:sym typeface="Rockwell"/>
              </a:rPr>
              <a:t>Overview Continued</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10" name="TextBox 9">
            <a:extLst>
              <a:ext uri="{FF2B5EF4-FFF2-40B4-BE49-F238E27FC236}">
                <a16:creationId xmlns:a16="http://schemas.microsoft.com/office/drawing/2014/main" id="{FE58B189-F16D-0F33-7B30-CA5A5F435A3C}"/>
              </a:ext>
            </a:extLst>
          </p:cNvPr>
          <p:cNvSpPr txBox="1"/>
          <p:nvPr/>
        </p:nvSpPr>
        <p:spPr>
          <a:xfrm>
            <a:off x="533400" y="1392240"/>
            <a:ext cx="8001000" cy="1661993"/>
          </a:xfrm>
          <a:prstGeom prst="rect">
            <a:avLst/>
          </a:prstGeom>
          <a:noFill/>
          <a:ln w="28575">
            <a:solidFill>
              <a:schemeClr val="bg1"/>
            </a:solidFill>
          </a:ln>
        </p:spPr>
        <p:txBody>
          <a:bodyPr wrap="square">
            <a:spAutoFit/>
          </a:bodyPr>
          <a:lstStyle/>
          <a:p>
            <a:r>
              <a:rPr lang="en-US" sz="2800" dirty="0">
                <a:solidFill>
                  <a:schemeClr val="bg1"/>
                </a:solidFill>
              </a:rPr>
              <a:t>Unsheltered = people living in places not meant for human habitation, for example, outside, in bus stations, in cars, etc.</a:t>
            </a:r>
          </a:p>
          <a:p>
            <a:endParaRPr lang="en-US" dirty="0">
              <a:solidFill>
                <a:schemeClr val="bg1"/>
              </a:solidFill>
            </a:endParaRPr>
          </a:p>
        </p:txBody>
      </p:sp>
      <p:sp>
        <p:nvSpPr>
          <p:cNvPr id="3" name="TextBox 2">
            <a:extLst>
              <a:ext uri="{FF2B5EF4-FFF2-40B4-BE49-F238E27FC236}">
                <a16:creationId xmlns:a16="http://schemas.microsoft.com/office/drawing/2014/main" id="{71A59121-C6CD-60E2-9081-23530D4FC6CD}"/>
              </a:ext>
            </a:extLst>
          </p:cNvPr>
          <p:cNvSpPr txBox="1"/>
          <p:nvPr/>
        </p:nvSpPr>
        <p:spPr>
          <a:xfrm>
            <a:off x="571500" y="3350068"/>
            <a:ext cx="8001000" cy="1661993"/>
          </a:xfrm>
          <a:prstGeom prst="rect">
            <a:avLst/>
          </a:prstGeom>
          <a:noFill/>
          <a:ln w="28575">
            <a:solidFill>
              <a:schemeClr val="bg1"/>
            </a:solidFill>
          </a:ln>
        </p:spPr>
        <p:txBody>
          <a:bodyPr wrap="square">
            <a:spAutoFit/>
          </a:bodyPr>
          <a:lstStyle/>
          <a:p>
            <a:r>
              <a:rPr lang="en-US" sz="2800" dirty="0">
                <a:solidFill>
                  <a:schemeClr val="bg1"/>
                </a:solidFill>
              </a:rPr>
              <a:t>Non-ES Warming Centers = locations for people to come in out of the cold but do not have any beds, mats or cots and are not used as shelter</a:t>
            </a:r>
          </a:p>
          <a:p>
            <a:endParaRPr lang="en-US" dirty="0">
              <a:solidFill>
                <a:schemeClr val="bg1"/>
              </a:solidFill>
            </a:endParaRPr>
          </a:p>
        </p:txBody>
      </p:sp>
      <p:sp>
        <p:nvSpPr>
          <p:cNvPr id="5" name="Slide Number Placeholder 4">
            <a:extLst>
              <a:ext uri="{FF2B5EF4-FFF2-40B4-BE49-F238E27FC236}">
                <a16:creationId xmlns:a16="http://schemas.microsoft.com/office/drawing/2014/main" id="{392B46DE-01C2-8A9A-CA97-C997FA329F74}"/>
              </a:ext>
            </a:extLst>
          </p:cNvPr>
          <p:cNvSpPr>
            <a:spLocks noGrp="1"/>
          </p:cNvSpPr>
          <p:nvPr>
            <p:ph type="sldNum" sz="quarter" idx="12"/>
          </p:nvPr>
        </p:nvSpPr>
        <p:spPr/>
        <p:txBody>
          <a:bodyPr/>
          <a:lstStyle/>
          <a:p>
            <a:fld id="{00911E7C-97CA-470C-B10B-A9292783C67B}" type="slidenum">
              <a:rPr lang="en-US" smtClean="0"/>
              <a:pPr/>
              <a:t>10</a:t>
            </a:fld>
            <a:endParaRPr lang="en-US"/>
          </a:p>
        </p:txBody>
      </p:sp>
    </p:spTree>
    <p:extLst>
      <p:ext uri="{BB962C8B-B14F-4D97-AF65-F5344CB8AC3E}">
        <p14:creationId xmlns:p14="http://schemas.microsoft.com/office/powerpoint/2010/main" val="3578324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3600" dirty="0">
                <a:latin typeface="+mn-lt"/>
                <a:ea typeface="Rockwell"/>
                <a:cs typeface="Rockwell"/>
                <a:sym typeface="Rockwell"/>
              </a:rPr>
              <a:t>Unsheltered Count</a:t>
            </a:r>
            <a:endParaRPr lang="en-US" sz="36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219200"/>
            <a:ext cx="8839200" cy="5410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5" name="Text Placeholder 2">
            <a:extLst>
              <a:ext uri="{FF2B5EF4-FFF2-40B4-BE49-F238E27FC236}">
                <a16:creationId xmlns:a16="http://schemas.microsoft.com/office/drawing/2014/main" id="{5F54F9BF-EBBE-8F3D-2206-9897B246F849}"/>
              </a:ext>
            </a:extLst>
          </p:cNvPr>
          <p:cNvSpPr txBox="1">
            <a:spLocks/>
          </p:cNvSpPr>
          <p:nvPr/>
        </p:nvSpPr>
        <p:spPr>
          <a:xfrm>
            <a:off x="0" y="2133600"/>
            <a:ext cx="8839200"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kern="100" dirty="0">
              <a:latin typeface="Calibri" panose="020F0502020204030204" pitchFamily="34" charset="0"/>
              <a:cs typeface="Times New Roman" panose="02020603050405020304" pitchFamily="18" charset="0"/>
            </a:endParaRPr>
          </a:p>
          <a:p>
            <a:endParaRPr lang="en-US" sz="2400" dirty="0"/>
          </a:p>
        </p:txBody>
      </p:sp>
      <p:sp>
        <p:nvSpPr>
          <p:cNvPr id="3" name="Google Shape;164;p28">
            <a:extLst>
              <a:ext uri="{FF2B5EF4-FFF2-40B4-BE49-F238E27FC236}">
                <a16:creationId xmlns:a16="http://schemas.microsoft.com/office/drawing/2014/main" id="{9BCD8625-5304-DDBE-51F1-D179AA8A6839}"/>
              </a:ext>
            </a:extLst>
          </p:cNvPr>
          <p:cNvSpPr txBox="1">
            <a:spLocks/>
          </p:cNvSpPr>
          <p:nvPr/>
        </p:nvSpPr>
        <p:spPr>
          <a:xfrm>
            <a:off x="143435" y="1219200"/>
            <a:ext cx="8839200" cy="5029200"/>
          </a:xfrm>
          <a:prstGeom prst="rect">
            <a:avLst/>
          </a:prstGeom>
        </p:spPr>
        <p:txBody>
          <a:bodyPr spcFirstLastPara="1" vert="horz" wrap="square" lIns="91425" tIns="91425" rIns="91425" bIns="91425" rtlCol="0" anchor="t" anchorCtr="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63642" indent="-457200">
              <a:spcBef>
                <a:spcPts val="0"/>
              </a:spcBef>
              <a:buClr>
                <a:schemeClr val="lt1"/>
              </a:buClr>
              <a:buSzPts val="1924"/>
            </a:pPr>
            <a:r>
              <a:rPr lang="en-US" sz="3200" dirty="0">
                <a:latin typeface="Calibri"/>
                <a:ea typeface="Calibri"/>
                <a:cs typeface="Calibri"/>
                <a:sym typeface="Calibri"/>
              </a:rPr>
              <a:t>HMIS Participating Agencies will rely on HMIS to review and confirm data, so it reports correctly in the PIT Database</a:t>
            </a:r>
          </a:p>
          <a:p>
            <a:pPr marL="106442" indent="0">
              <a:spcBef>
                <a:spcPts val="0"/>
              </a:spcBef>
              <a:buClr>
                <a:schemeClr val="lt1"/>
              </a:buClr>
              <a:buSzPts val="1924"/>
              <a:buNone/>
            </a:pPr>
            <a:endParaRPr lang="en-US" sz="3200" dirty="0">
              <a:latin typeface="Calibri"/>
              <a:ea typeface="Calibri"/>
              <a:cs typeface="Calibri"/>
              <a:sym typeface="Calibri"/>
            </a:endParaRPr>
          </a:p>
          <a:p>
            <a:pPr marL="563642" indent="-457200">
              <a:spcBef>
                <a:spcPts val="0"/>
              </a:spcBef>
              <a:buClr>
                <a:schemeClr val="lt1"/>
              </a:buClr>
              <a:buSzPts val="1924"/>
            </a:pPr>
            <a:r>
              <a:rPr lang="en-US" sz="3200" dirty="0">
                <a:latin typeface="Calibri"/>
                <a:ea typeface="Calibri"/>
                <a:cs typeface="Calibri"/>
                <a:sym typeface="Calibri"/>
              </a:rPr>
              <a:t>Current Living Assessment Due Date 2/4/2025</a:t>
            </a:r>
          </a:p>
          <a:p>
            <a:pPr marL="106442" indent="0">
              <a:spcBef>
                <a:spcPts val="0"/>
              </a:spcBef>
              <a:buClr>
                <a:schemeClr val="lt1"/>
              </a:buClr>
              <a:buSzPts val="1924"/>
              <a:buNone/>
            </a:pPr>
            <a:endParaRPr lang="en-US" sz="3200" dirty="0">
              <a:latin typeface="Calibri"/>
              <a:ea typeface="Calibri"/>
              <a:cs typeface="Calibri"/>
              <a:sym typeface="Calibri"/>
            </a:endParaRPr>
          </a:p>
          <a:p>
            <a:pPr marL="563642" indent="-457200">
              <a:spcBef>
                <a:spcPts val="0"/>
              </a:spcBef>
              <a:buClr>
                <a:schemeClr val="lt1"/>
              </a:buClr>
              <a:buSzPts val="1924"/>
            </a:pPr>
            <a:r>
              <a:rPr lang="en-US" sz="3200" dirty="0">
                <a:latin typeface="Calibri"/>
                <a:ea typeface="Calibri"/>
                <a:cs typeface="Calibri"/>
                <a:sym typeface="Calibri"/>
              </a:rPr>
              <a:t>Non-HMIS Warming Centers and Outreach Programs will use the Smart Sheet form.</a:t>
            </a:r>
          </a:p>
          <a:p>
            <a:pPr marL="563642" indent="-457200">
              <a:spcBef>
                <a:spcPts val="0"/>
              </a:spcBef>
              <a:buClr>
                <a:schemeClr val="lt1"/>
              </a:buClr>
              <a:buSzPts val="1924"/>
            </a:pPr>
            <a:endParaRPr lang="en-US" sz="3200" dirty="0">
              <a:latin typeface="Calibri"/>
              <a:ea typeface="Calibri"/>
              <a:cs typeface="Calibri"/>
              <a:sym typeface="Calibri"/>
            </a:endParaRPr>
          </a:p>
          <a:p>
            <a:pPr marL="563642" indent="-457200">
              <a:spcBef>
                <a:spcPts val="0"/>
              </a:spcBef>
              <a:buClr>
                <a:schemeClr val="lt1"/>
              </a:buClr>
              <a:buSzPts val="1924"/>
            </a:pPr>
            <a:r>
              <a:rPr lang="en-US" dirty="0">
                <a:latin typeface="Calibri"/>
                <a:ea typeface="Calibri"/>
                <a:cs typeface="Calibri"/>
                <a:sym typeface="Calibri"/>
              </a:rPr>
              <a:t>Local CAN’s keeping track of unsheltered on Smartsheets will need to provide their Smartsheets to Nutmeg for Duplicate review and will then enter their data into the appropriate PIT program. </a:t>
            </a:r>
            <a:endParaRPr lang="en-US" sz="3200" dirty="0">
              <a:latin typeface="Calibri"/>
              <a:ea typeface="Calibri"/>
              <a:cs typeface="Calibri"/>
              <a:sym typeface="Calibri"/>
            </a:endParaRPr>
          </a:p>
          <a:p>
            <a:pPr marL="106442" indent="0">
              <a:spcBef>
                <a:spcPts val="0"/>
              </a:spcBef>
              <a:buClr>
                <a:schemeClr val="lt1"/>
              </a:buClr>
              <a:buSzPts val="1924"/>
              <a:buNone/>
            </a:pPr>
            <a:endParaRPr lang="en-US" sz="3200" dirty="0">
              <a:latin typeface="Calibri"/>
              <a:ea typeface="Calibri"/>
              <a:cs typeface="Calibri"/>
              <a:sym typeface="Calibri"/>
            </a:endParaRPr>
          </a:p>
          <a:p>
            <a:pPr marL="563642" indent="-457200">
              <a:spcBef>
                <a:spcPts val="0"/>
              </a:spcBef>
              <a:buClr>
                <a:schemeClr val="lt1"/>
              </a:buClr>
              <a:buSzPts val="1924"/>
            </a:pPr>
            <a:r>
              <a:rPr lang="en-US" dirty="0">
                <a:latin typeface="Calibri"/>
                <a:ea typeface="Calibri"/>
                <a:cs typeface="Calibri"/>
                <a:sym typeface="Calibri"/>
              </a:rPr>
              <a:t>The Smart Sheet forms will need to be completed by 2</a:t>
            </a:r>
            <a:r>
              <a:rPr lang="en-US" sz="3200" dirty="0">
                <a:latin typeface="Calibri"/>
                <a:ea typeface="Calibri"/>
                <a:cs typeface="Calibri"/>
                <a:sym typeface="Calibri"/>
              </a:rPr>
              <a:t>/4/2025</a:t>
            </a:r>
          </a:p>
        </p:txBody>
      </p:sp>
      <p:sp>
        <p:nvSpPr>
          <p:cNvPr id="6" name="Slide Number Placeholder 5">
            <a:extLst>
              <a:ext uri="{FF2B5EF4-FFF2-40B4-BE49-F238E27FC236}">
                <a16:creationId xmlns:a16="http://schemas.microsoft.com/office/drawing/2014/main" id="{67DB14C7-CD45-E727-E388-87F3F166C47F}"/>
              </a:ext>
            </a:extLst>
          </p:cNvPr>
          <p:cNvSpPr>
            <a:spLocks noGrp="1"/>
          </p:cNvSpPr>
          <p:nvPr>
            <p:ph type="sldNum" sz="quarter" idx="12"/>
          </p:nvPr>
        </p:nvSpPr>
        <p:spPr/>
        <p:txBody>
          <a:bodyPr/>
          <a:lstStyle/>
          <a:p>
            <a:fld id="{00911E7C-97CA-470C-B10B-A9292783C67B}" type="slidenum">
              <a:rPr lang="en-US" smtClean="0"/>
              <a:pPr/>
              <a:t>11</a:t>
            </a:fld>
            <a:endParaRPr lang="en-US"/>
          </a:p>
        </p:txBody>
      </p:sp>
    </p:spTree>
    <p:extLst>
      <p:ext uri="{BB962C8B-B14F-4D97-AF65-F5344CB8AC3E}">
        <p14:creationId xmlns:p14="http://schemas.microsoft.com/office/powerpoint/2010/main" val="616202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Important Links</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219200"/>
            <a:ext cx="8839200" cy="5410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5" name="Text Placeholder 2">
            <a:extLst>
              <a:ext uri="{FF2B5EF4-FFF2-40B4-BE49-F238E27FC236}">
                <a16:creationId xmlns:a16="http://schemas.microsoft.com/office/drawing/2014/main" id="{5F54F9BF-EBBE-8F3D-2206-9897B246F849}"/>
              </a:ext>
            </a:extLst>
          </p:cNvPr>
          <p:cNvSpPr txBox="1">
            <a:spLocks/>
          </p:cNvSpPr>
          <p:nvPr/>
        </p:nvSpPr>
        <p:spPr>
          <a:xfrm>
            <a:off x="152400" y="1219200"/>
            <a:ext cx="8839200"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PIT App link: </a:t>
            </a:r>
            <a:r>
              <a:rPr lang="en-US"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PIT Database Link</a:t>
            </a:r>
            <a:endParaRPr lang="en-US" sz="2400" b="1" u="sng"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b="1" u="sng" kern="100" dirty="0">
              <a:latin typeface="Calibri" panose="020F0502020204030204" pitchFamily="34" charset="0"/>
              <a:cs typeface="Times New Roman" panose="02020603050405020304" pitchFamily="18" charset="0"/>
            </a:endParaRPr>
          </a:p>
          <a:p>
            <a:r>
              <a:rPr lang="en-US" sz="2400" b="1" kern="100" dirty="0">
                <a:latin typeface="Calibri" panose="020F0502020204030204" pitchFamily="34" charset="0"/>
                <a:cs typeface="Times New Roman" panose="02020603050405020304" pitchFamily="18" charset="0"/>
              </a:rPr>
              <a:t>PIT Resource Page: </a:t>
            </a:r>
            <a:r>
              <a:rPr lang="en-US" sz="2400" kern="100" dirty="0">
                <a:latin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https://cthmis.com/pit/</a:t>
            </a:r>
            <a:endParaRPr lang="en-US" sz="2400" kern="100" dirty="0">
              <a:latin typeface="Calibri" panose="020F0502020204030204" pitchFamily="34" charset="0"/>
              <a:cs typeface="Times New Roman" panose="02020603050405020304" pitchFamily="18" charset="0"/>
            </a:endParaRPr>
          </a:p>
          <a:p>
            <a:pPr marL="0" indent="0">
              <a:buNone/>
            </a:pPr>
            <a:endParaRPr lang="en-US" sz="2400" kern="100" dirty="0">
              <a:latin typeface="Calibri" panose="020F0502020204030204" pitchFamily="34" charset="0"/>
              <a:cs typeface="Times New Roman" panose="02020603050405020304" pitchFamily="18" charset="0"/>
            </a:endParaRPr>
          </a:p>
          <a:p>
            <a:pPr lvl="1"/>
            <a:r>
              <a:rPr lang="en-US" sz="2400" i="0" dirty="0">
                <a:effectLst/>
                <a:latin typeface="Poppins" panose="00000500000000000000" pitchFamily="2" charset="0"/>
              </a:rPr>
              <a:t>General User Guides </a:t>
            </a:r>
          </a:p>
          <a:p>
            <a:pPr marL="457200" lvl="1" indent="0">
              <a:buNone/>
            </a:pPr>
            <a:endParaRPr lang="en-US" sz="2400" b="1" i="0" dirty="0">
              <a:effectLst/>
              <a:latin typeface="Poppins" panose="00000500000000000000" pitchFamily="2" charset="0"/>
            </a:endParaRPr>
          </a:p>
          <a:p>
            <a:pPr lvl="1"/>
            <a:r>
              <a:rPr lang="en-US" sz="2400" b="1" kern="100" dirty="0">
                <a:latin typeface="Calibri" panose="020F0502020204030204" pitchFamily="34" charset="0"/>
                <a:cs typeface="Times New Roman" panose="02020603050405020304" pitchFamily="18" charset="0"/>
              </a:rPr>
              <a:t>Unsheltered Programs Training Material</a:t>
            </a:r>
          </a:p>
          <a:p>
            <a:pPr marL="457200" lvl="1" indent="0">
              <a:buNone/>
            </a:pPr>
            <a:endParaRPr lang="en-US" sz="2400" b="1" kern="100" dirty="0">
              <a:latin typeface="Calibri" panose="020F0502020204030204" pitchFamily="34" charset="0"/>
              <a:cs typeface="Times New Roman" panose="02020603050405020304" pitchFamily="18" charset="0"/>
            </a:endParaRPr>
          </a:p>
          <a:p>
            <a:pPr lvl="1"/>
            <a:r>
              <a:rPr lang="en-US" sz="2400" b="1" kern="100" dirty="0">
                <a:latin typeface="Calibri" panose="020F0502020204030204" pitchFamily="34" charset="0"/>
                <a:cs typeface="Times New Roman" panose="02020603050405020304" pitchFamily="18" charset="0"/>
              </a:rPr>
              <a:t>Sheltered Program Training Material</a:t>
            </a:r>
          </a:p>
          <a:p>
            <a:pPr marL="0" indent="0">
              <a:buNone/>
            </a:pPr>
            <a:endParaRPr lang="en-US" sz="2400" kern="100" dirty="0">
              <a:latin typeface="Calibri" panose="020F0502020204030204" pitchFamily="34" charset="0"/>
              <a:cs typeface="Times New Roman" panose="02020603050405020304" pitchFamily="18" charset="0"/>
            </a:endParaRPr>
          </a:p>
          <a:p>
            <a:pPr marL="0" indent="0">
              <a:buNone/>
            </a:pPr>
            <a:endParaRPr lang="en-US" sz="1800" kern="100" dirty="0">
              <a:latin typeface="Calibri" panose="020F0502020204030204" pitchFamily="34" charset="0"/>
              <a:cs typeface="Times New Roman" panose="02020603050405020304" pitchFamily="18" charset="0"/>
            </a:endParaRPr>
          </a:p>
          <a:p>
            <a:endParaRPr lang="en-US" sz="2400" dirty="0"/>
          </a:p>
        </p:txBody>
      </p:sp>
      <p:sp>
        <p:nvSpPr>
          <p:cNvPr id="3" name="Slide Number Placeholder 2">
            <a:extLst>
              <a:ext uri="{FF2B5EF4-FFF2-40B4-BE49-F238E27FC236}">
                <a16:creationId xmlns:a16="http://schemas.microsoft.com/office/drawing/2014/main" id="{3FACBE57-D833-23E4-D589-BE5835F77459}"/>
              </a:ext>
            </a:extLst>
          </p:cNvPr>
          <p:cNvSpPr>
            <a:spLocks noGrp="1"/>
          </p:cNvSpPr>
          <p:nvPr>
            <p:ph type="sldNum" sz="quarter" idx="12"/>
          </p:nvPr>
        </p:nvSpPr>
        <p:spPr/>
        <p:txBody>
          <a:bodyPr/>
          <a:lstStyle/>
          <a:p>
            <a:fld id="{00911E7C-97CA-470C-B10B-A9292783C67B}" type="slidenum">
              <a:rPr lang="en-US" smtClean="0"/>
              <a:pPr/>
              <a:t>12</a:t>
            </a:fld>
            <a:endParaRPr lang="en-US"/>
          </a:p>
        </p:txBody>
      </p:sp>
    </p:spTree>
    <p:extLst>
      <p:ext uri="{BB962C8B-B14F-4D97-AF65-F5344CB8AC3E}">
        <p14:creationId xmlns:p14="http://schemas.microsoft.com/office/powerpoint/2010/main" val="721392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Un-Sheltered HMIS and Non-HMIS</a:t>
            </a:r>
          </a:p>
        </p:txBody>
      </p:sp>
      <p:sp>
        <p:nvSpPr>
          <p:cNvPr id="5" name="Google Shape;164;p28">
            <a:extLst>
              <a:ext uri="{FF2B5EF4-FFF2-40B4-BE49-F238E27FC236}">
                <a16:creationId xmlns:a16="http://schemas.microsoft.com/office/drawing/2014/main" id="{745A6DB5-483E-B090-C035-6B5286060497}"/>
              </a:ext>
            </a:extLst>
          </p:cNvPr>
          <p:cNvSpPr txBox="1">
            <a:spLocks/>
          </p:cNvSpPr>
          <p:nvPr/>
        </p:nvSpPr>
        <p:spPr>
          <a:xfrm>
            <a:off x="152400" y="1219200"/>
            <a:ext cx="8839200" cy="1600200"/>
          </a:xfrm>
          <a:prstGeom prst="rect">
            <a:avLst/>
          </a:prstGeom>
        </p:spPr>
        <p:txBody>
          <a:bodyPr spcFirstLastPara="1" vert="horz" wrap="square" lIns="91425" tIns="91425" rIns="91425" bIns="91425" rtlCol="0" anchor="t" anchorCtr="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342900" algn="l" rtl="0">
              <a:spcBef>
                <a:spcPts val="0"/>
              </a:spcBef>
              <a:spcAft>
                <a:spcPts val="0"/>
              </a:spcAft>
              <a:buClr>
                <a:schemeClr val="bg1"/>
              </a:buClr>
              <a:buSzPts val="1800"/>
              <a:buFont typeface="Arial"/>
              <a:buChar char="●"/>
            </a:pPr>
            <a:r>
              <a:rPr lang="en-US" dirty="0">
                <a:latin typeface="Arial"/>
                <a:ea typeface="Arial"/>
                <a:cs typeface="Arial"/>
                <a:sym typeface="Arial"/>
              </a:rPr>
              <a:t>Similar to the count process last year, HMIS participating SO programs will be using the HMIS Current Living Situation Assessment</a:t>
            </a: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r>
              <a:rPr lang="en-US" dirty="0">
                <a:latin typeface="Arial"/>
                <a:ea typeface="Arial"/>
                <a:cs typeface="Arial"/>
                <a:sym typeface="Arial"/>
              </a:rPr>
              <a:t>HMIS Youth Navigator SSO programs will be included and use the Current Living Situation Assessment as well. </a:t>
            </a: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endParaRPr lang="en-US"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endParaRPr lang="en-US" dirty="0">
              <a:latin typeface="Arial"/>
              <a:ea typeface="Arial"/>
              <a:cs typeface="Arial"/>
              <a:sym typeface="Arial"/>
            </a:endParaRPr>
          </a:p>
        </p:txBody>
      </p:sp>
      <p:sp>
        <p:nvSpPr>
          <p:cNvPr id="3" name="Slide Number Placeholder 2">
            <a:extLst>
              <a:ext uri="{FF2B5EF4-FFF2-40B4-BE49-F238E27FC236}">
                <a16:creationId xmlns:a16="http://schemas.microsoft.com/office/drawing/2014/main" id="{E8505AB6-7B5B-318B-45C0-BCFB2D691274}"/>
              </a:ext>
            </a:extLst>
          </p:cNvPr>
          <p:cNvSpPr>
            <a:spLocks noGrp="1"/>
          </p:cNvSpPr>
          <p:nvPr>
            <p:ph type="sldNum" sz="quarter" idx="12"/>
          </p:nvPr>
        </p:nvSpPr>
        <p:spPr/>
        <p:txBody>
          <a:bodyPr/>
          <a:lstStyle/>
          <a:p>
            <a:fld id="{00911E7C-97CA-470C-B10B-A9292783C67B}" type="slidenum">
              <a:rPr lang="en-US" smtClean="0"/>
              <a:pPr/>
              <a:t>13</a:t>
            </a:fld>
            <a:endParaRPr lang="en-US"/>
          </a:p>
        </p:txBody>
      </p:sp>
      <p:pic>
        <p:nvPicPr>
          <p:cNvPr id="8" name="Picture 7">
            <a:extLst>
              <a:ext uri="{FF2B5EF4-FFF2-40B4-BE49-F238E27FC236}">
                <a16:creationId xmlns:a16="http://schemas.microsoft.com/office/drawing/2014/main" id="{8606EC59-5E60-B17B-0A8C-5A083DE80F58}"/>
              </a:ext>
            </a:extLst>
          </p:cNvPr>
          <p:cNvPicPr>
            <a:picLocks noChangeAspect="1"/>
          </p:cNvPicPr>
          <p:nvPr/>
        </p:nvPicPr>
        <p:blipFill>
          <a:blip r:embed="rId2"/>
          <a:stretch>
            <a:fillRect/>
          </a:stretch>
        </p:blipFill>
        <p:spPr>
          <a:xfrm>
            <a:off x="1905000" y="2792240"/>
            <a:ext cx="5593405" cy="1905000"/>
          </a:xfrm>
          <a:prstGeom prst="rect">
            <a:avLst/>
          </a:prstGeom>
        </p:spPr>
      </p:pic>
      <p:sp>
        <p:nvSpPr>
          <p:cNvPr id="7" name="Google Shape;164;p28">
            <a:extLst>
              <a:ext uri="{FF2B5EF4-FFF2-40B4-BE49-F238E27FC236}">
                <a16:creationId xmlns:a16="http://schemas.microsoft.com/office/drawing/2014/main" id="{C4840D78-EA42-48C7-31BE-AAF5D58B868A}"/>
              </a:ext>
            </a:extLst>
          </p:cNvPr>
          <p:cNvSpPr txBox="1">
            <a:spLocks/>
          </p:cNvSpPr>
          <p:nvPr/>
        </p:nvSpPr>
        <p:spPr>
          <a:xfrm>
            <a:off x="152400" y="4724400"/>
            <a:ext cx="8839200" cy="1657539"/>
          </a:xfrm>
          <a:prstGeom prst="rect">
            <a:avLst/>
          </a:prstGeom>
        </p:spPr>
        <p:txBody>
          <a:bodyPr spcFirstLastPara="1" vert="horz" wrap="square" lIns="91425" tIns="91425" rIns="91425" bIns="91425" rtlCol="0" anchor="t" anchorCtr="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Head of Household for each client record will need the following to be counted on the night of PIT: </a:t>
            </a:r>
          </a:p>
          <a:p>
            <a:pPr lvl="1"/>
            <a:r>
              <a:rPr lang="en-US" dirty="0"/>
              <a:t>Open program enrollment</a:t>
            </a:r>
          </a:p>
          <a:p>
            <a:pPr lvl="1"/>
            <a:r>
              <a:rPr lang="en-US" dirty="0"/>
              <a:t>Current Living Situation Assessment dated for the night of the PIT count</a:t>
            </a:r>
          </a:p>
          <a:p>
            <a:pPr lvl="1"/>
            <a:r>
              <a:rPr lang="en-US" dirty="0"/>
              <a:t>A homeless setting selected as the current living situation</a:t>
            </a: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endParaRPr lang="en-US"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endParaRPr lang="en-US" dirty="0">
              <a:latin typeface="Arial"/>
              <a:ea typeface="Arial"/>
              <a:cs typeface="Arial"/>
              <a:sym typeface="Arial"/>
            </a:endParaRPr>
          </a:p>
        </p:txBody>
      </p:sp>
    </p:spTree>
    <p:extLst>
      <p:ext uri="{BB962C8B-B14F-4D97-AF65-F5344CB8AC3E}">
        <p14:creationId xmlns:p14="http://schemas.microsoft.com/office/powerpoint/2010/main" val="4038876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Un-Sheltered HMIS and Non-HMIS</a:t>
            </a:r>
          </a:p>
        </p:txBody>
      </p:sp>
      <p:sp>
        <p:nvSpPr>
          <p:cNvPr id="3" name="Google Shape;164;p28">
            <a:extLst>
              <a:ext uri="{FF2B5EF4-FFF2-40B4-BE49-F238E27FC236}">
                <a16:creationId xmlns:a16="http://schemas.microsoft.com/office/drawing/2014/main" id="{73A66197-8153-9A57-2BAF-D6E52BFB93E5}"/>
              </a:ext>
            </a:extLst>
          </p:cNvPr>
          <p:cNvSpPr txBox="1">
            <a:spLocks/>
          </p:cNvSpPr>
          <p:nvPr/>
        </p:nvSpPr>
        <p:spPr>
          <a:xfrm>
            <a:off x="76200" y="1339850"/>
            <a:ext cx="8991600" cy="498475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dk1"/>
              </a:buClr>
              <a:buSzPts val="1800"/>
              <a:buNone/>
            </a:pPr>
            <a:r>
              <a:rPr lang="en-GB" sz="2400" dirty="0">
                <a:latin typeface="Arial"/>
                <a:ea typeface="Arial"/>
                <a:cs typeface="Arial"/>
                <a:sym typeface="Arial"/>
              </a:rPr>
              <a:t>Non-HMIS SO and ES Warming Centers: </a:t>
            </a:r>
          </a:p>
          <a:p>
            <a:pPr marL="114300" lvl="0" indent="0" algn="l" rtl="0">
              <a:spcBef>
                <a:spcPts val="0"/>
              </a:spcBef>
              <a:spcAft>
                <a:spcPts val="0"/>
              </a:spcAft>
              <a:buClr>
                <a:schemeClr val="dk1"/>
              </a:buClr>
              <a:buSzPts val="1800"/>
              <a:buNone/>
            </a:pPr>
            <a:endParaRPr lang="en-GB" sz="2400" dirty="0">
              <a:latin typeface="Arial"/>
              <a:ea typeface="Arial"/>
              <a:cs typeface="Arial"/>
              <a:sym typeface="Arial"/>
            </a:endParaRPr>
          </a:p>
          <a:p>
            <a:pPr marL="571500" indent="-457200">
              <a:spcBef>
                <a:spcPts val="0"/>
              </a:spcBef>
              <a:buClr>
                <a:schemeClr val="bg1"/>
              </a:buClr>
              <a:buSzPct val="75000"/>
            </a:pPr>
            <a:r>
              <a:rPr lang="en-GB" sz="2400" dirty="0">
                <a:latin typeface="Arial"/>
                <a:ea typeface="Arial"/>
                <a:cs typeface="Arial"/>
                <a:sym typeface="Arial"/>
              </a:rPr>
              <a:t>For these programs, the user will go to this link below to enter all persons encountered on the night of PIT, this includes each household member.</a:t>
            </a:r>
          </a:p>
          <a:p>
            <a:pPr marL="114300" lvl="0" indent="0" algn="l" rtl="0">
              <a:spcBef>
                <a:spcPts val="0"/>
              </a:spcBef>
              <a:spcAft>
                <a:spcPts val="0"/>
              </a:spcAft>
              <a:buClr>
                <a:schemeClr val="dk1"/>
              </a:buClr>
              <a:buSzPts val="1800"/>
              <a:buNone/>
            </a:pPr>
            <a:endParaRPr lang="en-GB" sz="2400" b="1" dirty="0">
              <a:latin typeface="Arial"/>
              <a:ea typeface="Arial"/>
              <a:cs typeface="Arial"/>
              <a:sym typeface="Arial"/>
            </a:endParaRPr>
          </a:p>
          <a:p>
            <a:pPr marL="114300" indent="0">
              <a:spcBef>
                <a:spcPts val="0"/>
              </a:spcBef>
              <a:buClr>
                <a:schemeClr val="dk1"/>
              </a:buClr>
              <a:buSzPts val="1800"/>
              <a:buNone/>
            </a:pPr>
            <a:r>
              <a:rPr lang="en-US" sz="2000" dirty="0">
                <a:latin typeface="Arial"/>
                <a:ea typeface="Arial"/>
                <a:cs typeface="Arial"/>
                <a:sym typeface="Arial"/>
              </a:rPr>
              <a:t>Non HMIS DOH Outreach and Warming Center Smart Sheet Form:</a:t>
            </a:r>
            <a:endParaRPr lang="en-GB" sz="2000" dirty="0">
              <a:latin typeface="Arial"/>
              <a:ea typeface="Arial"/>
              <a:cs typeface="Arial"/>
              <a:sym typeface="Arial"/>
            </a:endParaRPr>
          </a:p>
          <a:p>
            <a:pPr marL="114300" lvl="0" indent="0" algn="l" rtl="0">
              <a:spcBef>
                <a:spcPts val="0"/>
              </a:spcBef>
              <a:spcAft>
                <a:spcPts val="0"/>
              </a:spcAft>
              <a:buClr>
                <a:schemeClr val="dk1"/>
              </a:buClr>
              <a:buSzPts val="1800"/>
              <a:buNone/>
            </a:pPr>
            <a:r>
              <a:rPr lang="en-GB" sz="2400" b="1" dirty="0">
                <a:latin typeface="Arial"/>
                <a:ea typeface="Arial"/>
                <a:cs typeface="Arial"/>
                <a:sym typeface="Arial"/>
              </a:rPr>
              <a:t>2025 SmartSheet Link:  </a:t>
            </a:r>
            <a:r>
              <a:rPr lang="en-US" sz="2800" u="sng" kern="100" dirty="0" err="1">
                <a:effectLst/>
                <a:latin typeface="Aptos" panose="020B0004020202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SmartSheet</a:t>
            </a:r>
            <a:r>
              <a:rPr lang="en-US" sz="2800" u="sng" kern="100" dirty="0">
                <a:effectLst/>
                <a:latin typeface="Aptos" panose="020B0004020202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Intake Form</a:t>
            </a:r>
            <a:endParaRPr lang="en-US" sz="2800" u="sng" kern="100" dirty="0">
              <a:effectLst/>
              <a:latin typeface="Aptos" panose="020B0004020202020204" pitchFamily="34" charset="0"/>
              <a:ea typeface="Aptos" panose="020B0004020202020204" pitchFamily="34" charset="0"/>
              <a:cs typeface="Times New Roman" panose="02020603050405020304" pitchFamily="18" charset="0"/>
            </a:endParaRPr>
          </a:p>
          <a:p>
            <a:pPr marL="114300" indent="0">
              <a:spcBef>
                <a:spcPts val="0"/>
              </a:spcBef>
              <a:buClr>
                <a:schemeClr val="dk1"/>
              </a:buClr>
              <a:buSzPts val="1800"/>
              <a:buNone/>
            </a:pPr>
            <a:endParaRPr lang="en-GB" sz="2400" dirty="0">
              <a:latin typeface="Arial"/>
              <a:ea typeface="Arial"/>
              <a:cs typeface="Arial"/>
              <a:sym typeface="Arial"/>
            </a:endParaRPr>
          </a:p>
          <a:p>
            <a:pPr marL="114300" indent="0">
              <a:spcBef>
                <a:spcPts val="0"/>
              </a:spcBef>
              <a:buClr>
                <a:schemeClr val="dk1"/>
              </a:buClr>
              <a:buSzPts val="1800"/>
              <a:buNone/>
            </a:pPr>
            <a:r>
              <a:rPr lang="en-GB" sz="2400" dirty="0">
                <a:latin typeface="Arial"/>
                <a:ea typeface="Arial"/>
                <a:cs typeface="Arial"/>
                <a:sym typeface="Arial"/>
              </a:rPr>
              <a:t>PIT Resources:</a:t>
            </a:r>
          </a:p>
          <a:p>
            <a:pPr marL="114300" indent="0">
              <a:spcBef>
                <a:spcPts val="0"/>
              </a:spcBef>
              <a:buClr>
                <a:schemeClr val="dk1"/>
              </a:buClr>
              <a:buSzPts val="1800"/>
              <a:buNone/>
            </a:pPr>
            <a:r>
              <a:rPr lang="en-GB" sz="2400" dirty="0">
                <a:latin typeface="Arial"/>
                <a:ea typeface="Arial"/>
                <a:cs typeface="Arial"/>
                <a:sym typeface="Arial"/>
              </a:rPr>
              <a:t>Unsheltered: </a:t>
            </a:r>
            <a:r>
              <a:rPr lang="en-GB" sz="2400" dirty="0">
                <a:latin typeface="Arial"/>
                <a:ea typeface="Arial"/>
                <a:cs typeface="Arial"/>
                <a:sym typeface="Arial"/>
                <a:hlinkClick r:id="rId3">
                  <a:extLst>
                    <a:ext uri="{A12FA001-AC4F-418D-AE19-62706E023703}">
                      <ahyp:hlinkClr xmlns:ahyp="http://schemas.microsoft.com/office/drawing/2018/hyperlinkcolor" val="tx"/>
                    </a:ext>
                  </a:extLst>
                </a:hlinkClick>
              </a:rPr>
              <a:t>https://cthmis.com/pit/</a:t>
            </a:r>
            <a:endParaRPr lang="en-GB" sz="2400" dirty="0">
              <a:latin typeface="Arial"/>
              <a:ea typeface="Arial"/>
              <a:cs typeface="Arial"/>
              <a:sym typeface="Arial"/>
            </a:endParaRPr>
          </a:p>
          <a:p>
            <a:pPr marL="114300" lvl="0" indent="0" algn="l" rtl="0">
              <a:spcBef>
                <a:spcPts val="0"/>
              </a:spcBef>
              <a:spcAft>
                <a:spcPts val="0"/>
              </a:spcAft>
              <a:buClr>
                <a:schemeClr val="dk1"/>
              </a:buClr>
              <a:buSzPts val="1800"/>
              <a:buNone/>
            </a:pPr>
            <a:endParaRPr lang="en-GB" dirty="0">
              <a:latin typeface="Arial"/>
              <a:ea typeface="Arial"/>
              <a:cs typeface="Arial"/>
              <a:sym typeface="Arial"/>
            </a:endParaRPr>
          </a:p>
          <a:p>
            <a:pPr marL="114300" lvl="0" indent="0" algn="l" rtl="0">
              <a:spcBef>
                <a:spcPts val="0"/>
              </a:spcBef>
              <a:spcAft>
                <a:spcPts val="0"/>
              </a:spcAft>
              <a:buClr>
                <a:schemeClr val="dk1"/>
              </a:buClr>
              <a:buSzPts val="1800"/>
              <a:buNone/>
            </a:pPr>
            <a:endParaRPr lang="en-US" sz="1800" b="0" i="0" u="sng" dirty="0">
              <a:effectLst/>
              <a:latin typeface="roboto" panose="02000000000000000000" pitchFamily="2" charset="0"/>
            </a:endParaRPr>
          </a:p>
          <a:p>
            <a:pPr marL="114300" lvl="0" indent="0" algn="l" rtl="0">
              <a:spcBef>
                <a:spcPts val="0"/>
              </a:spcBef>
              <a:spcAft>
                <a:spcPts val="0"/>
              </a:spcAft>
              <a:buClr>
                <a:schemeClr val="dk1"/>
              </a:buClr>
              <a:buSzPts val="1800"/>
              <a:buNone/>
            </a:pPr>
            <a:endParaRPr lang="en-US" u="sng" dirty="0">
              <a:latin typeface="roboto" panose="02000000000000000000" pitchFamily="2" charset="0"/>
            </a:endParaRPr>
          </a:p>
          <a:p>
            <a:pPr marL="114300" lvl="0" indent="0" algn="l" rtl="0">
              <a:spcBef>
                <a:spcPts val="0"/>
              </a:spcBef>
              <a:spcAft>
                <a:spcPts val="0"/>
              </a:spcAft>
              <a:buClr>
                <a:schemeClr val="dk1"/>
              </a:buClr>
              <a:buSzPts val="1800"/>
              <a:buNone/>
            </a:pPr>
            <a:endParaRPr lang="en-US" b="0" i="0" u="sng" dirty="0">
              <a:effectLst/>
              <a:latin typeface="roboto" panose="02000000000000000000" pitchFamily="2" charset="0"/>
            </a:endParaRPr>
          </a:p>
          <a:p>
            <a:pPr marL="114300" indent="0">
              <a:spcBef>
                <a:spcPts val="0"/>
              </a:spcBef>
              <a:buClr>
                <a:schemeClr val="bg1"/>
              </a:buClr>
              <a:buSzPts val="1800"/>
              <a:buNone/>
            </a:pPr>
            <a:endParaRPr lang="en-US" dirty="0">
              <a:latin typeface="Arial"/>
              <a:ea typeface="Arial"/>
              <a:cs typeface="Arial"/>
              <a:sym typeface="Arial"/>
            </a:endParaRPr>
          </a:p>
        </p:txBody>
      </p:sp>
      <p:sp>
        <p:nvSpPr>
          <p:cNvPr id="4" name="Rectangle 1">
            <a:hlinkClick r:id="rId4" tooltip="Non HMIS DOH Outreach and Warming Center Smart Sheet Form"/>
            <a:extLst>
              <a:ext uri="{FF2B5EF4-FFF2-40B4-BE49-F238E27FC236}">
                <a16:creationId xmlns:a16="http://schemas.microsoft.com/office/drawing/2014/main" id="{D9B5DB6C-4D62-FAB3-472A-65FA106497C2}"/>
              </a:ext>
            </a:extLst>
          </p:cNvPr>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endParaRPr lang="en-US"/>
          </a:p>
        </p:txBody>
      </p:sp>
      <p:sp>
        <p:nvSpPr>
          <p:cNvPr id="5" name="Slide Number Placeholder 4">
            <a:extLst>
              <a:ext uri="{FF2B5EF4-FFF2-40B4-BE49-F238E27FC236}">
                <a16:creationId xmlns:a16="http://schemas.microsoft.com/office/drawing/2014/main" id="{3B9166D2-AB6C-5B2B-C5DD-2103B4A7B6F9}"/>
              </a:ext>
            </a:extLst>
          </p:cNvPr>
          <p:cNvSpPr>
            <a:spLocks noGrp="1"/>
          </p:cNvSpPr>
          <p:nvPr>
            <p:ph type="sldNum" sz="quarter" idx="12"/>
          </p:nvPr>
        </p:nvSpPr>
        <p:spPr/>
        <p:txBody>
          <a:bodyPr/>
          <a:lstStyle/>
          <a:p>
            <a:fld id="{00911E7C-97CA-470C-B10B-A9292783C67B}" type="slidenum">
              <a:rPr lang="en-US" smtClean="0"/>
              <a:pPr/>
              <a:t>14</a:t>
            </a:fld>
            <a:endParaRPr lang="en-US"/>
          </a:p>
        </p:txBody>
      </p:sp>
      <p:sp>
        <p:nvSpPr>
          <p:cNvPr id="6" name="Rectangle 1">
            <a:hlinkClick r:id="rId5" tooltip="Non HMIS DOH Outreach and Warming Center Smart Sheet Form"/>
            <a:extLst>
              <a:ext uri="{FF2B5EF4-FFF2-40B4-BE49-F238E27FC236}">
                <a16:creationId xmlns:a16="http://schemas.microsoft.com/office/drawing/2014/main" id="{A6F8A7A8-A916-D42F-E2F4-72462018A20E}"/>
              </a:ext>
            </a:extLst>
          </p:cNvPr>
          <p:cNvSpPr>
            <a:spLocks noChangeArrowheads="1"/>
          </p:cNvSpPr>
          <p:nvPr/>
        </p:nvSpPr>
        <p:spPr bwMode="auto">
          <a:xfrm>
            <a:off x="152400" y="1524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26700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Non-HMIS Outreach and Warming Center Programs</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3124200"/>
          </a:xfrm>
          <a:prstGeom prst="rect">
            <a:avLst/>
          </a:prstGeom>
        </p:spPr>
        <p:txBody>
          <a:bodyPr spcFirstLastPara="1" vert="horz" wrap="square" lIns="91425" tIns="91425" rIns="91425" bIns="91425" rtlCol="0" anchor="t" anchorCtr="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sz="2600" dirty="0">
                <a:latin typeface="Arial"/>
                <a:ea typeface="Arial"/>
                <a:cs typeface="Arial"/>
                <a:sym typeface="Arial"/>
              </a:rPr>
              <a:t>List of Non-HMIS Outreach/Warming Centers:   </a:t>
            </a:r>
          </a:p>
          <a:p>
            <a:pPr marL="571500" indent="-457200">
              <a:spcBef>
                <a:spcPts val="0"/>
              </a:spcBef>
              <a:buClr>
                <a:schemeClr val="bg1"/>
              </a:buClr>
              <a:buSzPts val="1800"/>
            </a:pPr>
            <a:r>
              <a:rPr lang="en-US" sz="2600" dirty="0">
                <a:latin typeface="Arial"/>
                <a:ea typeface="Arial"/>
                <a:cs typeface="Arial"/>
                <a:sym typeface="Arial"/>
              </a:rPr>
              <a:t>The list of active SO and Warming Center ES programs are listed below.  </a:t>
            </a:r>
          </a:p>
          <a:p>
            <a:pPr marL="571500" indent="-457200">
              <a:spcBef>
                <a:spcPts val="0"/>
              </a:spcBef>
              <a:buClr>
                <a:schemeClr val="bg1"/>
              </a:buClr>
              <a:buSzPts val="1800"/>
            </a:pPr>
            <a:r>
              <a:rPr lang="en-US" sz="2600" dirty="0">
                <a:latin typeface="Arial"/>
                <a:ea typeface="Arial"/>
                <a:cs typeface="Arial"/>
                <a:sym typeface="Arial"/>
              </a:rPr>
              <a:t>These programs will be able to use the smart sheet intake form.</a:t>
            </a:r>
          </a:p>
          <a:p>
            <a:pPr marL="571500" indent="-457200">
              <a:spcBef>
                <a:spcPts val="0"/>
              </a:spcBef>
              <a:buClr>
                <a:schemeClr val="bg1"/>
              </a:buClr>
              <a:buSzPts val="1800"/>
            </a:pPr>
            <a:r>
              <a:rPr lang="en-US" sz="2600" dirty="0">
                <a:latin typeface="Arial"/>
                <a:ea typeface="Arial"/>
                <a:cs typeface="Arial"/>
                <a:sym typeface="Arial"/>
              </a:rPr>
              <a:t>Nutmeg will de-duplicate the data and import into the appropriate program in the PIT app. </a:t>
            </a:r>
          </a:p>
          <a:p>
            <a:pPr marL="571500" indent="-457200">
              <a:spcBef>
                <a:spcPts val="0"/>
              </a:spcBef>
              <a:buClr>
                <a:schemeClr val="bg1"/>
              </a:buClr>
              <a:buSzPts val="1800"/>
            </a:pPr>
            <a:r>
              <a:rPr lang="en-US" sz="2600" dirty="0">
                <a:latin typeface="Arial"/>
                <a:ea typeface="Arial"/>
                <a:cs typeface="Arial"/>
                <a:sym typeface="Arial"/>
              </a:rPr>
              <a:t>Programs listed will need to review and confirm in PIT App. </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p:txBody>
      </p:sp>
      <p:sp>
        <p:nvSpPr>
          <p:cNvPr id="3" name="Slide Number Placeholder 2">
            <a:extLst>
              <a:ext uri="{FF2B5EF4-FFF2-40B4-BE49-F238E27FC236}">
                <a16:creationId xmlns:a16="http://schemas.microsoft.com/office/drawing/2014/main" id="{B7091D5A-D7A7-1703-1D58-F907A60CB1C4}"/>
              </a:ext>
            </a:extLst>
          </p:cNvPr>
          <p:cNvSpPr>
            <a:spLocks noGrp="1"/>
          </p:cNvSpPr>
          <p:nvPr>
            <p:ph type="sldNum" sz="quarter" idx="12"/>
          </p:nvPr>
        </p:nvSpPr>
        <p:spPr/>
        <p:txBody>
          <a:bodyPr/>
          <a:lstStyle/>
          <a:p>
            <a:fld id="{00911E7C-97CA-470C-B10B-A9292783C67B}" type="slidenum">
              <a:rPr lang="en-US" smtClean="0"/>
              <a:pPr/>
              <a:t>15</a:t>
            </a:fld>
            <a:endParaRPr lang="en-US"/>
          </a:p>
        </p:txBody>
      </p:sp>
      <p:pic>
        <p:nvPicPr>
          <p:cNvPr id="10" name="Picture 9">
            <a:extLst>
              <a:ext uri="{FF2B5EF4-FFF2-40B4-BE49-F238E27FC236}">
                <a16:creationId xmlns:a16="http://schemas.microsoft.com/office/drawing/2014/main" id="{C4B4852C-2F18-2F5B-2229-64BDA39479E0}"/>
              </a:ext>
            </a:extLst>
          </p:cNvPr>
          <p:cNvPicPr>
            <a:picLocks noChangeAspect="1"/>
          </p:cNvPicPr>
          <p:nvPr/>
        </p:nvPicPr>
        <p:blipFill>
          <a:blip r:embed="rId3"/>
          <a:stretch>
            <a:fillRect/>
          </a:stretch>
        </p:blipFill>
        <p:spPr>
          <a:xfrm>
            <a:off x="160682" y="4443120"/>
            <a:ext cx="8907118" cy="2095792"/>
          </a:xfrm>
          <a:prstGeom prst="rect">
            <a:avLst/>
          </a:prstGeom>
        </p:spPr>
      </p:pic>
    </p:spTree>
    <p:extLst>
      <p:ext uri="{BB962C8B-B14F-4D97-AF65-F5344CB8AC3E}">
        <p14:creationId xmlns:p14="http://schemas.microsoft.com/office/powerpoint/2010/main" val="862717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Non-HMIS Outreach and Warming Center Programs</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105400"/>
          </a:xfrm>
          <a:prstGeom prst="rect">
            <a:avLst/>
          </a:prstGeom>
        </p:spPr>
        <p:txBody>
          <a:bodyPr spcFirstLastPara="1" vert="horz" wrap="square" lIns="91425" tIns="91425" rIns="91425" bIns="91425" rtlCol="0" anchor="t" anchorCtr="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sz="2600" dirty="0">
                <a:latin typeface="Arial"/>
                <a:ea typeface="Arial"/>
                <a:cs typeface="Arial"/>
                <a:sym typeface="Arial"/>
              </a:rPr>
              <a:t>CAN Specific Unsheltered Outreach Data: </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ct val="75000"/>
            </a:pPr>
            <a:r>
              <a:rPr lang="en-US" sz="2600" dirty="0">
                <a:latin typeface="Arial"/>
                <a:ea typeface="Arial"/>
                <a:cs typeface="Arial"/>
                <a:sym typeface="Arial"/>
              </a:rPr>
              <a:t>For any client records that are not associated with a specific Outreach program – CANs will be able to enter that data into a CAN specific Non-HMIS Outreach program.</a:t>
            </a:r>
          </a:p>
          <a:p>
            <a:pPr marL="114300" indent="0">
              <a:spcBef>
                <a:spcPts val="0"/>
              </a:spcBef>
              <a:buClr>
                <a:schemeClr val="bg1"/>
              </a:buClr>
              <a:buSzPct val="75000"/>
              <a:buNone/>
            </a:pPr>
            <a:endParaRPr lang="en-US" sz="2600" dirty="0">
              <a:latin typeface="Arial"/>
              <a:ea typeface="Arial"/>
              <a:cs typeface="Arial"/>
              <a:sym typeface="Arial"/>
            </a:endParaRPr>
          </a:p>
          <a:p>
            <a:pPr marL="571500" indent="-457200">
              <a:spcBef>
                <a:spcPts val="0"/>
              </a:spcBef>
              <a:buClr>
                <a:schemeClr val="bg1"/>
              </a:buClr>
              <a:buSzPct val="75000"/>
            </a:pPr>
            <a:r>
              <a:rPr lang="en-US" sz="2600" dirty="0">
                <a:latin typeface="Arial"/>
                <a:ea typeface="Arial"/>
                <a:cs typeface="Arial"/>
                <a:sym typeface="Arial"/>
              </a:rPr>
              <a:t>CANs will need to share their smart sheet of outreach clients who were counted on the night of PIT with Nutmeg.</a:t>
            </a:r>
          </a:p>
          <a:p>
            <a:pPr marL="114300" indent="0">
              <a:spcBef>
                <a:spcPts val="0"/>
              </a:spcBef>
              <a:buClr>
                <a:schemeClr val="bg1"/>
              </a:buClr>
              <a:buSzPct val="75000"/>
              <a:buNone/>
            </a:pPr>
            <a:endParaRPr lang="en-US" sz="2600" dirty="0">
              <a:latin typeface="Arial"/>
              <a:ea typeface="Arial"/>
              <a:cs typeface="Arial"/>
              <a:sym typeface="Arial"/>
            </a:endParaRPr>
          </a:p>
          <a:p>
            <a:pPr marL="571500" indent="-457200">
              <a:spcBef>
                <a:spcPts val="0"/>
              </a:spcBef>
              <a:buClr>
                <a:schemeClr val="bg1"/>
              </a:buClr>
              <a:buSzPct val="75000"/>
            </a:pPr>
            <a:r>
              <a:rPr lang="en-US" sz="2600" dirty="0">
                <a:latin typeface="Arial"/>
                <a:ea typeface="Arial"/>
                <a:cs typeface="Arial"/>
                <a:sym typeface="Arial"/>
              </a:rPr>
              <a:t>Nutmeg will review for duplicates and send the sheet back to the CAN contact.</a:t>
            </a:r>
          </a:p>
          <a:p>
            <a:pPr marL="114300" indent="0">
              <a:spcBef>
                <a:spcPts val="0"/>
              </a:spcBef>
              <a:buClr>
                <a:schemeClr val="bg1"/>
              </a:buClr>
              <a:buSzPct val="75000"/>
              <a:buNone/>
            </a:pPr>
            <a:endParaRPr lang="en-US" sz="2600" dirty="0">
              <a:latin typeface="Arial"/>
              <a:ea typeface="Arial"/>
              <a:cs typeface="Arial"/>
              <a:sym typeface="Arial"/>
            </a:endParaRPr>
          </a:p>
          <a:p>
            <a:pPr marL="571500" indent="-457200">
              <a:spcBef>
                <a:spcPts val="0"/>
              </a:spcBef>
              <a:buClr>
                <a:schemeClr val="bg1"/>
              </a:buClr>
              <a:buSzPct val="75000"/>
            </a:pPr>
            <a:r>
              <a:rPr lang="en-US" sz="2600" dirty="0">
                <a:latin typeface="Arial"/>
                <a:ea typeface="Arial"/>
                <a:cs typeface="Arial"/>
                <a:sym typeface="Arial"/>
              </a:rPr>
              <a:t>The CAN contact can then enter data in the CAN specific program in the PIT App within the next 2 business days of receiving the returned file. </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p:txBody>
      </p:sp>
      <p:sp>
        <p:nvSpPr>
          <p:cNvPr id="3" name="Slide Number Placeholder 2">
            <a:extLst>
              <a:ext uri="{FF2B5EF4-FFF2-40B4-BE49-F238E27FC236}">
                <a16:creationId xmlns:a16="http://schemas.microsoft.com/office/drawing/2014/main" id="{5E435DFC-F889-1353-F98C-229A5E4928BD}"/>
              </a:ext>
            </a:extLst>
          </p:cNvPr>
          <p:cNvSpPr>
            <a:spLocks noGrp="1"/>
          </p:cNvSpPr>
          <p:nvPr>
            <p:ph type="sldNum" sz="quarter" idx="12"/>
          </p:nvPr>
        </p:nvSpPr>
        <p:spPr/>
        <p:txBody>
          <a:bodyPr/>
          <a:lstStyle/>
          <a:p>
            <a:fld id="{00911E7C-97CA-470C-B10B-A9292783C67B}" type="slidenum">
              <a:rPr lang="en-US" smtClean="0"/>
              <a:pPr/>
              <a:t>16</a:t>
            </a:fld>
            <a:endParaRPr lang="en-US"/>
          </a:p>
        </p:txBody>
      </p:sp>
    </p:spTree>
    <p:extLst>
      <p:ext uri="{BB962C8B-B14F-4D97-AF65-F5344CB8AC3E}">
        <p14:creationId xmlns:p14="http://schemas.microsoft.com/office/powerpoint/2010/main" val="2949440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Non-HMIS Outreach and Warming Center Programs</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sz="2600" dirty="0">
                <a:latin typeface="Arial"/>
                <a:ea typeface="Arial"/>
                <a:cs typeface="Arial"/>
                <a:sym typeface="Arial"/>
              </a:rPr>
              <a:t>The list of CAN specific, Non-HMIS Outreach programs are below.  </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600" dirty="0">
                <a:latin typeface="Arial"/>
                <a:ea typeface="Arial"/>
                <a:cs typeface="Arial"/>
                <a:sym typeface="Arial"/>
              </a:rPr>
              <a:t>Again, the purpose of these programs is to collect unsheltered client data for those who are not already being counted in another HMIS or Non-HMIS street Outreach Program. </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600" dirty="0">
                <a:latin typeface="Arial"/>
                <a:ea typeface="Arial"/>
                <a:cs typeface="Arial"/>
                <a:sym typeface="Arial"/>
              </a:rPr>
              <a:t> </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p:txBody>
      </p:sp>
      <p:pic>
        <p:nvPicPr>
          <p:cNvPr id="8" name="Picture 7">
            <a:extLst>
              <a:ext uri="{FF2B5EF4-FFF2-40B4-BE49-F238E27FC236}">
                <a16:creationId xmlns:a16="http://schemas.microsoft.com/office/drawing/2014/main" id="{DEA22E84-340C-41AC-CEC1-488E413D9782}"/>
              </a:ext>
            </a:extLst>
          </p:cNvPr>
          <p:cNvPicPr>
            <a:picLocks noChangeAspect="1"/>
          </p:cNvPicPr>
          <p:nvPr/>
        </p:nvPicPr>
        <p:blipFill>
          <a:blip r:embed="rId3"/>
          <a:stretch>
            <a:fillRect/>
          </a:stretch>
        </p:blipFill>
        <p:spPr>
          <a:xfrm>
            <a:off x="158602" y="4343400"/>
            <a:ext cx="8826795" cy="1702960"/>
          </a:xfrm>
          <a:prstGeom prst="rect">
            <a:avLst/>
          </a:prstGeom>
        </p:spPr>
      </p:pic>
      <p:sp>
        <p:nvSpPr>
          <p:cNvPr id="3" name="Slide Number Placeholder 2">
            <a:extLst>
              <a:ext uri="{FF2B5EF4-FFF2-40B4-BE49-F238E27FC236}">
                <a16:creationId xmlns:a16="http://schemas.microsoft.com/office/drawing/2014/main" id="{C60391E1-371A-3C6B-B8F6-58308EE6FFA6}"/>
              </a:ext>
            </a:extLst>
          </p:cNvPr>
          <p:cNvSpPr>
            <a:spLocks noGrp="1"/>
          </p:cNvSpPr>
          <p:nvPr>
            <p:ph type="sldNum" sz="quarter" idx="12"/>
          </p:nvPr>
        </p:nvSpPr>
        <p:spPr/>
        <p:txBody>
          <a:bodyPr/>
          <a:lstStyle/>
          <a:p>
            <a:fld id="{00911E7C-97CA-470C-B10B-A9292783C67B}" type="slidenum">
              <a:rPr lang="en-US" smtClean="0"/>
              <a:pPr/>
              <a:t>17</a:t>
            </a:fld>
            <a:endParaRPr lang="en-US"/>
          </a:p>
        </p:txBody>
      </p:sp>
    </p:spTree>
    <p:extLst>
      <p:ext uri="{BB962C8B-B14F-4D97-AF65-F5344CB8AC3E}">
        <p14:creationId xmlns:p14="http://schemas.microsoft.com/office/powerpoint/2010/main" val="1149008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7B9F0-D87E-C21E-676E-B8D414459B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02E37-F8CE-6351-7CF1-673C9D8D32F9}"/>
              </a:ext>
            </a:extLst>
          </p:cNvPr>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Non-HMIS Outreach and Warming Center Programs</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503E7EAB-E2B7-7F1A-E6AB-09124DB8B444}"/>
              </a:ext>
            </a:extLst>
          </p:cNvPr>
          <p:cNvSpPr txBox="1">
            <a:spLocks/>
          </p:cNvSpPr>
          <p:nvPr/>
        </p:nvSpPr>
        <p:spPr>
          <a:xfrm>
            <a:off x="76200" y="1219200"/>
            <a:ext cx="8991600" cy="3276600"/>
          </a:xfrm>
          <a:prstGeom prst="rect">
            <a:avLst/>
          </a:prstGeom>
        </p:spPr>
        <p:txBody>
          <a:bodyPr spcFirstLastPara="1" vert="horz" wrap="square" lIns="91425" tIns="91425" rIns="91425" bIns="91425" rtlCol="0" anchor="t" anchorCtr="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sz="2000" dirty="0">
                <a:latin typeface="Arial"/>
                <a:ea typeface="Arial"/>
                <a:cs typeface="Arial"/>
                <a:sym typeface="Arial"/>
              </a:rPr>
              <a:t>New option for the CAN groups other than what was described on the previous slides: </a:t>
            </a:r>
          </a:p>
          <a:p>
            <a:pPr marL="114300" lvl="0" indent="0" algn="l" rtl="0">
              <a:spcBef>
                <a:spcPts val="0"/>
              </a:spcBef>
              <a:spcAft>
                <a:spcPts val="0"/>
              </a:spcAft>
              <a:buClr>
                <a:schemeClr val="bg1"/>
              </a:buClr>
              <a:buSzPts val="1800"/>
              <a:buNone/>
            </a:pPr>
            <a:endParaRPr lang="en-US" sz="20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000" dirty="0">
                <a:latin typeface="Arial"/>
                <a:ea typeface="Arial"/>
                <a:cs typeface="Arial"/>
                <a:sym typeface="Arial"/>
              </a:rPr>
              <a:t>As a final stopgap, for any records of unsheltered households on the night of the PIT count who are on the CAN Smartsheets, CANs will have the option of using the Coordinated Access Enrollment in HMIS for the PIT Count.</a:t>
            </a:r>
          </a:p>
          <a:p>
            <a:pPr marL="114300" lvl="0" indent="0" algn="l" rtl="0">
              <a:spcBef>
                <a:spcPts val="0"/>
              </a:spcBef>
              <a:spcAft>
                <a:spcPts val="0"/>
              </a:spcAft>
              <a:buClr>
                <a:schemeClr val="bg1"/>
              </a:buClr>
              <a:buSzPts val="1800"/>
              <a:buNone/>
            </a:pPr>
            <a:endParaRPr lang="en-US" sz="20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000" dirty="0">
                <a:latin typeface="Arial"/>
                <a:ea typeface="Arial"/>
                <a:cs typeface="Arial"/>
                <a:sym typeface="Arial"/>
              </a:rPr>
              <a:t>The CAN staff simply need to create a Current Living Situation Assessment using the CAN enrollment.  </a:t>
            </a:r>
          </a:p>
          <a:p>
            <a:pPr marL="114300" lvl="0" indent="0" algn="l" rtl="0">
              <a:spcBef>
                <a:spcPts val="0"/>
              </a:spcBef>
              <a:spcAft>
                <a:spcPts val="0"/>
              </a:spcAft>
              <a:buClr>
                <a:schemeClr val="bg1"/>
              </a:buClr>
              <a:buSzPts val="1800"/>
              <a:buNone/>
            </a:pPr>
            <a:endParaRPr lang="en-US" sz="20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000" dirty="0">
                <a:latin typeface="Arial"/>
                <a:ea typeface="Arial"/>
                <a:cs typeface="Arial"/>
                <a:sym typeface="Arial"/>
              </a:rPr>
              <a:t>The CLA only needs to be created for those households who are determined to be literally homeless on the night of the PIT count.  Once the CLA is created the data will auto populate in the PIT database under the Coordinated Access program.</a:t>
            </a:r>
          </a:p>
          <a:p>
            <a:pPr marL="114300" lvl="0" indent="0" algn="l" rtl="0">
              <a:spcBef>
                <a:spcPts val="0"/>
              </a:spcBef>
              <a:spcAft>
                <a:spcPts val="0"/>
              </a:spcAft>
              <a:buClr>
                <a:schemeClr val="bg1"/>
              </a:buClr>
              <a:buSzPts val="1800"/>
              <a:buNone/>
            </a:pPr>
            <a:endParaRPr lang="en-US" sz="2000" dirty="0">
              <a:latin typeface="Arial"/>
              <a:ea typeface="Arial"/>
              <a:cs typeface="Arial"/>
              <a:sym typeface="Arial"/>
            </a:endParaRPr>
          </a:p>
        </p:txBody>
      </p:sp>
      <p:sp>
        <p:nvSpPr>
          <p:cNvPr id="3" name="Slide Number Placeholder 2">
            <a:extLst>
              <a:ext uri="{FF2B5EF4-FFF2-40B4-BE49-F238E27FC236}">
                <a16:creationId xmlns:a16="http://schemas.microsoft.com/office/drawing/2014/main" id="{308E9ABD-DEEA-BE02-D29B-EF8868FC8738}"/>
              </a:ext>
            </a:extLst>
          </p:cNvPr>
          <p:cNvSpPr>
            <a:spLocks noGrp="1"/>
          </p:cNvSpPr>
          <p:nvPr>
            <p:ph type="sldNum" sz="quarter" idx="12"/>
          </p:nvPr>
        </p:nvSpPr>
        <p:spPr/>
        <p:txBody>
          <a:bodyPr/>
          <a:lstStyle/>
          <a:p>
            <a:fld id="{00911E7C-97CA-470C-B10B-A9292783C67B}" type="slidenum">
              <a:rPr lang="en-US" smtClean="0"/>
              <a:pPr/>
              <a:t>18</a:t>
            </a:fld>
            <a:endParaRPr lang="en-US"/>
          </a:p>
        </p:txBody>
      </p:sp>
      <p:pic>
        <p:nvPicPr>
          <p:cNvPr id="6" name="Picture 5">
            <a:extLst>
              <a:ext uri="{FF2B5EF4-FFF2-40B4-BE49-F238E27FC236}">
                <a16:creationId xmlns:a16="http://schemas.microsoft.com/office/drawing/2014/main" id="{26250236-3121-64B7-100F-294C8609CC83}"/>
              </a:ext>
            </a:extLst>
          </p:cNvPr>
          <p:cNvPicPr>
            <a:picLocks noChangeAspect="1"/>
          </p:cNvPicPr>
          <p:nvPr/>
        </p:nvPicPr>
        <p:blipFill>
          <a:blip r:embed="rId3"/>
          <a:stretch>
            <a:fillRect/>
          </a:stretch>
        </p:blipFill>
        <p:spPr>
          <a:xfrm>
            <a:off x="1862127" y="4513521"/>
            <a:ext cx="5419745" cy="1914760"/>
          </a:xfrm>
          <a:prstGeom prst="rect">
            <a:avLst/>
          </a:prstGeom>
        </p:spPr>
      </p:pic>
    </p:spTree>
    <p:extLst>
      <p:ext uri="{BB962C8B-B14F-4D97-AF65-F5344CB8AC3E}">
        <p14:creationId xmlns:p14="http://schemas.microsoft.com/office/powerpoint/2010/main" val="3669239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Non-HMIS Outreach and Warming Center Programs</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1066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ctr" rtl="0">
              <a:spcBef>
                <a:spcPts val="0"/>
              </a:spcBef>
              <a:spcAft>
                <a:spcPts val="0"/>
              </a:spcAft>
              <a:buClr>
                <a:schemeClr val="bg1"/>
              </a:buClr>
              <a:buSzPts val="1800"/>
              <a:buNone/>
            </a:pPr>
            <a:r>
              <a:rPr lang="en-US" sz="3600" dirty="0">
                <a:latin typeface="Arial"/>
                <a:ea typeface="Arial"/>
                <a:cs typeface="Arial"/>
                <a:sym typeface="Arial"/>
              </a:rPr>
              <a:t>CAN Outreach Contacts</a:t>
            </a:r>
          </a:p>
          <a:p>
            <a:pPr marL="114300" lvl="0" indent="0" algn="l" rtl="0">
              <a:spcBef>
                <a:spcPts val="0"/>
              </a:spcBef>
              <a:spcAft>
                <a:spcPts val="0"/>
              </a:spcAft>
              <a:buClr>
                <a:schemeClr val="bg1"/>
              </a:buClr>
              <a:buSzPts val="1800"/>
              <a:buNone/>
            </a:pPr>
            <a:endParaRPr lang="en-US" sz="51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51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p:txBody>
      </p:sp>
      <p:sp>
        <p:nvSpPr>
          <p:cNvPr id="3" name="Slide Number Placeholder 2">
            <a:extLst>
              <a:ext uri="{FF2B5EF4-FFF2-40B4-BE49-F238E27FC236}">
                <a16:creationId xmlns:a16="http://schemas.microsoft.com/office/drawing/2014/main" id="{7058D20D-E131-A66B-61EE-8B29EE71FC8B}"/>
              </a:ext>
            </a:extLst>
          </p:cNvPr>
          <p:cNvSpPr>
            <a:spLocks noGrp="1"/>
          </p:cNvSpPr>
          <p:nvPr>
            <p:ph type="sldNum" sz="quarter" idx="12"/>
          </p:nvPr>
        </p:nvSpPr>
        <p:spPr/>
        <p:txBody>
          <a:bodyPr/>
          <a:lstStyle/>
          <a:p>
            <a:fld id="{00911E7C-97CA-470C-B10B-A9292783C67B}" type="slidenum">
              <a:rPr lang="en-US" smtClean="0"/>
              <a:pPr/>
              <a:t>19</a:t>
            </a:fld>
            <a:endParaRPr lang="en-US"/>
          </a:p>
        </p:txBody>
      </p:sp>
      <p:pic>
        <p:nvPicPr>
          <p:cNvPr id="7" name="Picture 6">
            <a:extLst>
              <a:ext uri="{FF2B5EF4-FFF2-40B4-BE49-F238E27FC236}">
                <a16:creationId xmlns:a16="http://schemas.microsoft.com/office/drawing/2014/main" id="{DCEE1B84-CC87-006F-075E-772CD6046649}"/>
              </a:ext>
            </a:extLst>
          </p:cNvPr>
          <p:cNvPicPr>
            <a:picLocks noChangeAspect="1"/>
          </p:cNvPicPr>
          <p:nvPr/>
        </p:nvPicPr>
        <p:blipFill>
          <a:blip r:embed="rId3"/>
          <a:stretch>
            <a:fillRect/>
          </a:stretch>
        </p:blipFill>
        <p:spPr>
          <a:xfrm>
            <a:off x="557436" y="2819400"/>
            <a:ext cx="8029128" cy="2615411"/>
          </a:xfrm>
          <a:prstGeom prst="rect">
            <a:avLst/>
          </a:prstGeom>
        </p:spPr>
      </p:pic>
    </p:spTree>
    <p:extLst>
      <p:ext uri="{BB962C8B-B14F-4D97-AF65-F5344CB8AC3E}">
        <p14:creationId xmlns:p14="http://schemas.microsoft.com/office/powerpoint/2010/main" val="2445510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Important Contact Information</a:t>
            </a:r>
          </a:p>
        </p:txBody>
      </p:sp>
      <p:sp>
        <p:nvSpPr>
          <p:cNvPr id="3" name="Google Shape;160;p27">
            <a:extLst>
              <a:ext uri="{FF2B5EF4-FFF2-40B4-BE49-F238E27FC236}">
                <a16:creationId xmlns:a16="http://schemas.microsoft.com/office/drawing/2014/main" id="{A009387D-6F8E-FCC7-02FE-D83591BC6354}"/>
              </a:ext>
            </a:extLst>
          </p:cNvPr>
          <p:cNvSpPr txBox="1">
            <a:spLocks/>
          </p:cNvSpPr>
          <p:nvPr/>
        </p:nvSpPr>
        <p:spPr>
          <a:xfrm>
            <a:off x="387900" y="1752600"/>
            <a:ext cx="8520600" cy="3990900"/>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pPr marL="0" marR="0" lvl="0" indent="0" algn="l" defTabSz="914400" rtl="0" eaLnBrk="1" fontAlgn="auto" latinLnBrk="0" hangingPunct="1">
              <a:lnSpc>
                <a:spcPct val="95000"/>
              </a:lnSpc>
              <a:spcBef>
                <a:spcPts val="1200"/>
              </a:spcBef>
              <a:spcAft>
                <a:spcPts val="0"/>
              </a:spcAft>
              <a:buClr>
                <a:srgbClr val="9E9E9E"/>
              </a:buClr>
              <a:buSzPts val="852"/>
              <a:buFont typeface="Average"/>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Jim Bombaci</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Nutmeg IT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2">
                  <a:extLst>
                    <a:ext uri="{A12FA001-AC4F-418D-AE19-62706E023703}">
                      <ahyp:hlinkClr xmlns:ahyp="http://schemas.microsoft.com/office/drawing/2018/hyperlinkcolor" val="tx"/>
                    </a:ext>
                  </a:extLst>
                </a:hlinkClick>
              </a:rPr>
              <a:t>Jim@NutmegIT.Com</a:t>
            </a:r>
            <a:r>
              <a:rPr kumimoji="0" lang="en-GB" sz="1800" b="0" i="0" u="none" strike="noStrike" kern="0" cap="none" spc="0" normalizeH="0" baseline="0" noProof="0" dirty="0">
                <a:ln>
                  <a:noFill/>
                </a:ln>
                <a:solidFill>
                  <a:srgbClr val="FFFFFF"/>
                </a:solidFill>
                <a:effectLst/>
                <a:uLnTx/>
                <a:uFillTx/>
                <a:latin typeface="Average"/>
                <a:sym typeface="Average"/>
              </a:rPr>
              <a:t> </a:t>
            </a:r>
            <a:endParaRPr kumimoji="0" lang="en-GB" sz="1800" b="0" i="0" u="none" strike="noStrike" kern="0" cap="none" spc="0" normalizeH="0" baseline="0" noProof="0" dirty="0">
              <a:ln>
                <a:noFill/>
              </a:ln>
              <a:solidFill>
                <a:srgbClr val="CACACA"/>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Shannon Quinn-Sheeran</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Housing Innovations</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a:ln>
                  <a:noFill/>
                </a:ln>
                <a:solidFill>
                  <a:srgbClr val="FFFFFF"/>
                </a:solidFill>
                <a:effectLst/>
                <a:uLnTx/>
                <a:uFillTx/>
                <a:latin typeface="Average"/>
                <a:sym typeface="Average"/>
                <a:hlinkClick r:id="rId3">
                  <a:extLst>
                    <a:ext uri="{A12FA001-AC4F-418D-AE19-62706E023703}">
                      <ahyp:hlinkClr xmlns:ahyp="http://schemas.microsoft.com/office/drawing/2018/hyperlinkcolor" val="tx"/>
                    </a:ext>
                  </a:extLst>
                </a:hlinkClick>
              </a:rPr>
              <a:t>Shannon@HousingInnovations.US</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 Lindsay Fabrizio</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The Housing Collective</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4">
                  <a:extLst>
                    <a:ext uri="{A12FA001-AC4F-418D-AE19-62706E023703}">
                      <ahyp:hlinkClr xmlns:ahyp="http://schemas.microsoft.com/office/drawing/2018/hyperlinkcolor" val="tx"/>
                    </a:ext>
                  </a:extLst>
                </a:hlinkClick>
              </a:rPr>
              <a:t>Lindsay@TheHousingCollective.Org</a:t>
            </a:r>
            <a:r>
              <a:rPr kumimoji="0" lang="en-GB" sz="1800" b="0" i="0" u="none" strike="noStrike" kern="0" cap="none" spc="0" normalizeH="0" baseline="0" noProof="0" dirty="0">
                <a:ln>
                  <a:noFill/>
                </a:ln>
                <a:solidFill>
                  <a:srgbClr val="FFFFFF"/>
                </a:solidFill>
                <a:effectLst/>
                <a:uLnTx/>
                <a:uFillTx/>
                <a:latin typeface="Average"/>
                <a:sym typeface="Average"/>
              </a:rPr>
              <a:t> </a:t>
            </a: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Nutmeg Help Desk</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5">
                  <a:extLst>
                    <a:ext uri="{A12FA001-AC4F-418D-AE19-62706E023703}">
                      <ahyp:hlinkClr xmlns:ahyp="http://schemas.microsoft.com/office/drawing/2018/hyperlinkcolor" val="tx"/>
                    </a:ext>
                  </a:extLst>
                </a:hlinkClick>
              </a:rPr>
              <a:t>Help@NutmegIT.Com</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1200"/>
              </a:spcBef>
              <a:spcAft>
                <a:spcPts val="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CT BOS Contact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a:ln>
                  <a:noFill/>
                </a:ln>
                <a:solidFill>
                  <a:srgbClr val="FFFFFF"/>
                </a:solidFill>
                <a:effectLst/>
                <a:uLnTx/>
                <a:uFillTx/>
                <a:latin typeface="Average"/>
                <a:sym typeface="Average"/>
                <a:hlinkClick r:id="rId6">
                  <a:extLst>
                    <a:ext uri="{A12FA001-AC4F-418D-AE19-62706E023703}">
                      <ahyp:hlinkClr xmlns:ahyp="http://schemas.microsoft.com/office/drawing/2018/hyperlinkcolor" val="tx"/>
                    </a:ext>
                  </a:extLst>
                </a:hlinkClick>
              </a:rPr>
              <a:t>ctboscoc@gmail.com</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1200"/>
              </a:spcBef>
              <a:spcAft>
                <a:spcPts val="120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ODFC Contact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4">
                  <a:extLst>
                    <a:ext uri="{A12FA001-AC4F-418D-AE19-62706E023703}">
                      <ahyp:hlinkClr xmlns:ahyp="http://schemas.microsoft.com/office/drawing/2018/hyperlinkcolor" val="tx"/>
                    </a:ext>
                  </a:extLst>
                </a:hlinkClick>
              </a:rPr>
              <a:t>Lindsay@TheHousingCollective.Org</a:t>
            </a:r>
            <a:r>
              <a:rPr kumimoji="0" lang="en-GB" sz="1800" b="0" i="0" u="none" strike="noStrike" kern="0" cap="none" spc="0" normalizeH="0" baseline="0" noProof="0" dirty="0">
                <a:ln>
                  <a:noFill/>
                </a:ln>
                <a:solidFill>
                  <a:srgbClr val="FFFFFF"/>
                </a:solidFill>
                <a:effectLst/>
                <a:uLnTx/>
                <a:uFillTx/>
                <a:latin typeface="Average"/>
                <a:sym typeface="Average"/>
              </a:rPr>
              <a:t> </a:t>
            </a:r>
            <a:endParaRPr kumimoji="0" lang="en-GB" sz="1800" b="0" i="0" u="none" strike="noStrike" kern="0" cap="none" spc="0" normalizeH="0" baseline="0" noProof="0" dirty="0">
              <a:ln>
                <a:noFill/>
              </a:ln>
              <a:solidFill>
                <a:srgbClr val="CACACA"/>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p:txBody>
      </p:sp>
      <p:sp>
        <p:nvSpPr>
          <p:cNvPr id="4" name="Slide Number Placeholder 3">
            <a:extLst>
              <a:ext uri="{FF2B5EF4-FFF2-40B4-BE49-F238E27FC236}">
                <a16:creationId xmlns:a16="http://schemas.microsoft.com/office/drawing/2014/main" id="{E9A121A8-D91A-1F3A-243C-62303E8DEA13}"/>
              </a:ext>
            </a:extLst>
          </p:cNvPr>
          <p:cNvSpPr>
            <a:spLocks noGrp="1"/>
          </p:cNvSpPr>
          <p:nvPr>
            <p:ph type="sldNum" sz="quarter" idx="12"/>
          </p:nvPr>
        </p:nvSpPr>
        <p:spPr/>
        <p:txBody>
          <a:bodyPr/>
          <a:lstStyle/>
          <a:p>
            <a:fld id="{00911E7C-97CA-470C-B10B-A9292783C67B}" type="slidenum">
              <a:rPr lang="en-US" smtClean="0"/>
              <a:pPr/>
              <a:t>2</a:t>
            </a:fld>
            <a:endParaRPr lang="en-US"/>
          </a:p>
        </p:txBody>
      </p:sp>
    </p:spTree>
    <p:extLst>
      <p:ext uri="{BB962C8B-B14F-4D97-AF65-F5344CB8AC3E}">
        <p14:creationId xmlns:p14="http://schemas.microsoft.com/office/powerpoint/2010/main" val="1088014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3C34B-F608-235B-8949-4D95E8C63C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C99D1-C8CC-1C4C-0387-E1DC6A307FA0}"/>
              </a:ext>
            </a:extLst>
          </p:cNvPr>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Reserved Bed Data Collection</a:t>
            </a:r>
          </a:p>
        </p:txBody>
      </p:sp>
      <p:sp>
        <p:nvSpPr>
          <p:cNvPr id="4" name="Google Shape;164;p28">
            <a:extLst>
              <a:ext uri="{FF2B5EF4-FFF2-40B4-BE49-F238E27FC236}">
                <a16:creationId xmlns:a16="http://schemas.microsoft.com/office/drawing/2014/main" id="{393D2A1B-2A55-7044-6A05-0FE714091FD2}"/>
              </a:ext>
            </a:extLst>
          </p:cNvPr>
          <p:cNvSpPr txBox="1">
            <a:spLocks/>
          </p:cNvSpPr>
          <p:nvPr/>
        </p:nvSpPr>
        <p:spPr>
          <a:xfrm>
            <a:off x="76200" y="1219200"/>
            <a:ext cx="8991600" cy="19050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ctr" rtl="0">
              <a:spcBef>
                <a:spcPts val="0"/>
              </a:spcBef>
              <a:spcAft>
                <a:spcPts val="0"/>
              </a:spcAft>
              <a:buClr>
                <a:schemeClr val="bg1"/>
              </a:buClr>
              <a:buSzPts val="1800"/>
              <a:buNone/>
            </a:pPr>
            <a:r>
              <a:rPr lang="en-US" sz="2400" b="1" dirty="0">
                <a:latin typeface="Arial"/>
                <a:ea typeface="Arial"/>
                <a:cs typeface="Arial"/>
                <a:sym typeface="Arial"/>
              </a:rPr>
              <a:t>New for 2024-2025 Count </a:t>
            </a:r>
          </a:p>
          <a:p>
            <a:pPr marL="114300" lvl="0" indent="0" algn="l" rtl="0">
              <a:spcBef>
                <a:spcPts val="0"/>
              </a:spcBef>
              <a:spcAft>
                <a:spcPts val="0"/>
              </a:spcAft>
              <a:buClr>
                <a:schemeClr val="bg1"/>
              </a:buClr>
              <a:buSzPts val="1800"/>
              <a:buNone/>
            </a:pPr>
            <a:endParaRPr lang="en-US" sz="10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400" dirty="0">
                <a:latin typeface="Arial"/>
                <a:ea typeface="Arial"/>
                <a:cs typeface="Arial"/>
                <a:sym typeface="Arial"/>
              </a:rPr>
              <a:t>Submit a help desk ticket button on the PIT login page - This button will be for any login issues or to register as a PIT DB user.</a:t>
            </a:r>
            <a:endParaRPr lang="en-US" sz="2600" dirty="0">
              <a:latin typeface="Arial"/>
              <a:ea typeface="Arial"/>
              <a:cs typeface="Arial"/>
              <a:sym typeface="Arial"/>
            </a:endParaRPr>
          </a:p>
          <a:p>
            <a:pPr marL="571500" indent="-457200">
              <a:spcBef>
                <a:spcPts val="0"/>
              </a:spcBef>
              <a:buClr>
                <a:schemeClr val="bg1"/>
              </a:buClr>
              <a:buSzPts val="1800"/>
            </a:pPr>
            <a:endParaRPr lang="en-US" sz="2600" dirty="0">
              <a:latin typeface="Arial"/>
              <a:ea typeface="Arial"/>
              <a:cs typeface="Arial"/>
              <a:sym typeface="Arial"/>
            </a:endParaRPr>
          </a:p>
          <a:p>
            <a:pPr marL="114300" indent="0">
              <a:spcBef>
                <a:spcPts val="0"/>
              </a:spcBef>
              <a:buClr>
                <a:schemeClr val="bg1"/>
              </a:buClr>
              <a:buSzPts val="1800"/>
              <a:buNone/>
            </a:pPr>
            <a:endParaRPr lang="en-US" sz="2600" dirty="0">
              <a:latin typeface="Arial"/>
              <a:ea typeface="Arial"/>
              <a:cs typeface="Arial"/>
              <a:sym typeface="Arial"/>
            </a:endParaRPr>
          </a:p>
        </p:txBody>
      </p:sp>
      <p:pic>
        <p:nvPicPr>
          <p:cNvPr id="5" name="Picture 4">
            <a:extLst>
              <a:ext uri="{FF2B5EF4-FFF2-40B4-BE49-F238E27FC236}">
                <a16:creationId xmlns:a16="http://schemas.microsoft.com/office/drawing/2014/main" id="{5A8E4B09-163B-D119-B8F5-13C2F3010D36}"/>
              </a:ext>
            </a:extLst>
          </p:cNvPr>
          <p:cNvPicPr>
            <a:picLocks noChangeAspect="1"/>
          </p:cNvPicPr>
          <p:nvPr/>
        </p:nvPicPr>
        <p:blipFill>
          <a:blip r:embed="rId3"/>
          <a:stretch>
            <a:fillRect/>
          </a:stretch>
        </p:blipFill>
        <p:spPr>
          <a:xfrm>
            <a:off x="2355056" y="3293269"/>
            <a:ext cx="4433887" cy="1050131"/>
          </a:xfrm>
          <a:prstGeom prst="rect">
            <a:avLst/>
          </a:prstGeom>
        </p:spPr>
      </p:pic>
      <p:sp>
        <p:nvSpPr>
          <p:cNvPr id="7" name="TextBox 6">
            <a:extLst>
              <a:ext uri="{FF2B5EF4-FFF2-40B4-BE49-F238E27FC236}">
                <a16:creationId xmlns:a16="http://schemas.microsoft.com/office/drawing/2014/main" id="{C790576E-9FFD-AA7B-2D14-36A0CA56C507}"/>
              </a:ext>
            </a:extLst>
          </p:cNvPr>
          <p:cNvSpPr txBox="1"/>
          <p:nvPr/>
        </p:nvSpPr>
        <p:spPr>
          <a:xfrm>
            <a:off x="381000" y="4558491"/>
            <a:ext cx="8610600" cy="369332"/>
          </a:xfrm>
          <a:prstGeom prst="rect">
            <a:avLst/>
          </a:prstGeom>
          <a:noFill/>
        </p:spPr>
        <p:txBody>
          <a:bodyPr wrap="square">
            <a:spAutoFit/>
          </a:bodyPr>
          <a:lstStyle/>
          <a:p>
            <a:pPr marL="114300" lvl="0" indent="0" algn="l" rtl="0">
              <a:spcBef>
                <a:spcPts val="0"/>
              </a:spcBef>
              <a:spcAft>
                <a:spcPts val="0"/>
              </a:spcAft>
              <a:buClr>
                <a:schemeClr val="bg1"/>
              </a:buClr>
              <a:buSzPts val="1800"/>
              <a:buNone/>
            </a:pPr>
            <a:r>
              <a:rPr lang="en-US" sz="1800" dirty="0">
                <a:solidFill>
                  <a:schemeClr val="bg1"/>
                </a:solidFill>
                <a:latin typeface="Arial"/>
                <a:ea typeface="Arial"/>
                <a:cs typeface="Arial"/>
                <a:sym typeface="Arial"/>
              </a:rPr>
              <a:t>Clicking on the button will bring you the ticket submission form</a:t>
            </a:r>
          </a:p>
        </p:txBody>
      </p:sp>
      <p:pic>
        <p:nvPicPr>
          <p:cNvPr id="8" name="Picture 7">
            <a:extLst>
              <a:ext uri="{FF2B5EF4-FFF2-40B4-BE49-F238E27FC236}">
                <a16:creationId xmlns:a16="http://schemas.microsoft.com/office/drawing/2014/main" id="{AE4611A7-A508-B3DE-498A-F787455DAB4B}"/>
              </a:ext>
            </a:extLst>
          </p:cNvPr>
          <p:cNvPicPr>
            <a:picLocks noChangeAspect="1"/>
          </p:cNvPicPr>
          <p:nvPr/>
        </p:nvPicPr>
        <p:blipFill>
          <a:blip r:embed="rId4"/>
          <a:stretch>
            <a:fillRect/>
          </a:stretch>
        </p:blipFill>
        <p:spPr>
          <a:xfrm>
            <a:off x="1447800" y="5029200"/>
            <a:ext cx="6086475" cy="1038225"/>
          </a:xfrm>
          <a:prstGeom prst="rect">
            <a:avLst/>
          </a:prstGeom>
        </p:spPr>
      </p:pic>
    </p:spTree>
    <p:extLst>
      <p:ext uri="{BB962C8B-B14F-4D97-AF65-F5344CB8AC3E}">
        <p14:creationId xmlns:p14="http://schemas.microsoft.com/office/powerpoint/2010/main" val="505474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dirty="0">
                <a:latin typeface="Calibri" panose="020F0502020204030204" pitchFamily="34" charset="0"/>
                <a:cs typeface="Calibri" panose="020F0502020204030204" pitchFamily="34" charset="0"/>
              </a:rPr>
              <a:t>PIT Database Demonstration</a:t>
            </a:r>
            <a:endParaRPr lang="en-US"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5" name="Text Placeholder 2">
            <a:extLst>
              <a:ext uri="{FF2B5EF4-FFF2-40B4-BE49-F238E27FC236}">
                <a16:creationId xmlns:a16="http://schemas.microsoft.com/office/drawing/2014/main" id="{5F54F9BF-EBBE-8F3D-2206-9897B246F849}"/>
              </a:ext>
            </a:extLst>
          </p:cNvPr>
          <p:cNvSpPr txBox="1">
            <a:spLocks/>
          </p:cNvSpPr>
          <p:nvPr/>
        </p:nvSpPr>
        <p:spPr>
          <a:xfrm>
            <a:off x="311700" y="1981200"/>
            <a:ext cx="8520600" cy="2590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pic>
        <p:nvPicPr>
          <p:cNvPr id="3" name="Picture 2">
            <a:extLst>
              <a:ext uri="{FF2B5EF4-FFF2-40B4-BE49-F238E27FC236}">
                <a16:creationId xmlns:a16="http://schemas.microsoft.com/office/drawing/2014/main" id="{19BB4555-68E4-42FE-0265-BEA8C562F676}"/>
              </a:ext>
            </a:extLst>
          </p:cNvPr>
          <p:cNvPicPr>
            <a:picLocks noChangeAspect="1"/>
          </p:cNvPicPr>
          <p:nvPr/>
        </p:nvPicPr>
        <p:blipFill>
          <a:blip r:embed="rId3"/>
          <a:stretch>
            <a:fillRect/>
          </a:stretch>
        </p:blipFill>
        <p:spPr>
          <a:xfrm>
            <a:off x="2912329" y="1882488"/>
            <a:ext cx="3319341" cy="3093023"/>
          </a:xfrm>
          <a:prstGeom prst="rect">
            <a:avLst/>
          </a:prstGeom>
        </p:spPr>
      </p:pic>
      <p:sp>
        <p:nvSpPr>
          <p:cNvPr id="6" name="Slide Number Placeholder 5">
            <a:extLst>
              <a:ext uri="{FF2B5EF4-FFF2-40B4-BE49-F238E27FC236}">
                <a16:creationId xmlns:a16="http://schemas.microsoft.com/office/drawing/2014/main" id="{0E722571-096E-94FC-8A84-CCE775805AC5}"/>
              </a:ext>
            </a:extLst>
          </p:cNvPr>
          <p:cNvSpPr>
            <a:spLocks noGrp="1"/>
          </p:cNvSpPr>
          <p:nvPr>
            <p:ph type="sldNum" sz="quarter" idx="12"/>
          </p:nvPr>
        </p:nvSpPr>
        <p:spPr/>
        <p:txBody>
          <a:bodyPr/>
          <a:lstStyle/>
          <a:p>
            <a:fld id="{00911E7C-97CA-470C-B10B-A9292783C67B}" type="slidenum">
              <a:rPr lang="en-US" smtClean="0"/>
              <a:pPr/>
              <a:t>21</a:t>
            </a:fld>
            <a:endParaRPr lang="en-US"/>
          </a:p>
        </p:txBody>
      </p:sp>
    </p:spTree>
    <p:extLst>
      <p:ext uri="{BB962C8B-B14F-4D97-AF65-F5344CB8AC3E}">
        <p14:creationId xmlns:p14="http://schemas.microsoft.com/office/powerpoint/2010/main" val="3529487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Important Dates &amp; Resources</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sz="3800" dirty="0">
                <a:latin typeface="Arial"/>
                <a:ea typeface="Arial"/>
                <a:cs typeface="Arial"/>
                <a:sym typeface="Arial"/>
              </a:rPr>
              <a:t>To Do:</a:t>
            </a:r>
          </a:p>
          <a:p>
            <a:pPr marL="114300" indent="0">
              <a:spcBef>
                <a:spcPts val="0"/>
              </a:spcBef>
              <a:buClr>
                <a:schemeClr val="bg1"/>
              </a:buClr>
              <a:buSzPts val="1800"/>
              <a:buNone/>
            </a:pPr>
            <a:endParaRPr lang="en-US" sz="2600" dirty="0">
              <a:latin typeface="Arial"/>
              <a:ea typeface="Arial"/>
              <a:cs typeface="Arial"/>
              <a:sym typeface="Arial"/>
            </a:endParaRPr>
          </a:p>
          <a:p>
            <a:pPr marL="114300" indent="0">
              <a:spcBef>
                <a:spcPts val="0"/>
              </a:spcBef>
              <a:buClr>
                <a:schemeClr val="bg1"/>
              </a:buClr>
              <a:buSzPts val="1800"/>
              <a:buNone/>
            </a:pPr>
            <a:r>
              <a:rPr lang="en-US" sz="5100" dirty="0">
                <a:latin typeface="Arial"/>
                <a:ea typeface="Arial"/>
                <a:cs typeface="Arial"/>
                <a:sym typeface="Arial"/>
              </a:rPr>
              <a:t>Now: Update Current Living Situation Assessments (CLAs) and Client Lists as appropriate</a:t>
            </a:r>
          </a:p>
          <a:p>
            <a:pPr marL="971550" lvl="1" indent="-457200">
              <a:spcBef>
                <a:spcPts val="0"/>
              </a:spcBef>
              <a:buClr>
                <a:schemeClr val="bg1"/>
              </a:buClr>
              <a:buSzPts val="1800"/>
            </a:pPr>
            <a:r>
              <a:rPr lang="en-US" sz="4200" dirty="0">
                <a:latin typeface="Arial"/>
                <a:ea typeface="Arial"/>
                <a:cs typeface="Arial"/>
                <a:sym typeface="Arial"/>
              </a:rPr>
              <a:t>Ensure all clients are enrolled in HMIS &amp; have CLA completed within the past 90 days</a:t>
            </a:r>
          </a:p>
          <a:p>
            <a:pPr marL="971550" lvl="1" indent="-457200">
              <a:spcBef>
                <a:spcPts val="0"/>
              </a:spcBef>
              <a:buClr>
                <a:schemeClr val="bg1"/>
              </a:buClr>
              <a:buSzPts val="1800"/>
            </a:pPr>
            <a:r>
              <a:rPr lang="en-US" sz="4200" dirty="0">
                <a:latin typeface="Arial"/>
                <a:ea typeface="Arial"/>
                <a:cs typeface="Arial"/>
                <a:sym typeface="Arial"/>
              </a:rPr>
              <a:t>Exit any clients no longer active from HMIS program</a:t>
            </a:r>
          </a:p>
          <a:p>
            <a:pPr marL="514350" lvl="1" indent="0">
              <a:spcBef>
                <a:spcPts val="0"/>
              </a:spcBef>
              <a:buClr>
                <a:schemeClr val="bg1"/>
              </a:buClr>
              <a:buSzPts val="1800"/>
              <a:buNone/>
            </a:pPr>
            <a:endParaRPr lang="en-US" sz="4200" dirty="0">
              <a:latin typeface="Arial"/>
              <a:ea typeface="Arial"/>
              <a:cs typeface="Arial"/>
              <a:sym typeface="Arial"/>
            </a:endParaRPr>
          </a:p>
          <a:p>
            <a:pPr marL="514350" lvl="1" indent="0">
              <a:spcBef>
                <a:spcPts val="0"/>
              </a:spcBef>
              <a:buClr>
                <a:schemeClr val="bg1"/>
              </a:buClr>
              <a:buSzPts val="1800"/>
              <a:buNone/>
            </a:pPr>
            <a:endParaRPr lang="en-US" sz="2200" dirty="0">
              <a:latin typeface="Arial"/>
              <a:ea typeface="Arial"/>
              <a:cs typeface="Arial"/>
              <a:sym typeface="Arial"/>
            </a:endParaRPr>
          </a:p>
          <a:p>
            <a:pPr marL="114300" indent="0">
              <a:spcBef>
                <a:spcPts val="0"/>
              </a:spcBef>
              <a:buClr>
                <a:schemeClr val="bg1"/>
              </a:buClr>
              <a:buSzPts val="1800"/>
              <a:buNone/>
            </a:pPr>
            <a:r>
              <a:rPr lang="en-US" sz="5100" dirty="0">
                <a:latin typeface="Arial"/>
                <a:ea typeface="Arial"/>
                <a:cs typeface="Arial"/>
                <a:sym typeface="Arial"/>
              </a:rPr>
              <a:t>1/28/2025: Begin entering/confirming population data</a:t>
            </a:r>
          </a:p>
          <a:p>
            <a:pPr marL="971550" lvl="1" indent="-457200">
              <a:spcBef>
                <a:spcPts val="0"/>
              </a:spcBef>
              <a:buClr>
                <a:schemeClr val="bg1"/>
              </a:buClr>
              <a:buSzPts val="1800"/>
            </a:pPr>
            <a:r>
              <a:rPr lang="en-US" sz="4200" dirty="0">
                <a:latin typeface="Arial"/>
                <a:ea typeface="Arial"/>
                <a:cs typeface="Arial"/>
                <a:sym typeface="Arial"/>
              </a:rPr>
              <a:t>See person on night of count or speak to person within 7 days after count to confirm where slept on 1/28/2025.</a:t>
            </a:r>
          </a:p>
          <a:p>
            <a:pPr marL="971550" lvl="1" indent="-457200">
              <a:spcBef>
                <a:spcPts val="0"/>
              </a:spcBef>
              <a:buClr>
                <a:schemeClr val="bg1"/>
              </a:buClr>
              <a:buSzPts val="1800"/>
            </a:pPr>
            <a:r>
              <a:rPr lang="en-US" sz="4200" dirty="0">
                <a:latin typeface="Arial"/>
                <a:ea typeface="Arial"/>
                <a:cs typeface="Arial"/>
                <a:sym typeface="Arial"/>
              </a:rPr>
              <a:t>Cannot assume where person slept</a:t>
            </a:r>
          </a:p>
          <a:p>
            <a:pPr marL="514350" lvl="1" indent="0">
              <a:spcBef>
                <a:spcPts val="0"/>
              </a:spcBef>
              <a:buClr>
                <a:schemeClr val="bg1"/>
              </a:buClr>
              <a:buSzPts val="1800"/>
              <a:buNone/>
            </a:pPr>
            <a:endParaRPr lang="en-US" sz="4200" dirty="0">
              <a:latin typeface="Arial"/>
              <a:ea typeface="Arial"/>
              <a:cs typeface="Arial"/>
              <a:sym typeface="Arial"/>
            </a:endParaRPr>
          </a:p>
          <a:p>
            <a:pPr marL="114300" indent="0">
              <a:spcBef>
                <a:spcPts val="0"/>
              </a:spcBef>
              <a:buClr>
                <a:schemeClr val="bg1"/>
              </a:buClr>
              <a:buSzPts val="1800"/>
              <a:buNone/>
            </a:pPr>
            <a:endParaRPr lang="en-US" sz="2600" dirty="0">
              <a:latin typeface="Arial"/>
              <a:ea typeface="Arial"/>
              <a:cs typeface="Arial"/>
              <a:sym typeface="Arial"/>
            </a:endParaRPr>
          </a:p>
          <a:p>
            <a:pPr marL="114300" indent="0">
              <a:spcBef>
                <a:spcPts val="0"/>
              </a:spcBef>
              <a:buClr>
                <a:schemeClr val="bg1"/>
              </a:buClr>
              <a:buSzPts val="1800"/>
              <a:buNone/>
            </a:pPr>
            <a:r>
              <a:rPr lang="en-US" sz="5100" dirty="0">
                <a:latin typeface="Arial"/>
                <a:ea typeface="Arial"/>
                <a:cs typeface="Arial"/>
                <a:sym typeface="Arial"/>
              </a:rPr>
              <a:t>2/4/2025: Data Entry deadline - 1 week after the night of the count</a:t>
            </a:r>
          </a:p>
          <a:p>
            <a:pPr marL="114300" indent="0">
              <a:spcBef>
                <a:spcPts val="0"/>
              </a:spcBef>
              <a:buClr>
                <a:schemeClr val="bg1"/>
              </a:buClr>
              <a:buSzPts val="1800"/>
              <a:buNone/>
            </a:pPr>
            <a:endParaRPr lang="en-US" sz="2600" dirty="0">
              <a:latin typeface="Arial"/>
              <a:ea typeface="Arial"/>
              <a:cs typeface="Arial"/>
              <a:sym typeface="Arial"/>
            </a:endParaRPr>
          </a:p>
          <a:p>
            <a:pPr marL="114300" indent="0">
              <a:spcBef>
                <a:spcPts val="0"/>
              </a:spcBef>
              <a:buClr>
                <a:schemeClr val="bg1"/>
              </a:buClr>
              <a:buSzPts val="1800"/>
              <a:buNone/>
            </a:pPr>
            <a:endParaRPr lang="en-US" sz="5100" dirty="0">
              <a:latin typeface="Arial"/>
              <a:ea typeface="Arial"/>
              <a:cs typeface="Arial"/>
              <a:sym typeface="Arial"/>
            </a:endParaRPr>
          </a:p>
        </p:txBody>
      </p:sp>
      <p:sp>
        <p:nvSpPr>
          <p:cNvPr id="3" name="Slide Number Placeholder 2">
            <a:extLst>
              <a:ext uri="{FF2B5EF4-FFF2-40B4-BE49-F238E27FC236}">
                <a16:creationId xmlns:a16="http://schemas.microsoft.com/office/drawing/2014/main" id="{B07050D9-FEF9-410D-CC83-ACEEF87C81F4}"/>
              </a:ext>
            </a:extLst>
          </p:cNvPr>
          <p:cNvSpPr>
            <a:spLocks noGrp="1"/>
          </p:cNvSpPr>
          <p:nvPr>
            <p:ph type="sldNum" sz="quarter" idx="12"/>
          </p:nvPr>
        </p:nvSpPr>
        <p:spPr/>
        <p:txBody>
          <a:bodyPr/>
          <a:lstStyle/>
          <a:p>
            <a:fld id="{00911E7C-97CA-470C-B10B-A9292783C67B}" type="slidenum">
              <a:rPr lang="en-US" smtClean="0"/>
              <a:pPr/>
              <a:t>22</a:t>
            </a:fld>
            <a:endParaRPr lang="en-US"/>
          </a:p>
        </p:txBody>
      </p:sp>
    </p:spTree>
    <p:extLst>
      <p:ext uri="{BB962C8B-B14F-4D97-AF65-F5344CB8AC3E}">
        <p14:creationId xmlns:p14="http://schemas.microsoft.com/office/powerpoint/2010/main" val="3298538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Important Dates &amp; Resources</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sz="2600" dirty="0">
              <a:latin typeface="Arial"/>
              <a:ea typeface="Arial"/>
              <a:cs typeface="Arial"/>
              <a:sym typeface="Arial"/>
            </a:endParaRPr>
          </a:p>
          <a:p>
            <a:pPr marL="571500" indent="-457200" algn="ctr">
              <a:spcBef>
                <a:spcPts val="0"/>
              </a:spcBef>
              <a:buClr>
                <a:schemeClr val="bg1"/>
              </a:buClr>
              <a:buSzPts val="1800"/>
            </a:pPr>
            <a:r>
              <a:rPr lang="en-US" sz="2600" dirty="0">
                <a:latin typeface="Arial"/>
                <a:ea typeface="Arial"/>
                <a:cs typeface="Arial"/>
                <a:sym typeface="Arial"/>
              </a:rPr>
              <a:t>Project resources: </a:t>
            </a:r>
          </a:p>
          <a:p>
            <a:pPr marL="571500" indent="-457200">
              <a:spcBef>
                <a:spcPts val="0"/>
              </a:spcBef>
              <a:buClr>
                <a:schemeClr val="bg1"/>
              </a:buClr>
              <a:buSzPts val="1800"/>
            </a:pPr>
            <a:endParaRPr lang="en-US" sz="2600" b="1" u="sng" kern="100" dirty="0">
              <a:effectLst/>
              <a:latin typeface="Arial"/>
              <a:ea typeface="Calibri" panose="020F0502020204030204" pitchFamily="34" charset="0"/>
              <a:cs typeface="Arial"/>
              <a:sym typeface="Arial"/>
              <a:hlinkClick r:id="rId3">
                <a:extLst>
                  <a:ext uri="{A12FA001-AC4F-418D-AE19-62706E023703}">
                    <ahyp:hlinkClr xmlns:ahyp="http://schemas.microsoft.com/office/drawing/2018/hyperlinkcolor" val="tx"/>
                  </a:ext>
                </a:extLst>
              </a:hlinkClick>
            </a:endParaRPr>
          </a:p>
          <a:p>
            <a:pPr marL="114300" indent="0" algn="ctr">
              <a:spcBef>
                <a:spcPts val="0"/>
              </a:spcBef>
              <a:buClr>
                <a:schemeClr val="bg1"/>
              </a:buClr>
              <a:buSzPts val="1800"/>
              <a:buNone/>
            </a:pPr>
            <a:r>
              <a:rPr lang="en-US" sz="38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2024-2025 HIC/PIT Resource Website</a:t>
            </a:r>
            <a:endParaRPr lang="en-US" sz="38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spcBef>
                <a:spcPts val="0"/>
              </a:spcBef>
              <a:buClr>
                <a:schemeClr val="bg1"/>
              </a:buClr>
              <a:buSzPts val="1800"/>
              <a:buNone/>
            </a:pPr>
            <a:endParaRPr lang="en-US" sz="18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spcBef>
                <a:spcPts val="0"/>
              </a:spcBef>
              <a:buClr>
                <a:schemeClr val="bg1"/>
              </a:buClr>
              <a:buSzPts val="1800"/>
              <a:buNone/>
            </a:pPr>
            <a:endParaRPr lang="en-US" sz="18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spcBef>
                <a:spcPts val="0"/>
              </a:spcBef>
              <a:buClr>
                <a:schemeClr val="bg1"/>
              </a:buClr>
              <a:buSzPts val="1800"/>
              <a:buNone/>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457200">
              <a:spcBef>
                <a:spcPts val="0"/>
              </a:spcBef>
              <a:buClr>
                <a:schemeClr val="bg1"/>
              </a:buClr>
              <a:buSzPts val="1800"/>
            </a:pPr>
            <a:r>
              <a:rPr lang="en-US" sz="2600" dirty="0">
                <a:latin typeface="Arial"/>
                <a:ea typeface="Arial"/>
                <a:cs typeface="Arial"/>
                <a:sym typeface="Arial"/>
              </a:rPr>
              <a:t>If project not yet in the system, contact the help desk: </a:t>
            </a:r>
          </a:p>
          <a:p>
            <a:pPr marL="571500" indent="-457200">
              <a:spcBef>
                <a:spcPts val="0"/>
              </a:spcBef>
              <a:buClr>
                <a:schemeClr val="bg1"/>
              </a:buClr>
              <a:buSzPts val="1800"/>
            </a:pPr>
            <a:endParaRPr lang="en-US" sz="2600" dirty="0">
              <a:latin typeface="Arial"/>
              <a:ea typeface="Arial"/>
              <a:cs typeface="Arial"/>
              <a:sym typeface="Arial"/>
            </a:endParaRPr>
          </a:p>
          <a:p>
            <a:pPr marL="114300" indent="0" algn="ctr">
              <a:spcBef>
                <a:spcPts val="0"/>
              </a:spcBef>
              <a:buClr>
                <a:schemeClr val="bg1"/>
              </a:buClr>
              <a:buSzPts val="1800"/>
              <a:buNone/>
            </a:pPr>
            <a:r>
              <a:rPr lang="en-US" sz="4200" dirty="0" err="1">
                <a:latin typeface="Arial"/>
                <a:ea typeface="Arial"/>
                <a:cs typeface="Arial"/>
                <a:sym typeface="Arial"/>
                <a:hlinkClick r:id="rId4">
                  <a:extLst>
                    <a:ext uri="{A12FA001-AC4F-418D-AE19-62706E023703}">
                      <ahyp:hlinkClr xmlns:ahyp="http://schemas.microsoft.com/office/drawing/2018/hyperlinkcolor" val="tx"/>
                    </a:ext>
                  </a:extLst>
                </a:hlinkClick>
              </a:rPr>
              <a:t>Help@NutmegIT.Com</a:t>
            </a:r>
            <a:endParaRPr lang="en-US" sz="4200" dirty="0">
              <a:latin typeface="Arial"/>
              <a:ea typeface="Arial"/>
              <a:cs typeface="Arial"/>
              <a:sym typeface="Arial"/>
            </a:endParaRPr>
          </a:p>
          <a:p>
            <a:pPr marL="114300" indent="0" algn="ctr">
              <a:spcBef>
                <a:spcPts val="0"/>
              </a:spcBef>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600" dirty="0">
                <a:latin typeface="Arial"/>
                <a:ea typeface="Arial"/>
                <a:cs typeface="Arial"/>
                <a:sym typeface="Arial"/>
              </a:rPr>
              <a:t> </a:t>
            </a:r>
            <a:endParaRPr lang="en-US" dirty="0">
              <a:latin typeface="Arial"/>
              <a:ea typeface="Arial"/>
              <a:cs typeface="Arial"/>
              <a:sym typeface="Arial"/>
            </a:endParaRPr>
          </a:p>
        </p:txBody>
      </p:sp>
      <p:sp>
        <p:nvSpPr>
          <p:cNvPr id="3" name="Slide Number Placeholder 2">
            <a:extLst>
              <a:ext uri="{FF2B5EF4-FFF2-40B4-BE49-F238E27FC236}">
                <a16:creationId xmlns:a16="http://schemas.microsoft.com/office/drawing/2014/main" id="{7AC97098-512A-78B9-E9D4-B0B473B32C31}"/>
              </a:ext>
            </a:extLst>
          </p:cNvPr>
          <p:cNvSpPr>
            <a:spLocks noGrp="1"/>
          </p:cNvSpPr>
          <p:nvPr>
            <p:ph type="sldNum" sz="quarter" idx="12"/>
          </p:nvPr>
        </p:nvSpPr>
        <p:spPr/>
        <p:txBody>
          <a:bodyPr/>
          <a:lstStyle/>
          <a:p>
            <a:fld id="{00911E7C-97CA-470C-B10B-A9292783C67B}" type="slidenum">
              <a:rPr lang="en-US" smtClean="0"/>
              <a:pPr/>
              <a:t>23</a:t>
            </a:fld>
            <a:endParaRPr lang="en-US"/>
          </a:p>
        </p:txBody>
      </p:sp>
    </p:spTree>
    <p:extLst>
      <p:ext uri="{BB962C8B-B14F-4D97-AF65-F5344CB8AC3E}">
        <p14:creationId xmlns:p14="http://schemas.microsoft.com/office/powerpoint/2010/main" val="401740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Important Contact Information</a:t>
            </a:r>
          </a:p>
        </p:txBody>
      </p:sp>
      <p:sp>
        <p:nvSpPr>
          <p:cNvPr id="3" name="Google Shape;160;p27">
            <a:extLst>
              <a:ext uri="{FF2B5EF4-FFF2-40B4-BE49-F238E27FC236}">
                <a16:creationId xmlns:a16="http://schemas.microsoft.com/office/drawing/2014/main" id="{A009387D-6F8E-FCC7-02FE-D83591BC6354}"/>
              </a:ext>
            </a:extLst>
          </p:cNvPr>
          <p:cNvSpPr txBox="1">
            <a:spLocks/>
          </p:cNvSpPr>
          <p:nvPr/>
        </p:nvSpPr>
        <p:spPr>
          <a:xfrm>
            <a:off x="387900" y="1752600"/>
            <a:ext cx="8520600" cy="3990900"/>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pPr marL="0" marR="0" lvl="0" indent="0" algn="l" defTabSz="914400" rtl="0" eaLnBrk="1" fontAlgn="auto" latinLnBrk="0" hangingPunct="1">
              <a:lnSpc>
                <a:spcPct val="95000"/>
              </a:lnSpc>
              <a:spcBef>
                <a:spcPts val="1200"/>
              </a:spcBef>
              <a:spcAft>
                <a:spcPts val="0"/>
              </a:spcAft>
              <a:buClr>
                <a:srgbClr val="9E9E9E"/>
              </a:buClr>
              <a:buSzPts val="852"/>
              <a:buFont typeface="Average"/>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Jim Bombaci</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Nutmeg IT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2">
                  <a:extLst>
                    <a:ext uri="{A12FA001-AC4F-418D-AE19-62706E023703}">
                      <ahyp:hlinkClr xmlns:ahyp="http://schemas.microsoft.com/office/drawing/2018/hyperlinkcolor" val="tx"/>
                    </a:ext>
                  </a:extLst>
                </a:hlinkClick>
              </a:rPr>
              <a:t>Jim@NutmegIT.Com</a:t>
            </a:r>
            <a:r>
              <a:rPr kumimoji="0" lang="en-GB" sz="1800" b="0" i="0" u="none" strike="noStrike" kern="0" cap="none" spc="0" normalizeH="0" baseline="0" noProof="0" dirty="0">
                <a:ln>
                  <a:noFill/>
                </a:ln>
                <a:solidFill>
                  <a:srgbClr val="FFFFFF"/>
                </a:solidFill>
                <a:effectLst/>
                <a:uLnTx/>
                <a:uFillTx/>
                <a:latin typeface="Average"/>
                <a:sym typeface="Average"/>
              </a:rPr>
              <a:t> </a:t>
            </a:r>
            <a:endParaRPr kumimoji="0" lang="en-GB" sz="1800" b="0" i="0" u="none" strike="noStrike" kern="0" cap="none" spc="0" normalizeH="0" baseline="0" noProof="0" dirty="0">
              <a:ln>
                <a:noFill/>
              </a:ln>
              <a:solidFill>
                <a:srgbClr val="CACACA"/>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Shannon Quinn-Sheeran</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Housing Innovations</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a:ln>
                  <a:noFill/>
                </a:ln>
                <a:solidFill>
                  <a:srgbClr val="FFFFFF"/>
                </a:solidFill>
                <a:effectLst/>
                <a:uLnTx/>
                <a:uFillTx/>
                <a:latin typeface="Average"/>
                <a:sym typeface="Average"/>
                <a:hlinkClick r:id="rId3">
                  <a:extLst>
                    <a:ext uri="{A12FA001-AC4F-418D-AE19-62706E023703}">
                      <ahyp:hlinkClr xmlns:ahyp="http://schemas.microsoft.com/office/drawing/2018/hyperlinkcolor" val="tx"/>
                    </a:ext>
                  </a:extLst>
                </a:hlinkClick>
              </a:rPr>
              <a:t>Shannon@HousingInnovations.US</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 Lindsay Fabrizio</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The Housing Collective</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4">
                  <a:extLst>
                    <a:ext uri="{A12FA001-AC4F-418D-AE19-62706E023703}">
                      <ahyp:hlinkClr xmlns:ahyp="http://schemas.microsoft.com/office/drawing/2018/hyperlinkcolor" val="tx"/>
                    </a:ext>
                  </a:extLst>
                </a:hlinkClick>
              </a:rPr>
              <a:t>Lindsay@TheHousingCollective.Org</a:t>
            </a:r>
            <a:r>
              <a:rPr kumimoji="0" lang="en-GB" sz="1800" b="0" i="0" u="none" strike="noStrike" kern="0" cap="none" spc="0" normalizeH="0" baseline="0" noProof="0" dirty="0">
                <a:ln>
                  <a:noFill/>
                </a:ln>
                <a:solidFill>
                  <a:srgbClr val="FFFFFF"/>
                </a:solidFill>
                <a:effectLst/>
                <a:uLnTx/>
                <a:uFillTx/>
                <a:latin typeface="Average"/>
                <a:sym typeface="Average"/>
              </a:rPr>
              <a:t> </a:t>
            </a: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Nutmeg Help Desk</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5">
                  <a:extLst>
                    <a:ext uri="{A12FA001-AC4F-418D-AE19-62706E023703}">
                      <ahyp:hlinkClr xmlns:ahyp="http://schemas.microsoft.com/office/drawing/2018/hyperlinkcolor" val="tx"/>
                    </a:ext>
                  </a:extLst>
                </a:hlinkClick>
              </a:rPr>
              <a:t>Help@NutmegIT.Com</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1200"/>
              </a:spcBef>
              <a:spcAft>
                <a:spcPts val="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CT BOS Contact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a:ln>
                  <a:noFill/>
                </a:ln>
                <a:solidFill>
                  <a:srgbClr val="FFFFFF"/>
                </a:solidFill>
                <a:effectLst/>
                <a:uLnTx/>
                <a:uFillTx/>
                <a:latin typeface="Average"/>
                <a:sym typeface="Average"/>
                <a:hlinkClick r:id="rId6">
                  <a:extLst>
                    <a:ext uri="{A12FA001-AC4F-418D-AE19-62706E023703}">
                      <ahyp:hlinkClr xmlns:ahyp="http://schemas.microsoft.com/office/drawing/2018/hyperlinkcolor" val="tx"/>
                    </a:ext>
                  </a:extLst>
                </a:hlinkClick>
              </a:rPr>
              <a:t>ctboscoc@gmail.com</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1200"/>
              </a:spcBef>
              <a:spcAft>
                <a:spcPts val="120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ODFC Contact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4">
                  <a:extLst>
                    <a:ext uri="{A12FA001-AC4F-418D-AE19-62706E023703}">
                      <ahyp:hlinkClr xmlns:ahyp="http://schemas.microsoft.com/office/drawing/2018/hyperlinkcolor" val="tx"/>
                    </a:ext>
                  </a:extLst>
                </a:hlinkClick>
              </a:rPr>
              <a:t>Lindsay@TheHousingCollective.Org</a:t>
            </a:r>
            <a:r>
              <a:rPr kumimoji="0" lang="en-GB" sz="1800" b="0" i="0" u="none" strike="noStrike" kern="0" cap="none" spc="0" normalizeH="0" baseline="0" noProof="0" dirty="0">
                <a:ln>
                  <a:noFill/>
                </a:ln>
                <a:solidFill>
                  <a:srgbClr val="FFFFFF"/>
                </a:solidFill>
                <a:effectLst/>
                <a:uLnTx/>
                <a:uFillTx/>
                <a:latin typeface="Average"/>
                <a:sym typeface="Average"/>
              </a:rPr>
              <a:t> </a:t>
            </a:r>
            <a:endParaRPr kumimoji="0" lang="en-GB" sz="1800" b="0" i="0" u="none" strike="noStrike" kern="0" cap="none" spc="0" normalizeH="0" baseline="0" noProof="0" dirty="0">
              <a:ln>
                <a:noFill/>
              </a:ln>
              <a:solidFill>
                <a:srgbClr val="CACACA"/>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p:txBody>
      </p:sp>
      <p:sp>
        <p:nvSpPr>
          <p:cNvPr id="4" name="Slide Number Placeholder 3">
            <a:extLst>
              <a:ext uri="{FF2B5EF4-FFF2-40B4-BE49-F238E27FC236}">
                <a16:creationId xmlns:a16="http://schemas.microsoft.com/office/drawing/2014/main" id="{F1BA6BFA-ECE0-E4C4-5AFA-E481FF3CFD4B}"/>
              </a:ext>
            </a:extLst>
          </p:cNvPr>
          <p:cNvSpPr>
            <a:spLocks noGrp="1"/>
          </p:cNvSpPr>
          <p:nvPr>
            <p:ph type="sldNum" sz="quarter" idx="12"/>
          </p:nvPr>
        </p:nvSpPr>
        <p:spPr/>
        <p:txBody>
          <a:bodyPr/>
          <a:lstStyle/>
          <a:p>
            <a:fld id="{00911E7C-97CA-470C-B10B-A9292783C67B}" type="slidenum">
              <a:rPr lang="en-US" smtClean="0"/>
              <a:pPr/>
              <a:t>24</a:t>
            </a:fld>
            <a:endParaRPr lang="en-US"/>
          </a:p>
        </p:txBody>
      </p:sp>
    </p:spTree>
    <p:extLst>
      <p:ext uri="{BB962C8B-B14F-4D97-AF65-F5344CB8AC3E}">
        <p14:creationId xmlns:p14="http://schemas.microsoft.com/office/powerpoint/2010/main" val="3527500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Questions</a:t>
            </a:r>
          </a:p>
        </p:txBody>
      </p:sp>
      <p:pic>
        <p:nvPicPr>
          <p:cNvPr id="3" name="Picture 2">
            <a:extLst>
              <a:ext uri="{FF2B5EF4-FFF2-40B4-BE49-F238E27FC236}">
                <a16:creationId xmlns:a16="http://schemas.microsoft.com/office/drawing/2014/main" id="{52753331-7A1F-6B85-67A9-CE423CBFF82E}"/>
              </a:ext>
            </a:extLst>
          </p:cNvPr>
          <p:cNvPicPr>
            <a:picLocks noChangeAspect="1"/>
          </p:cNvPicPr>
          <p:nvPr/>
        </p:nvPicPr>
        <p:blipFill>
          <a:blip r:embed="rId2"/>
          <a:stretch>
            <a:fillRect/>
          </a:stretch>
        </p:blipFill>
        <p:spPr>
          <a:xfrm>
            <a:off x="2044989" y="1499178"/>
            <a:ext cx="5054022" cy="5054022"/>
          </a:xfrm>
          <a:prstGeom prst="rect">
            <a:avLst/>
          </a:prstGeom>
        </p:spPr>
      </p:pic>
      <p:sp>
        <p:nvSpPr>
          <p:cNvPr id="4" name="Slide Number Placeholder 3">
            <a:extLst>
              <a:ext uri="{FF2B5EF4-FFF2-40B4-BE49-F238E27FC236}">
                <a16:creationId xmlns:a16="http://schemas.microsoft.com/office/drawing/2014/main" id="{8267AFDF-EAAB-42EA-53CB-6A8EFFA5E147}"/>
              </a:ext>
            </a:extLst>
          </p:cNvPr>
          <p:cNvSpPr>
            <a:spLocks noGrp="1"/>
          </p:cNvSpPr>
          <p:nvPr>
            <p:ph type="sldNum" sz="quarter" idx="12"/>
          </p:nvPr>
        </p:nvSpPr>
        <p:spPr/>
        <p:txBody>
          <a:bodyPr/>
          <a:lstStyle/>
          <a:p>
            <a:fld id="{00911E7C-97CA-470C-B10B-A9292783C67B}" type="slidenum">
              <a:rPr lang="en-US" smtClean="0"/>
              <a:pPr/>
              <a:t>25</a:t>
            </a:fld>
            <a:endParaRPr lang="en-US"/>
          </a:p>
        </p:txBody>
      </p:sp>
    </p:spTree>
    <p:extLst>
      <p:ext uri="{BB962C8B-B14F-4D97-AF65-F5344CB8AC3E}">
        <p14:creationId xmlns:p14="http://schemas.microsoft.com/office/powerpoint/2010/main" val="2239735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Meeting Agenda</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6" name="Google Shape;164;p28">
            <a:extLst>
              <a:ext uri="{FF2B5EF4-FFF2-40B4-BE49-F238E27FC236}">
                <a16:creationId xmlns:a16="http://schemas.microsoft.com/office/drawing/2014/main" id="{72232225-FE19-3F6E-5C51-70626CD17948}"/>
              </a:ext>
            </a:extLst>
          </p:cNvPr>
          <p:cNvSpPr txBox="1">
            <a:spLocks/>
          </p:cNvSpPr>
          <p:nvPr/>
        </p:nvSpPr>
        <p:spPr>
          <a:xfrm>
            <a:off x="143435" y="1219200"/>
            <a:ext cx="8839200" cy="5029200"/>
          </a:xfrm>
          <a:prstGeom prst="rect">
            <a:avLst/>
          </a:prstGeom>
        </p:spPr>
        <p:txBody>
          <a:bodyPr spcFirstLastPara="1" vert="horz" wrap="square" lIns="91425" tIns="91425" rIns="91425" bIns="91425" rtlCol="0" anchor="t" anchorCtr="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Introductions</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Roles and Responsibilities</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Program Overview</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PIT Database Demo</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Key Dates</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Summary</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Questions/Close</a:t>
            </a:r>
            <a:endParaRPr lang="en-US" dirty="0">
              <a:latin typeface="Arial"/>
              <a:ea typeface="Arial"/>
              <a:cs typeface="Arial"/>
              <a:sym typeface="Arial"/>
            </a:endParaRPr>
          </a:p>
        </p:txBody>
      </p:sp>
      <p:sp>
        <p:nvSpPr>
          <p:cNvPr id="3" name="Slide Number Placeholder 2">
            <a:extLst>
              <a:ext uri="{FF2B5EF4-FFF2-40B4-BE49-F238E27FC236}">
                <a16:creationId xmlns:a16="http://schemas.microsoft.com/office/drawing/2014/main" id="{938BB337-59A0-DA19-E8BE-BCE13830D32F}"/>
              </a:ext>
            </a:extLst>
          </p:cNvPr>
          <p:cNvSpPr>
            <a:spLocks noGrp="1"/>
          </p:cNvSpPr>
          <p:nvPr>
            <p:ph type="sldNum" sz="quarter" idx="12"/>
          </p:nvPr>
        </p:nvSpPr>
        <p:spPr/>
        <p:txBody>
          <a:bodyPr/>
          <a:lstStyle/>
          <a:p>
            <a:fld id="{00911E7C-97CA-470C-B10B-A9292783C67B}"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Roles and Responsibilities </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6" name="Google Shape;164;p28">
            <a:extLst>
              <a:ext uri="{FF2B5EF4-FFF2-40B4-BE49-F238E27FC236}">
                <a16:creationId xmlns:a16="http://schemas.microsoft.com/office/drawing/2014/main" id="{72232225-FE19-3F6E-5C51-70626CD17948}"/>
              </a:ext>
            </a:extLst>
          </p:cNvPr>
          <p:cNvSpPr txBox="1">
            <a:spLocks/>
          </p:cNvSpPr>
          <p:nvPr/>
        </p:nvSpPr>
        <p:spPr>
          <a:xfrm>
            <a:off x="152400" y="1219200"/>
            <a:ext cx="8839200" cy="53340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0" indent="0">
              <a:spcBef>
                <a:spcPts val="0"/>
              </a:spcBef>
              <a:buSzPct val="75000"/>
              <a:buNone/>
            </a:pPr>
            <a:r>
              <a:rPr lang="en-US" sz="2800" dirty="0">
                <a:latin typeface="Calibri"/>
                <a:ea typeface="Calibri"/>
                <a:cs typeface="Calibri"/>
                <a:sym typeface="Calibri"/>
              </a:rPr>
              <a:t>Project Management – PIT Leadership Team</a:t>
            </a:r>
          </a:p>
          <a:p>
            <a:pPr marL="127000" indent="0">
              <a:spcBef>
                <a:spcPts val="0"/>
              </a:spcBef>
              <a:buSzPct val="75000"/>
              <a:buNone/>
            </a:pPr>
            <a:endParaRPr lang="en-US" sz="2800" dirty="0">
              <a:latin typeface="Calibri"/>
              <a:ea typeface="Calibri"/>
              <a:cs typeface="Calibri"/>
              <a:sym typeface="Calibri"/>
            </a:endParaRPr>
          </a:p>
          <a:p>
            <a:pPr marL="127000" indent="0">
              <a:spcBef>
                <a:spcPts val="0"/>
              </a:spcBef>
              <a:buSzPct val="75000"/>
              <a:buNone/>
            </a:pPr>
            <a:r>
              <a:rPr lang="en-US" sz="2800" dirty="0">
                <a:latin typeface="Calibri"/>
                <a:ea typeface="Calibri"/>
                <a:cs typeface="Calibri"/>
                <a:sym typeface="Calibri"/>
              </a:rPr>
              <a:t>Database Support – Nutmeg</a:t>
            </a:r>
          </a:p>
          <a:p>
            <a:pPr marL="127000" indent="0">
              <a:spcBef>
                <a:spcPts val="0"/>
              </a:spcBef>
              <a:buSzPct val="75000"/>
              <a:buNone/>
            </a:pPr>
            <a:endParaRPr lang="en-US" sz="2800" dirty="0">
              <a:latin typeface="Calibri"/>
              <a:ea typeface="Calibri"/>
              <a:cs typeface="Calibri"/>
              <a:sym typeface="Calibri"/>
            </a:endParaRPr>
          </a:p>
          <a:p>
            <a:pPr marL="127000" indent="0">
              <a:spcBef>
                <a:spcPts val="0"/>
              </a:spcBef>
              <a:buSzPct val="75000"/>
              <a:buNone/>
            </a:pPr>
            <a:r>
              <a:rPr lang="en-US" sz="2800" dirty="0">
                <a:latin typeface="Calibri"/>
                <a:ea typeface="Calibri"/>
                <a:cs typeface="Calibri"/>
                <a:sym typeface="Calibri"/>
              </a:rPr>
              <a:t>HMIS Participating People Counts</a:t>
            </a:r>
          </a:p>
          <a:p>
            <a:pPr marL="984250" lvl="1" indent="-457200">
              <a:spcBef>
                <a:spcPts val="0"/>
              </a:spcBef>
              <a:buSzPct val="75000"/>
            </a:pPr>
            <a:r>
              <a:rPr lang="en-US" sz="2400" dirty="0">
                <a:latin typeface="Calibri"/>
                <a:ea typeface="Calibri"/>
                <a:cs typeface="Calibri"/>
                <a:sym typeface="Calibri"/>
              </a:rPr>
              <a:t>Agency Staff</a:t>
            </a:r>
            <a:endParaRPr lang="en-US" dirty="0">
              <a:latin typeface="Calibri"/>
              <a:ea typeface="Calibri"/>
              <a:cs typeface="Calibri"/>
              <a:sym typeface="Calibri"/>
            </a:endParaRPr>
          </a:p>
          <a:p>
            <a:pPr marL="527050" lvl="1" indent="0">
              <a:spcBef>
                <a:spcPts val="0"/>
              </a:spcBef>
              <a:buSzPct val="75000"/>
              <a:buNone/>
            </a:pPr>
            <a:endParaRPr lang="en-US" dirty="0">
              <a:latin typeface="Calibri"/>
              <a:ea typeface="Calibri"/>
              <a:cs typeface="Calibri"/>
              <a:sym typeface="Calibri"/>
            </a:endParaRPr>
          </a:p>
          <a:p>
            <a:pPr marL="127000" indent="0">
              <a:spcBef>
                <a:spcPts val="0"/>
              </a:spcBef>
              <a:buSzPct val="75000"/>
              <a:buNone/>
            </a:pPr>
            <a:r>
              <a:rPr lang="en-US" sz="2800" dirty="0">
                <a:latin typeface="Calibri"/>
                <a:ea typeface="Calibri"/>
                <a:cs typeface="Calibri"/>
                <a:sym typeface="Calibri"/>
              </a:rPr>
              <a:t>Non-HMIS Participating People Counts</a:t>
            </a:r>
          </a:p>
          <a:p>
            <a:pPr marL="869950" lvl="1">
              <a:spcBef>
                <a:spcPts val="0"/>
              </a:spcBef>
              <a:buSzPct val="75000"/>
            </a:pPr>
            <a:r>
              <a:rPr lang="en-US" dirty="0">
                <a:latin typeface="Calibri"/>
                <a:ea typeface="Calibri"/>
                <a:cs typeface="Calibri"/>
                <a:sym typeface="Calibri"/>
              </a:rPr>
              <a:t> Agency Staff</a:t>
            </a:r>
          </a:p>
          <a:p>
            <a:pPr marL="527050" lvl="1" indent="0">
              <a:spcBef>
                <a:spcPts val="0"/>
              </a:spcBef>
              <a:buSzPct val="75000"/>
              <a:buNone/>
            </a:pPr>
            <a:endParaRPr lang="en-US" dirty="0">
              <a:latin typeface="Calibri"/>
              <a:ea typeface="Calibri"/>
              <a:cs typeface="Calibri"/>
              <a:sym typeface="Calibri"/>
            </a:endParaRPr>
          </a:p>
          <a:p>
            <a:pPr marL="457200" lvl="0" indent="-330200" algn="l" rtl="0">
              <a:lnSpc>
                <a:spcPct val="150000"/>
              </a:lnSpc>
              <a:spcBef>
                <a:spcPts val="0"/>
              </a:spcBef>
              <a:spcAft>
                <a:spcPts val="0"/>
              </a:spcAft>
              <a:buSzPts val="1600"/>
              <a:buFont typeface="Calibri"/>
              <a:buChar char="●"/>
            </a:pPr>
            <a:endParaRPr lang="en-US" dirty="0">
              <a:latin typeface="Arial"/>
              <a:ea typeface="Arial"/>
              <a:cs typeface="Arial"/>
              <a:sym typeface="Arial"/>
            </a:endParaRPr>
          </a:p>
        </p:txBody>
      </p:sp>
      <p:sp>
        <p:nvSpPr>
          <p:cNvPr id="3" name="Slide Number Placeholder 2">
            <a:extLst>
              <a:ext uri="{FF2B5EF4-FFF2-40B4-BE49-F238E27FC236}">
                <a16:creationId xmlns:a16="http://schemas.microsoft.com/office/drawing/2014/main" id="{D59AB1B0-D729-7009-1D82-7B73F619EC62}"/>
              </a:ext>
            </a:extLst>
          </p:cNvPr>
          <p:cNvSpPr>
            <a:spLocks noGrp="1"/>
          </p:cNvSpPr>
          <p:nvPr>
            <p:ph type="sldNum" sz="quarter" idx="12"/>
          </p:nvPr>
        </p:nvSpPr>
        <p:spPr/>
        <p:txBody>
          <a:bodyPr/>
          <a:lstStyle/>
          <a:p>
            <a:fld id="{00911E7C-97CA-470C-B10B-A9292783C67B}" type="slidenum">
              <a:rPr lang="en-US" smtClean="0"/>
              <a:pPr/>
              <a:t>4</a:t>
            </a:fld>
            <a:endParaRPr lang="en-US"/>
          </a:p>
        </p:txBody>
      </p:sp>
    </p:spTree>
    <p:extLst>
      <p:ext uri="{BB962C8B-B14F-4D97-AF65-F5344CB8AC3E}">
        <p14:creationId xmlns:p14="http://schemas.microsoft.com/office/powerpoint/2010/main" val="296598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mn-lt"/>
                <a:ea typeface="Rockwell"/>
                <a:cs typeface="Rockwell"/>
                <a:sym typeface="Rockwell"/>
              </a:rPr>
              <a:t>Federal Requirements for Counting People Experiencing Homelessness &amp; Inventory</a:t>
            </a:r>
            <a:endParaRPr lang="en-US" sz="3200" dirty="0">
              <a:solidFill>
                <a:schemeClr val="dk1"/>
              </a:solidFill>
              <a:latin typeface="+mn-lt"/>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6" name="Google Shape;164;p28">
            <a:extLst>
              <a:ext uri="{FF2B5EF4-FFF2-40B4-BE49-F238E27FC236}">
                <a16:creationId xmlns:a16="http://schemas.microsoft.com/office/drawing/2014/main" id="{72232225-FE19-3F6E-5C51-70626CD17948}"/>
              </a:ext>
            </a:extLst>
          </p:cNvPr>
          <p:cNvSpPr txBox="1">
            <a:spLocks/>
          </p:cNvSpPr>
          <p:nvPr/>
        </p:nvSpPr>
        <p:spPr>
          <a:xfrm>
            <a:off x="143435" y="1371600"/>
            <a:ext cx="8839200" cy="4876800"/>
          </a:xfrm>
          <a:prstGeom prst="rect">
            <a:avLst/>
          </a:prstGeom>
        </p:spPr>
        <p:txBody>
          <a:bodyPr spcFirstLastPara="1" vert="horz" wrap="square" lIns="91425" tIns="91425" rIns="91425" bIns="91425" rtlCol="0" anchor="t" anchorCtr="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6442" indent="0">
              <a:lnSpc>
                <a:spcPct val="120000"/>
              </a:lnSpc>
              <a:spcBef>
                <a:spcPts val="0"/>
              </a:spcBef>
              <a:spcAft>
                <a:spcPts val="20"/>
              </a:spcAft>
              <a:buClr>
                <a:schemeClr val="lt1"/>
              </a:buClr>
              <a:buSzPts val="1924"/>
              <a:buNone/>
            </a:pPr>
            <a:r>
              <a:rPr lang="en-US" sz="2000" b="1" dirty="0">
                <a:ea typeface="Calibri"/>
                <a:cs typeface="Calibri"/>
                <a:sym typeface="Calibri"/>
              </a:rPr>
              <a:t>Purpose of Counts</a:t>
            </a:r>
          </a:p>
          <a:p>
            <a:pPr marL="365760" indent="-274320">
              <a:lnSpc>
                <a:spcPct val="120000"/>
              </a:lnSpc>
              <a:spcBef>
                <a:spcPts val="0"/>
              </a:spcBef>
              <a:spcAft>
                <a:spcPts val="20"/>
              </a:spcAft>
              <a:buClr>
                <a:schemeClr val="lt1"/>
              </a:buClr>
              <a:buSzPts val="1924"/>
            </a:pPr>
            <a:r>
              <a:rPr lang="en-US" sz="2000" b="1" dirty="0">
                <a:ea typeface="Calibri"/>
                <a:cs typeface="Calibri"/>
                <a:sym typeface="Calibri"/>
              </a:rPr>
              <a:t>HIC (Housing Inventory Count)</a:t>
            </a:r>
            <a:r>
              <a:rPr lang="en-US" sz="2000" dirty="0">
                <a:ea typeface="Calibri"/>
                <a:cs typeface="Calibri"/>
                <a:sym typeface="Calibri"/>
              </a:rPr>
              <a:t>:</a:t>
            </a:r>
            <a:r>
              <a:rPr lang="en-US" sz="2000" b="1" dirty="0">
                <a:ea typeface="Calibri"/>
                <a:cs typeface="Calibri"/>
                <a:sym typeface="Calibri"/>
              </a:rPr>
              <a:t> </a:t>
            </a:r>
            <a:r>
              <a:rPr lang="en-US" sz="2000" dirty="0">
                <a:ea typeface="Calibri"/>
                <a:cs typeface="Calibri"/>
                <a:sym typeface="Calibri"/>
              </a:rPr>
              <a:t>C</a:t>
            </a:r>
            <a:r>
              <a:rPr lang="en-US" sz="2000" dirty="0"/>
              <a:t>ount units &amp; beds dedicated to community members experiencing homelessness.</a:t>
            </a:r>
          </a:p>
          <a:p>
            <a:pPr marL="365760" indent="-274320">
              <a:lnSpc>
                <a:spcPct val="120000"/>
              </a:lnSpc>
              <a:spcBef>
                <a:spcPts val="0"/>
              </a:spcBef>
              <a:spcAft>
                <a:spcPts val="20"/>
              </a:spcAft>
              <a:buClr>
                <a:schemeClr val="lt1"/>
              </a:buClr>
              <a:buSzPts val="1924"/>
            </a:pPr>
            <a:r>
              <a:rPr lang="en-US" sz="2000" b="1" dirty="0"/>
              <a:t>PIT (Point-in-Time Count): </a:t>
            </a:r>
            <a:r>
              <a:rPr lang="en-US" sz="2000" dirty="0"/>
              <a:t>Count individuals experiencing homelessness in sheltered &amp; unsheltered spaces. (not meant for human habitation).</a:t>
            </a:r>
          </a:p>
          <a:p>
            <a:pPr marL="106442" lvl="0" indent="0" rtl="0">
              <a:lnSpc>
                <a:spcPct val="120000"/>
              </a:lnSpc>
              <a:spcBef>
                <a:spcPts val="0"/>
              </a:spcBef>
              <a:spcAft>
                <a:spcPts val="20"/>
              </a:spcAft>
              <a:buClr>
                <a:schemeClr val="lt1"/>
              </a:buClr>
              <a:buSzPts val="1924"/>
              <a:buNone/>
            </a:pPr>
            <a:endParaRPr lang="en-US" sz="2000" b="1" dirty="0">
              <a:ea typeface="Calibri"/>
              <a:cs typeface="Calibri"/>
              <a:sym typeface="Calibri"/>
            </a:endParaRPr>
          </a:p>
          <a:p>
            <a:pPr marL="106442" lvl="0" indent="0" rtl="0">
              <a:lnSpc>
                <a:spcPct val="120000"/>
              </a:lnSpc>
              <a:spcBef>
                <a:spcPts val="0"/>
              </a:spcBef>
              <a:spcAft>
                <a:spcPts val="20"/>
              </a:spcAft>
              <a:buClr>
                <a:schemeClr val="lt1"/>
              </a:buClr>
              <a:buSzPts val="1924"/>
              <a:buNone/>
            </a:pPr>
            <a:r>
              <a:rPr lang="en-US" sz="2000" b="1" dirty="0">
                <a:ea typeface="Calibri"/>
                <a:cs typeface="Calibri"/>
                <a:sym typeface="Calibri"/>
              </a:rPr>
              <a:t>Timing of Counts</a:t>
            </a:r>
          </a:p>
          <a:p>
            <a:pPr marL="365760" indent="-274320">
              <a:lnSpc>
                <a:spcPct val="120000"/>
              </a:lnSpc>
              <a:spcBef>
                <a:spcPts val="0"/>
              </a:spcBef>
              <a:spcAft>
                <a:spcPts val="20"/>
              </a:spcAft>
              <a:buClr>
                <a:schemeClr val="lt1"/>
              </a:buClr>
              <a:buSzPts val="1924"/>
            </a:pPr>
            <a:r>
              <a:rPr lang="en-US" sz="2000" b="1" dirty="0"/>
              <a:t>HIC</a:t>
            </a:r>
            <a:r>
              <a:rPr lang="en-US" sz="2000" dirty="0"/>
              <a:t>: Completed in fall (except RRH); adjustments now for unknown/unexpected changes for 1/28/25. RRH completed at time of PIT count.</a:t>
            </a:r>
          </a:p>
          <a:p>
            <a:pPr marL="365760" indent="-274320">
              <a:lnSpc>
                <a:spcPct val="120000"/>
              </a:lnSpc>
              <a:spcBef>
                <a:spcPts val="0"/>
              </a:spcBef>
              <a:spcAft>
                <a:spcPts val="20"/>
              </a:spcAft>
              <a:buClr>
                <a:schemeClr val="lt1"/>
              </a:buClr>
              <a:buSzPts val="1924"/>
            </a:pPr>
            <a:r>
              <a:rPr lang="en-US" sz="2000" b="1" dirty="0"/>
              <a:t>PIT</a:t>
            </a:r>
            <a:r>
              <a:rPr lang="en-US" sz="2000" dirty="0"/>
              <a:t>:  Conducted within the last 10 days of January. CT PIT count on </a:t>
            </a:r>
            <a:r>
              <a:rPr lang="en-US" sz="2000" b="1" dirty="0"/>
              <a:t>1/28/2025.</a:t>
            </a:r>
          </a:p>
          <a:p>
            <a:pPr marL="365760" lvl="0" indent="-274320" rtl="0">
              <a:lnSpc>
                <a:spcPct val="120000"/>
              </a:lnSpc>
              <a:spcBef>
                <a:spcPts val="0"/>
              </a:spcBef>
              <a:spcAft>
                <a:spcPts val="0"/>
              </a:spcAft>
              <a:buClr>
                <a:schemeClr val="lt1"/>
              </a:buClr>
              <a:buSzPts val="1924"/>
              <a:buNone/>
            </a:pPr>
            <a:endParaRPr lang="en-US" sz="2000" b="1" dirty="0">
              <a:latin typeface="Calibri"/>
              <a:ea typeface="Calibri"/>
              <a:cs typeface="Calibri"/>
              <a:sym typeface="Calibri"/>
            </a:endParaRPr>
          </a:p>
          <a:p>
            <a:pPr marL="365760" lvl="0" indent="-274320" rtl="0">
              <a:lnSpc>
                <a:spcPct val="120000"/>
              </a:lnSpc>
              <a:spcBef>
                <a:spcPts val="0"/>
              </a:spcBef>
              <a:spcAft>
                <a:spcPts val="0"/>
              </a:spcAft>
              <a:buClr>
                <a:schemeClr val="lt1"/>
              </a:buClr>
              <a:buSzPts val="1924"/>
              <a:buNone/>
            </a:pPr>
            <a:r>
              <a:rPr lang="en-US" sz="2000" b="1" dirty="0">
                <a:latin typeface="Calibri"/>
                <a:ea typeface="Calibri"/>
                <a:cs typeface="Calibri"/>
                <a:sym typeface="Calibri"/>
              </a:rPr>
              <a:t>Areas of Focus</a:t>
            </a:r>
          </a:p>
          <a:p>
            <a:pPr marL="365760" indent="-274320">
              <a:lnSpc>
                <a:spcPct val="120000"/>
              </a:lnSpc>
              <a:spcBef>
                <a:spcPts val="0"/>
              </a:spcBef>
              <a:buClr>
                <a:schemeClr val="lt1"/>
              </a:buClr>
              <a:buSzPts val="1924"/>
            </a:pPr>
            <a:r>
              <a:rPr lang="en-US" sz="2000" b="1" dirty="0">
                <a:latin typeface="Calibri"/>
                <a:ea typeface="Calibri"/>
                <a:cs typeface="Calibri"/>
                <a:sym typeface="Calibri"/>
              </a:rPr>
              <a:t>HIC:  </a:t>
            </a:r>
            <a:r>
              <a:rPr lang="en-US" sz="2000" dirty="0">
                <a:latin typeface="Calibri"/>
                <a:ea typeface="Calibri"/>
                <a:cs typeface="Calibri"/>
                <a:sym typeface="Calibri"/>
              </a:rPr>
              <a:t>Count available units &amp; beds in housing programs (HMIS and Non-HMIS)</a:t>
            </a:r>
          </a:p>
          <a:p>
            <a:pPr marL="365760" indent="-274320">
              <a:lnSpc>
                <a:spcPct val="120000"/>
              </a:lnSpc>
              <a:spcBef>
                <a:spcPts val="0"/>
              </a:spcBef>
              <a:buClr>
                <a:schemeClr val="lt1"/>
              </a:buClr>
              <a:buSzPts val="1924"/>
            </a:pPr>
            <a:r>
              <a:rPr lang="en-US" sz="2000" b="1" dirty="0">
                <a:latin typeface="Calibri"/>
                <a:ea typeface="Calibri"/>
                <a:cs typeface="Calibri"/>
                <a:sym typeface="Calibri"/>
              </a:rPr>
              <a:t>PIT:  </a:t>
            </a:r>
            <a:r>
              <a:rPr lang="en-US" sz="2000" dirty="0">
                <a:latin typeface="Calibri"/>
                <a:ea typeface="Calibri"/>
                <a:cs typeface="Calibri"/>
                <a:sym typeface="Calibri"/>
              </a:rPr>
              <a:t>Count total households &amp; individuals in those units/beds on 1/28/25. </a:t>
            </a:r>
          </a:p>
        </p:txBody>
      </p:sp>
    </p:spTree>
    <p:extLst>
      <p:ext uri="{BB962C8B-B14F-4D97-AF65-F5344CB8AC3E}">
        <p14:creationId xmlns:p14="http://schemas.microsoft.com/office/powerpoint/2010/main" val="2594661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What is the Point-in-Time Count?</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6" name="Google Shape;164;p28">
            <a:extLst>
              <a:ext uri="{FF2B5EF4-FFF2-40B4-BE49-F238E27FC236}">
                <a16:creationId xmlns:a16="http://schemas.microsoft.com/office/drawing/2014/main" id="{72232225-FE19-3F6E-5C51-70626CD17948}"/>
              </a:ext>
            </a:extLst>
          </p:cNvPr>
          <p:cNvSpPr txBox="1">
            <a:spLocks/>
          </p:cNvSpPr>
          <p:nvPr/>
        </p:nvSpPr>
        <p:spPr>
          <a:xfrm>
            <a:off x="143435" y="1219200"/>
            <a:ext cx="8839200" cy="5334000"/>
          </a:xfrm>
          <a:prstGeom prst="rect">
            <a:avLst/>
          </a:prstGeom>
        </p:spPr>
        <p:txBody>
          <a:bodyPr spcFirstLastPara="1" vert="horz" wrap="square" lIns="91425" tIns="91425" rIns="91425" bIns="91425" rtlCol="0" anchor="t" anchorCtr="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6442" indent="0">
              <a:lnSpc>
                <a:spcPct val="130000"/>
              </a:lnSpc>
              <a:spcBef>
                <a:spcPts val="0"/>
              </a:spcBef>
              <a:buClr>
                <a:schemeClr val="lt1"/>
              </a:buClr>
              <a:buSzPts val="1924"/>
              <a:buNone/>
            </a:pPr>
            <a:r>
              <a:rPr lang="en-US" sz="5500" b="1" dirty="0">
                <a:latin typeface="Calibri"/>
                <a:ea typeface="Calibri"/>
                <a:cs typeface="Calibri"/>
                <a:sym typeface="Calibri"/>
              </a:rPr>
              <a:t>Federal Program </a:t>
            </a:r>
            <a:r>
              <a:rPr lang="en-US" sz="5500" dirty="0"/>
              <a:t>designed to count number of community members experiencing homelessness, in both sheltered and unsheltered spaces. (not meant for human habitation)</a:t>
            </a:r>
          </a:p>
          <a:p>
            <a:pPr marL="106442" lvl="0" indent="0" rtl="0">
              <a:lnSpc>
                <a:spcPct val="130000"/>
              </a:lnSpc>
              <a:spcBef>
                <a:spcPts val="0"/>
              </a:spcBef>
              <a:spcAft>
                <a:spcPts val="0"/>
              </a:spcAft>
              <a:buClr>
                <a:schemeClr val="lt1"/>
              </a:buClr>
              <a:buSzPts val="1924"/>
              <a:buNone/>
            </a:pPr>
            <a:endParaRPr lang="en-US" sz="5500" b="1" dirty="0">
              <a:latin typeface="Calibri"/>
              <a:ea typeface="Calibri"/>
              <a:cs typeface="Calibri"/>
              <a:sym typeface="Calibri"/>
            </a:endParaRPr>
          </a:p>
          <a:p>
            <a:pPr marL="106442" lvl="0" indent="0" rtl="0">
              <a:lnSpc>
                <a:spcPct val="130000"/>
              </a:lnSpc>
              <a:spcBef>
                <a:spcPts val="0"/>
              </a:spcBef>
              <a:spcAft>
                <a:spcPts val="0"/>
              </a:spcAft>
              <a:buClr>
                <a:schemeClr val="lt1"/>
              </a:buClr>
              <a:buSzPts val="1924"/>
              <a:buNone/>
            </a:pPr>
            <a:r>
              <a:rPr lang="en-US" sz="5500" b="1" dirty="0">
                <a:latin typeface="Calibri"/>
                <a:ea typeface="Calibri"/>
                <a:cs typeface="Calibri"/>
                <a:sym typeface="Calibri"/>
              </a:rPr>
              <a:t>When do we perform the count?</a:t>
            </a:r>
          </a:p>
          <a:p>
            <a:pPr marL="106442" indent="0">
              <a:lnSpc>
                <a:spcPct val="130000"/>
              </a:lnSpc>
              <a:spcBef>
                <a:spcPts val="0"/>
              </a:spcBef>
              <a:buClr>
                <a:schemeClr val="lt1"/>
              </a:buClr>
              <a:buSzPts val="1924"/>
              <a:buNone/>
            </a:pPr>
            <a:r>
              <a:rPr lang="en-US" sz="5500" dirty="0"/>
              <a:t>- Typically occurs within the last 10 days of Jan. During the colder time of the winter when homelessness is at </a:t>
            </a:r>
          </a:p>
          <a:p>
            <a:pPr marL="106442" indent="0">
              <a:lnSpc>
                <a:spcPct val="130000"/>
              </a:lnSpc>
              <a:spcBef>
                <a:spcPts val="0"/>
              </a:spcBef>
              <a:buClr>
                <a:schemeClr val="lt1"/>
              </a:buClr>
              <a:buSzPts val="1924"/>
              <a:buNone/>
            </a:pPr>
            <a:r>
              <a:rPr lang="en-US" sz="5500" dirty="0"/>
              <a:t>   its peak. The CT PIT count is on 1/28/2025</a:t>
            </a:r>
          </a:p>
          <a:p>
            <a:pPr marL="106442" lvl="0" indent="0" rtl="0">
              <a:lnSpc>
                <a:spcPct val="130000"/>
              </a:lnSpc>
              <a:spcBef>
                <a:spcPts val="0"/>
              </a:spcBef>
              <a:spcAft>
                <a:spcPts val="0"/>
              </a:spcAft>
              <a:buClr>
                <a:schemeClr val="lt1"/>
              </a:buClr>
              <a:buSzPts val="1924"/>
              <a:buNone/>
            </a:pPr>
            <a:endParaRPr lang="en-US" sz="5500" b="1" dirty="0">
              <a:latin typeface="Calibri"/>
              <a:ea typeface="Calibri"/>
              <a:cs typeface="Calibri"/>
              <a:sym typeface="Calibri"/>
            </a:endParaRPr>
          </a:p>
          <a:p>
            <a:pPr marL="106442" lvl="0" indent="0" rtl="0">
              <a:lnSpc>
                <a:spcPct val="130000"/>
              </a:lnSpc>
              <a:spcBef>
                <a:spcPts val="0"/>
              </a:spcBef>
              <a:spcAft>
                <a:spcPts val="0"/>
              </a:spcAft>
              <a:buClr>
                <a:schemeClr val="lt1"/>
              </a:buClr>
              <a:buSzPts val="1924"/>
              <a:buNone/>
            </a:pPr>
            <a:r>
              <a:rPr lang="en-US" sz="5500" b="1" dirty="0">
                <a:latin typeface="Calibri"/>
                <a:ea typeface="Calibri"/>
                <a:cs typeface="Calibri"/>
                <a:sym typeface="Calibri"/>
              </a:rPr>
              <a:t>Where/What are we counting? </a:t>
            </a:r>
          </a:p>
          <a:p>
            <a:pPr marL="106442" lvl="0" indent="0" rtl="0">
              <a:lnSpc>
                <a:spcPct val="130000"/>
              </a:lnSpc>
              <a:spcBef>
                <a:spcPts val="0"/>
              </a:spcBef>
              <a:spcAft>
                <a:spcPts val="0"/>
              </a:spcAft>
              <a:buClr>
                <a:schemeClr val="lt1"/>
              </a:buClr>
              <a:buSzPts val="1924"/>
              <a:buNone/>
            </a:pPr>
            <a:r>
              <a:rPr lang="en-US" sz="5500" b="1" dirty="0">
                <a:latin typeface="Calibri"/>
                <a:ea typeface="Calibri"/>
                <a:cs typeface="Calibri"/>
                <a:sym typeface="Calibri"/>
              </a:rPr>
              <a:t> - </a:t>
            </a:r>
            <a:r>
              <a:rPr lang="en-US" sz="5500" dirty="0">
                <a:latin typeface="Calibri"/>
                <a:ea typeface="Calibri"/>
                <a:cs typeface="Calibri"/>
                <a:sym typeface="Calibri"/>
              </a:rPr>
              <a:t>Where: Housing programs both HMIS and Non-HMIS participating will provide a count of their available beds   </a:t>
            </a:r>
          </a:p>
          <a:p>
            <a:pPr marL="106442" lvl="0" indent="0" rtl="0">
              <a:lnSpc>
                <a:spcPct val="130000"/>
              </a:lnSpc>
              <a:spcBef>
                <a:spcPts val="0"/>
              </a:spcBef>
              <a:spcAft>
                <a:spcPts val="0"/>
              </a:spcAft>
              <a:buClr>
                <a:schemeClr val="lt1"/>
              </a:buClr>
              <a:buSzPts val="1924"/>
              <a:buNone/>
            </a:pPr>
            <a:r>
              <a:rPr lang="en-US" sz="5500" dirty="0">
                <a:latin typeface="Calibri"/>
                <a:ea typeface="Calibri"/>
                <a:cs typeface="Calibri"/>
                <a:sym typeface="Calibri"/>
              </a:rPr>
              <a:t>   on the night of the count they will provide a count of total households and persons. </a:t>
            </a:r>
          </a:p>
          <a:p>
            <a:pPr marL="106442" lvl="0" indent="0" rtl="0">
              <a:lnSpc>
                <a:spcPct val="130000"/>
              </a:lnSpc>
              <a:spcBef>
                <a:spcPts val="0"/>
              </a:spcBef>
              <a:spcAft>
                <a:spcPts val="0"/>
              </a:spcAft>
              <a:buClr>
                <a:schemeClr val="lt1"/>
              </a:buClr>
              <a:buSzPts val="1924"/>
              <a:buNone/>
            </a:pPr>
            <a:endParaRPr lang="en-US" sz="5500" b="1" dirty="0">
              <a:latin typeface="Calibri"/>
              <a:ea typeface="Calibri"/>
              <a:cs typeface="Calibri"/>
              <a:sym typeface="Calibri"/>
            </a:endParaRPr>
          </a:p>
          <a:p>
            <a:pPr marL="106442" indent="0">
              <a:lnSpc>
                <a:spcPct val="130000"/>
              </a:lnSpc>
              <a:spcBef>
                <a:spcPts val="0"/>
              </a:spcBef>
              <a:buClr>
                <a:schemeClr val="lt1"/>
              </a:buClr>
              <a:buSzPts val="1924"/>
              <a:buNone/>
            </a:pPr>
            <a:r>
              <a:rPr lang="en-US" sz="5500" b="1" dirty="0">
                <a:latin typeface="Calibri"/>
                <a:ea typeface="Calibri"/>
                <a:cs typeface="Calibri"/>
                <a:sym typeface="Calibri"/>
              </a:rPr>
              <a:t>Why do we do it? </a:t>
            </a:r>
          </a:p>
          <a:p>
            <a:pPr marL="106442" indent="0">
              <a:lnSpc>
                <a:spcPct val="130000"/>
              </a:lnSpc>
              <a:spcBef>
                <a:spcPts val="0"/>
              </a:spcBef>
              <a:buClr>
                <a:schemeClr val="lt1"/>
              </a:buClr>
              <a:buSzPts val="1924"/>
              <a:buNone/>
            </a:pPr>
            <a:r>
              <a:rPr lang="en-US" sz="5500" b="1" dirty="0">
                <a:latin typeface="Calibri"/>
                <a:cs typeface="Calibri"/>
                <a:sym typeface="Calibri"/>
              </a:rPr>
              <a:t> - </a:t>
            </a:r>
            <a:r>
              <a:rPr lang="en-US" sz="5500" dirty="0"/>
              <a:t>The PIT provides a snapshot of the homelessness population on/around the same time each year; which </a:t>
            </a:r>
          </a:p>
          <a:p>
            <a:pPr marL="106442" indent="0">
              <a:lnSpc>
                <a:spcPct val="130000"/>
              </a:lnSpc>
              <a:spcBef>
                <a:spcPts val="0"/>
              </a:spcBef>
              <a:buClr>
                <a:schemeClr val="lt1"/>
              </a:buClr>
              <a:buSzPts val="1924"/>
              <a:buNone/>
            </a:pPr>
            <a:r>
              <a:rPr lang="en-US" sz="5500" dirty="0"/>
              <a:t>    helps identify population trends. </a:t>
            </a:r>
          </a:p>
          <a:p>
            <a:pPr marL="106442" lvl="0" indent="0" rtl="0">
              <a:lnSpc>
                <a:spcPct val="130000"/>
              </a:lnSpc>
              <a:spcBef>
                <a:spcPts val="0"/>
              </a:spcBef>
              <a:spcAft>
                <a:spcPts val="0"/>
              </a:spcAft>
              <a:buClr>
                <a:schemeClr val="lt1"/>
              </a:buClr>
              <a:buSzPts val="1924"/>
              <a:buNone/>
            </a:pPr>
            <a:endParaRPr lang="en-US" sz="5500" b="1" dirty="0">
              <a:latin typeface="Calibri"/>
              <a:ea typeface="Calibri"/>
              <a:cs typeface="Calibri"/>
              <a:sym typeface="Calibri"/>
            </a:endParaRPr>
          </a:p>
          <a:p>
            <a:pPr marL="106442" lvl="0" indent="0" rtl="0">
              <a:lnSpc>
                <a:spcPct val="130000"/>
              </a:lnSpc>
              <a:spcBef>
                <a:spcPts val="0"/>
              </a:spcBef>
              <a:spcAft>
                <a:spcPts val="0"/>
              </a:spcAft>
              <a:buClr>
                <a:schemeClr val="lt1"/>
              </a:buClr>
              <a:buSzPts val="1924"/>
              <a:buNone/>
            </a:pPr>
            <a:r>
              <a:rPr lang="en-US" sz="5500" b="1" dirty="0">
                <a:latin typeface="Calibri"/>
                <a:ea typeface="Calibri"/>
                <a:cs typeface="Calibri"/>
                <a:sym typeface="Calibri"/>
              </a:rPr>
              <a:t>What is the ultimate goal?</a:t>
            </a:r>
          </a:p>
          <a:p>
            <a:pPr marL="106442" lvl="0" indent="0" rtl="0">
              <a:lnSpc>
                <a:spcPct val="130000"/>
              </a:lnSpc>
              <a:spcBef>
                <a:spcPts val="0"/>
              </a:spcBef>
              <a:spcAft>
                <a:spcPts val="0"/>
              </a:spcAft>
              <a:buClr>
                <a:schemeClr val="lt1"/>
              </a:buClr>
              <a:buSzPts val="1924"/>
              <a:buNone/>
            </a:pPr>
            <a:r>
              <a:rPr lang="en-US" sz="5500" dirty="0"/>
              <a:t>Helps to determine the amount of federal funds and resources our state is eligible for/allotted</a:t>
            </a:r>
            <a:endParaRPr lang="en-US" sz="5500" b="1" dirty="0">
              <a:latin typeface="Calibri"/>
              <a:ea typeface="Calibri"/>
              <a:cs typeface="Calibri"/>
              <a:sym typeface="Calibri"/>
            </a:endParaRPr>
          </a:p>
          <a:p>
            <a:pPr marL="106442" lvl="0" indent="0" rtl="0">
              <a:lnSpc>
                <a:spcPct val="130000"/>
              </a:lnSpc>
              <a:spcBef>
                <a:spcPts val="0"/>
              </a:spcBef>
              <a:spcAft>
                <a:spcPts val="0"/>
              </a:spcAft>
              <a:buClr>
                <a:schemeClr val="lt1"/>
              </a:buClr>
              <a:buSzPts val="1924"/>
              <a:buNone/>
            </a:pPr>
            <a:endParaRPr lang="en-US" b="1" dirty="0">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C5B73FE4-F0FA-9718-BF15-AB00D3C33729}"/>
              </a:ext>
            </a:extLst>
          </p:cNvPr>
          <p:cNvSpPr>
            <a:spLocks noGrp="1"/>
          </p:cNvSpPr>
          <p:nvPr>
            <p:ph type="sldNum" sz="quarter" idx="12"/>
          </p:nvPr>
        </p:nvSpPr>
        <p:spPr/>
        <p:txBody>
          <a:bodyPr/>
          <a:lstStyle/>
          <a:p>
            <a:fld id="{00911E7C-97CA-470C-B10B-A9292783C67B}" type="slidenum">
              <a:rPr lang="en-US" smtClean="0"/>
              <a:pPr/>
              <a:t>6</a:t>
            </a:fld>
            <a:endParaRPr lang="en-US"/>
          </a:p>
        </p:txBody>
      </p:sp>
    </p:spTree>
    <p:extLst>
      <p:ext uri="{BB962C8B-B14F-4D97-AF65-F5344CB8AC3E}">
        <p14:creationId xmlns:p14="http://schemas.microsoft.com/office/powerpoint/2010/main" val="2514071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dirty="0">
                <a:latin typeface="Calibri" panose="020F0502020204030204" pitchFamily="34" charset="0"/>
                <a:cs typeface="Calibri" panose="020F0502020204030204" pitchFamily="34" charset="0"/>
              </a:rPr>
              <a:t>Point In Time Count</a:t>
            </a:r>
            <a:endParaRPr lang="en-US"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5" name="Text Placeholder 2">
            <a:extLst>
              <a:ext uri="{FF2B5EF4-FFF2-40B4-BE49-F238E27FC236}">
                <a16:creationId xmlns:a16="http://schemas.microsoft.com/office/drawing/2014/main" id="{5F54F9BF-EBBE-8F3D-2206-9897B246F849}"/>
              </a:ext>
            </a:extLst>
          </p:cNvPr>
          <p:cNvSpPr txBox="1">
            <a:spLocks/>
          </p:cNvSpPr>
          <p:nvPr/>
        </p:nvSpPr>
        <p:spPr>
          <a:xfrm>
            <a:off x="152400" y="1371600"/>
            <a:ext cx="85206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Why: Required by HUD. Combined with the Housing Inventory Count (HIC), the PIT shows capacity to meet the needs of people experiencing homelessness in each CoC</a:t>
            </a:r>
          </a:p>
          <a:p>
            <a:pPr lvl="1"/>
            <a:r>
              <a:rPr lang="en-US" sz="2000" dirty="0"/>
              <a:t>PIT = people portion and counts the people experiencing homelessness on the night of the count</a:t>
            </a:r>
          </a:p>
          <a:p>
            <a:pPr lvl="1"/>
            <a:r>
              <a:rPr lang="en-US" sz="2000" dirty="0"/>
              <a:t>Also completed via the PIT database: agency staff either review (HMIS participant projects) or enter (non-HMIS participating projects) total people sleeping in the program on the night of the count</a:t>
            </a:r>
          </a:p>
          <a:p>
            <a:pPr lvl="1"/>
            <a:r>
              <a:rPr lang="en-US" sz="2000" dirty="0"/>
              <a:t>Regional Coordinators work with CoC Leadership, providers, and Nutmeg to ensure all projects enter and/or verify data in a timely fashion</a:t>
            </a:r>
          </a:p>
        </p:txBody>
      </p:sp>
      <p:sp>
        <p:nvSpPr>
          <p:cNvPr id="3" name="Slide Number Placeholder 2">
            <a:extLst>
              <a:ext uri="{FF2B5EF4-FFF2-40B4-BE49-F238E27FC236}">
                <a16:creationId xmlns:a16="http://schemas.microsoft.com/office/drawing/2014/main" id="{73F6C23C-2ECE-3F61-03F8-7F18FFB56CAD}"/>
              </a:ext>
            </a:extLst>
          </p:cNvPr>
          <p:cNvSpPr>
            <a:spLocks noGrp="1"/>
          </p:cNvSpPr>
          <p:nvPr>
            <p:ph type="sldNum" sz="quarter" idx="12"/>
          </p:nvPr>
        </p:nvSpPr>
        <p:spPr/>
        <p:txBody>
          <a:bodyPr/>
          <a:lstStyle/>
          <a:p>
            <a:fld id="{00911E7C-97CA-470C-B10B-A9292783C67B}" type="slidenum">
              <a:rPr lang="en-US" smtClean="0"/>
              <a:pPr/>
              <a:t>7</a:t>
            </a:fld>
            <a:endParaRPr lang="en-US"/>
          </a:p>
        </p:txBody>
      </p:sp>
    </p:spTree>
    <p:extLst>
      <p:ext uri="{BB962C8B-B14F-4D97-AF65-F5344CB8AC3E}">
        <p14:creationId xmlns:p14="http://schemas.microsoft.com/office/powerpoint/2010/main" val="46096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40CCA-E0B2-4E8A-1C0E-CDDDB8B587DF}"/>
              </a:ext>
            </a:extLst>
          </p:cNvPr>
          <p:cNvSpPr>
            <a:spLocks noGrp="1"/>
          </p:cNvSpPr>
          <p:nvPr>
            <p:ph type="title"/>
          </p:nvPr>
        </p:nvSpPr>
        <p:spPr/>
        <p:txBody>
          <a:bodyPr>
            <a:noAutofit/>
          </a:bodyPr>
          <a:lstStyle/>
          <a:p>
            <a:r>
              <a:rPr lang="en-US" sz="2800" dirty="0">
                <a:latin typeface="Rockwell" panose="02060603020205020403" pitchFamily="18" charset="0"/>
              </a:rPr>
              <a:t>Federal Requirements for HIC &amp; PIT (2)</a:t>
            </a:r>
          </a:p>
        </p:txBody>
      </p:sp>
      <p:sp>
        <p:nvSpPr>
          <p:cNvPr id="3" name="Content Placeholder 2">
            <a:extLst>
              <a:ext uri="{FF2B5EF4-FFF2-40B4-BE49-F238E27FC236}">
                <a16:creationId xmlns:a16="http://schemas.microsoft.com/office/drawing/2014/main" id="{E36E5F7A-C5B8-D302-08CC-F20EE6ABA024}"/>
              </a:ext>
            </a:extLst>
          </p:cNvPr>
          <p:cNvSpPr>
            <a:spLocks noGrp="1"/>
          </p:cNvSpPr>
          <p:nvPr>
            <p:ph idx="1"/>
          </p:nvPr>
        </p:nvSpPr>
        <p:spPr>
          <a:xfrm>
            <a:off x="457200" y="1186635"/>
            <a:ext cx="8229600" cy="4267199"/>
          </a:xfrm>
        </p:spPr>
        <p:txBody>
          <a:bodyPr>
            <a:normAutofit/>
          </a:bodyPr>
          <a:lstStyle/>
          <a:p>
            <a:pPr marL="106442" indent="0">
              <a:lnSpc>
                <a:spcPct val="130000"/>
              </a:lnSpc>
              <a:spcBef>
                <a:spcPts val="0"/>
              </a:spcBef>
              <a:buClr>
                <a:schemeClr val="lt1"/>
              </a:buClr>
              <a:buSzPts val="1924"/>
              <a:buNone/>
            </a:pPr>
            <a:r>
              <a:rPr lang="en-US" sz="2800" b="1" dirty="0">
                <a:latin typeface="Calibri"/>
                <a:ea typeface="Calibri"/>
                <a:cs typeface="Calibri"/>
                <a:sym typeface="Calibri"/>
              </a:rPr>
              <a:t>Importance of the Counts</a:t>
            </a:r>
          </a:p>
          <a:p>
            <a:pPr marL="365760" indent="-274320">
              <a:spcBef>
                <a:spcPts val="0"/>
              </a:spcBef>
              <a:buClr>
                <a:schemeClr val="lt1"/>
              </a:buClr>
              <a:buSzPts val="1924"/>
            </a:pPr>
            <a:r>
              <a:rPr lang="en-US" sz="2800" dirty="0"/>
              <a:t>Snapshot of Homelessness: Provides annual insights into homelessness trends. </a:t>
            </a:r>
          </a:p>
          <a:p>
            <a:pPr marL="106442" lvl="0" indent="0" rtl="0">
              <a:lnSpc>
                <a:spcPct val="130000"/>
              </a:lnSpc>
              <a:spcBef>
                <a:spcPts val="0"/>
              </a:spcBef>
              <a:spcAft>
                <a:spcPts val="0"/>
              </a:spcAft>
              <a:buClr>
                <a:schemeClr val="lt1"/>
              </a:buClr>
              <a:buSzPts val="1924"/>
              <a:buNone/>
            </a:pPr>
            <a:r>
              <a:rPr lang="en-US" sz="2800" b="1" dirty="0">
                <a:latin typeface="Calibri"/>
                <a:ea typeface="Calibri"/>
                <a:cs typeface="Calibri"/>
                <a:sym typeface="Calibri"/>
              </a:rPr>
              <a:t>Goal</a:t>
            </a:r>
          </a:p>
          <a:p>
            <a:pPr marL="365760" indent="-274320">
              <a:spcBef>
                <a:spcPts val="0"/>
              </a:spcBef>
              <a:buClr>
                <a:schemeClr val="lt1"/>
              </a:buClr>
              <a:buSzPts val="1924"/>
            </a:pPr>
            <a:r>
              <a:rPr lang="en-US" sz="2800" dirty="0"/>
              <a:t>Determine federal funding and resource allotment/eligibility for Connecticut.</a:t>
            </a:r>
            <a:endParaRPr lang="en-US" sz="2800" b="1" dirty="0">
              <a:latin typeface="Calibri"/>
              <a:ea typeface="Calibri"/>
              <a:cs typeface="Calibri"/>
              <a:sym typeface="Calibri"/>
            </a:endParaRPr>
          </a:p>
          <a:p>
            <a:endParaRPr lang="en-US" dirty="0"/>
          </a:p>
        </p:txBody>
      </p:sp>
      <p:pic>
        <p:nvPicPr>
          <p:cNvPr id="5" name="Picture 4" descr="A puzzle pieces with a person's head and text&#10;&#10;Description automatically generated">
            <a:extLst>
              <a:ext uri="{FF2B5EF4-FFF2-40B4-BE49-F238E27FC236}">
                <a16:creationId xmlns:a16="http://schemas.microsoft.com/office/drawing/2014/main" id="{E5B1021F-8C5B-438B-6553-D637F42A0398}"/>
              </a:ext>
            </a:extLst>
          </p:cNvPr>
          <p:cNvPicPr>
            <a:picLocks noChangeAspect="1"/>
          </p:cNvPicPr>
          <p:nvPr/>
        </p:nvPicPr>
        <p:blipFill>
          <a:blip r:embed="rId2" cstate="print">
            <a:extLst>
              <a:ext uri="{28A0092B-C50C-407E-A947-70E740481C1C}">
                <a14:useLocalDpi xmlns:a14="http://schemas.microsoft.com/office/drawing/2010/main" val="0"/>
              </a:ext>
            </a:extLst>
          </a:blip>
          <a:srcRect t="19334" b="19332"/>
          <a:stretch/>
        </p:blipFill>
        <p:spPr>
          <a:xfrm>
            <a:off x="1562100" y="4169410"/>
            <a:ext cx="6019800" cy="2307590"/>
          </a:xfrm>
          <a:prstGeom prst="rect">
            <a:avLst/>
          </a:prstGeom>
        </p:spPr>
      </p:pic>
    </p:spTree>
    <p:extLst>
      <p:ext uri="{BB962C8B-B14F-4D97-AF65-F5344CB8AC3E}">
        <p14:creationId xmlns:p14="http://schemas.microsoft.com/office/powerpoint/2010/main" val="175713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3600" dirty="0">
                <a:solidFill>
                  <a:schemeClr val="dk1"/>
                </a:solidFill>
                <a:latin typeface="Rockwell" panose="02060603020205020403" pitchFamily="18" charset="0"/>
                <a:ea typeface="Arial"/>
                <a:cs typeface="Arial"/>
                <a:sym typeface="Rockwell"/>
              </a:rPr>
              <a:t>Overview</a:t>
            </a:r>
            <a:endParaRPr lang="en-US" sz="3600" dirty="0">
              <a:solidFill>
                <a:schemeClr val="dk1"/>
              </a:solidFill>
              <a:latin typeface="Rockwell" panose="02060603020205020403" pitchFamily="18" charset="0"/>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8" name="Google Shape;96;p18">
            <a:extLst>
              <a:ext uri="{FF2B5EF4-FFF2-40B4-BE49-F238E27FC236}">
                <a16:creationId xmlns:a16="http://schemas.microsoft.com/office/drawing/2014/main" id="{29C0B475-FC58-6102-C474-4C05E13DDF53}"/>
              </a:ext>
            </a:extLst>
          </p:cNvPr>
          <p:cNvSpPr txBox="1">
            <a:spLocks/>
          </p:cNvSpPr>
          <p:nvPr/>
        </p:nvSpPr>
        <p:spPr>
          <a:xfrm>
            <a:off x="152400" y="1337310"/>
            <a:ext cx="8862291" cy="5139690"/>
          </a:xfrm>
          <a:prstGeom prst="rect">
            <a:avLst/>
          </a:prstGeom>
          <a:ln w="38100">
            <a:noFill/>
          </a:ln>
        </p:spPr>
        <p:txBody>
          <a:bodyPr spcFirstLastPara="1"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5080" indent="0">
              <a:lnSpc>
                <a:spcPct val="80000"/>
              </a:lnSpc>
              <a:spcBef>
                <a:spcPts val="1200"/>
              </a:spcBef>
              <a:buClr>
                <a:schemeClr val="bg1"/>
              </a:buClr>
              <a:buSzPts val="1800"/>
              <a:buNone/>
            </a:pPr>
            <a:r>
              <a:rPr lang="en-US" sz="2800" dirty="0">
                <a:latin typeface="Calibri"/>
                <a:ea typeface="Calibri"/>
                <a:cs typeface="Calibri"/>
                <a:sym typeface="Calibri"/>
              </a:rPr>
              <a:t>The Point in Time (PIT) counts people experiencing homelessness within each Continuum of Care’s geographic region. </a:t>
            </a:r>
          </a:p>
          <a:p>
            <a:pPr marL="114300" marR="5080" indent="0">
              <a:lnSpc>
                <a:spcPct val="80000"/>
              </a:lnSpc>
              <a:spcBef>
                <a:spcPts val="1200"/>
              </a:spcBef>
              <a:buClr>
                <a:schemeClr val="bg1"/>
              </a:buClr>
              <a:buSzPts val="1800"/>
              <a:buNone/>
            </a:pPr>
            <a:r>
              <a:rPr lang="en-US" sz="2800" dirty="0">
                <a:latin typeface="Calibri"/>
                <a:ea typeface="Calibri"/>
                <a:cs typeface="Calibri"/>
                <a:sym typeface="Calibri"/>
              </a:rPr>
              <a:t>Populations included in PIT: </a:t>
            </a:r>
          </a:p>
          <a:p>
            <a:pPr marL="457200" marR="5080">
              <a:lnSpc>
                <a:spcPct val="80000"/>
              </a:lnSpc>
              <a:spcBef>
                <a:spcPts val="0"/>
              </a:spcBef>
              <a:buClr>
                <a:schemeClr val="bg1"/>
              </a:buClr>
              <a:buSzPct val="54000"/>
            </a:pPr>
            <a:r>
              <a:rPr lang="en-US" sz="2800" dirty="0">
                <a:latin typeface="Calibri"/>
                <a:ea typeface="Calibri"/>
                <a:cs typeface="Calibri"/>
                <a:sym typeface="Calibri"/>
              </a:rPr>
              <a:t>Emergency Shelter  (ES)                       </a:t>
            </a:r>
          </a:p>
          <a:p>
            <a:pPr marL="488950" marR="5080">
              <a:lnSpc>
                <a:spcPct val="80000"/>
              </a:lnSpc>
              <a:spcBef>
                <a:spcPts val="0"/>
              </a:spcBef>
              <a:buClr>
                <a:schemeClr val="bg1"/>
              </a:buClr>
              <a:buSzPts val="1300"/>
            </a:pPr>
            <a:r>
              <a:rPr lang="en-US" sz="2800" dirty="0">
                <a:latin typeface="Calibri"/>
                <a:ea typeface="Calibri"/>
                <a:cs typeface="Calibri"/>
                <a:sym typeface="Calibri"/>
              </a:rPr>
              <a:t>Transitional Housing (TH)</a:t>
            </a:r>
          </a:p>
          <a:p>
            <a:pPr marL="488950" marR="5080">
              <a:lnSpc>
                <a:spcPct val="80000"/>
              </a:lnSpc>
              <a:spcBef>
                <a:spcPts val="0"/>
              </a:spcBef>
              <a:buClr>
                <a:schemeClr val="bg1"/>
              </a:buClr>
              <a:buSzPts val="1300"/>
            </a:pPr>
            <a:r>
              <a:rPr lang="en-US" sz="2800" dirty="0">
                <a:latin typeface="Calibri"/>
                <a:ea typeface="Calibri"/>
                <a:cs typeface="Calibri"/>
                <a:sym typeface="Calibri"/>
              </a:rPr>
              <a:t>Safe Haven (SH)</a:t>
            </a:r>
          </a:p>
          <a:p>
            <a:pPr marL="488950" marR="5080">
              <a:lnSpc>
                <a:spcPct val="80000"/>
              </a:lnSpc>
              <a:spcBef>
                <a:spcPts val="0"/>
              </a:spcBef>
              <a:buClr>
                <a:schemeClr val="bg1"/>
              </a:buClr>
              <a:buSzPts val="1300"/>
            </a:pPr>
            <a:r>
              <a:rPr lang="en-US" sz="2800" dirty="0">
                <a:latin typeface="Calibri"/>
                <a:ea typeface="Calibri"/>
                <a:cs typeface="Calibri"/>
                <a:sym typeface="Calibri"/>
              </a:rPr>
              <a:t>Unsheltered Situations</a:t>
            </a:r>
          </a:p>
          <a:p>
            <a:pPr marL="889000" marR="5080" lvl="1">
              <a:lnSpc>
                <a:spcPct val="80000"/>
              </a:lnSpc>
              <a:spcBef>
                <a:spcPts val="0"/>
              </a:spcBef>
              <a:buClr>
                <a:schemeClr val="bg1"/>
              </a:buClr>
              <a:buSzPts val="1300"/>
            </a:pPr>
            <a:r>
              <a:rPr lang="en-US" dirty="0">
                <a:latin typeface="Calibri"/>
                <a:ea typeface="Calibri"/>
                <a:cs typeface="Calibri"/>
                <a:sym typeface="Calibri"/>
              </a:rPr>
              <a:t>Street Outreach (SO)</a:t>
            </a:r>
          </a:p>
          <a:p>
            <a:pPr marL="889000" marR="5080" lvl="1">
              <a:lnSpc>
                <a:spcPct val="80000"/>
              </a:lnSpc>
              <a:spcBef>
                <a:spcPts val="0"/>
              </a:spcBef>
              <a:buClr>
                <a:schemeClr val="bg1"/>
              </a:buClr>
              <a:buSzPts val="1300"/>
            </a:pPr>
            <a:r>
              <a:rPr lang="en-US" dirty="0">
                <a:latin typeface="Calibri"/>
                <a:ea typeface="Calibri"/>
                <a:cs typeface="Calibri"/>
                <a:sym typeface="Calibri"/>
              </a:rPr>
              <a:t>Youth Navigator</a:t>
            </a:r>
          </a:p>
          <a:p>
            <a:pPr marL="488950" marR="5080">
              <a:lnSpc>
                <a:spcPct val="80000"/>
              </a:lnSpc>
              <a:spcBef>
                <a:spcPts val="0"/>
              </a:spcBef>
              <a:buClr>
                <a:schemeClr val="bg1"/>
              </a:buClr>
              <a:buSzPts val="1300"/>
            </a:pPr>
            <a:endParaRPr lang="en-US" sz="2400" dirty="0">
              <a:latin typeface="Calibri"/>
              <a:ea typeface="Calibri"/>
              <a:cs typeface="Calibri"/>
              <a:sym typeface="Calibri"/>
            </a:endParaRPr>
          </a:p>
        </p:txBody>
      </p:sp>
    </p:spTree>
    <p:extLst>
      <p:ext uri="{BB962C8B-B14F-4D97-AF65-F5344CB8AC3E}">
        <p14:creationId xmlns:p14="http://schemas.microsoft.com/office/powerpoint/2010/main" val="28600467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resentation Title&amp;quot;&quot;/&gt;&lt;property id=&quot;20307&quot; value=&quot;256&quot;/&gt;&lt;/object&gt;&lt;object type=&quot;3&quot; unique_id=&quot;10005&quot;&gt;&lt;property id=&quot;20148&quot; value=&quot;5&quot;/&gt;&lt;property id=&quot;20300&quot; value=&quot;Slide 2 - &amp;quot;Example List&amp;quot;&quot;/&gt;&lt;property id=&quot;20307&quot; value=&quot;257&quot;/&gt;&lt;/object&gt;&lt;object type=&quot;3&quot; unique_id=&quot;10006&quot;&gt;&lt;property id=&quot;20148&quot; value=&quot;5&quot;/&gt;&lt;property id=&quot;20300&quot; value=&quot;Slide 3 - &amp;quot;Sub-Section Divider&amp;quot;&quot;/&gt;&lt;property id=&quot;20307&quot; value=&quot;258&quot;/&gt;&lt;/object&gt;&lt;object type=&quot;3&quot; unique_id=&quot;10007&quot;&gt;&lt;property id=&quot;20148&quot; value=&quot;5&quot;/&gt;&lt;property id=&quot;20300&quot; value=&quot;Slide 4 - &amp;quot;Example Table&amp;quot;&quot;/&gt;&lt;property id=&quot;20307&quot; value=&quot;259&quot;/&gt;&lt;/object&gt;&lt;object type=&quot;3&quot; unique_id=&quot;10008&quot;&gt;&lt;property id=&quot;20148&quot; value=&quot;5&quot;/&gt;&lt;property id=&quot;20300&quot; value=&quot;Slide 5&quot;/&gt;&lt;property id=&quot;20307&quot; value=&quot;260&quot;/&gt;&lt;/object&gt;&lt;/object&gt;&lt;/object&gt;&lt;/database&gt;"/>
  <p:tag name="SECTOMILLISECCONVERTED" val="1"/>
  <p:tag name="ARTICULATE_SLIDE_COUNT" val="2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Droid San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2794</TotalTime>
  <Words>1664</Words>
  <Application>Microsoft Office PowerPoint</Application>
  <PresentationFormat>On-screen Show (4:3)</PresentationFormat>
  <Paragraphs>252</Paragraphs>
  <Slides>25</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Aptos</vt:lpstr>
      <vt:lpstr>Arial</vt:lpstr>
      <vt:lpstr>Average</vt:lpstr>
      <vt:lpstr>Calibri</vt:lpstr>
      <vt:lpstr>Droid Sans</vt:lpstr>
      <vt:lpstr>Poppins</vt:lpstr>
      <vt:lpstr>roboto</vt:lpstr>
      <vt:lpstr>Rockwell</vt:lpstr>
      <vt:lpstr>Office Theme</vt:lpstr>
      <vt:lpstr>2024-2025 Un-Sheltered People Count Training</vt:lpstr>
      <vt:lpstr>Important Contact Information</vt:lpstr>
      <vt:lpstr>Meeting Agenda</vt:lpstr>
      <vt:lpstr>Roles and Responsibilities </vt:lpstr>
      <vt:lpstr>Federal Requirements for Counting People Experiencing Homelessness &amp; Inventory</vt:lpstr>
      <vt:lpstr>What is the Point-in-Time Count?</vt:lpstr>
      <vt:lpstr>Point In Time Count</vt:lpstr>
      <vt:lpstr>Federal Requirements for HIC &amp; PIT (2)</vt:lpstr>
      <vt:lpstr>Overview</vt:lpstr>
      <vt:lpstr>Overview Continued</vt:lpstr>
      <vt:lpstr>Unsheltered Count</vt:lpstr>
      <vt:lpstr>Important Links</vt:lpstr>
      <vt:lpstr>PIT App Training: Un-Sheltered HMIS and Non-HMIS</vt:lpstr>
      <vt:lpstr>PIT App Training: Un-Sheltered HMIS and Non-HMIS</vt:lpstr>
      <vt:lpstr>Non-HMIS Outreach and Warming Center Programs</vt:lpstr>
      <vt:lpstr>Non-HMIS Outreach and Warming Center Programs</vt:lpstr>
      <vt:lpstr>Non-HMIS Outreach and Warming Center Programs</vt:lpstr>
      <vt:lpstr>Non-HMIS Outreach and Warming Center Programs</vt:lpstr>
      <vt:lpstr>Non-HMIS Outreach and Warming Center Programs</vt:lpstr>
      <vt:lpstr>Reserved Bed Data Collection</vt:lpstr>
      <vt:lpstr>PIT Database Demonstration</vt:lpstr>
      <vt:lpstr>Important Dates &amp; Resources</vt:lpstr>
      <vt:lpstr>Important Dates &amp; Resources</vt:lpstr>
      <vt:lpstr>Important Contact Information</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dc:title>
  <dc:creator>James</dc:creator>
  <cp:lastModifiedBy>Paul Schmitz</cp:lastModifiedBy>
  <cp:revision>105</cp:revision>
  <dcterms:created xsi:type="dcterms:W3CDTF">2011-01-28T01:57:10Z</dcterms:created>
  <dcterms:modified xsi:type="dcterms:W3CDTF">2025-01-09T21:30:42Z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EA214342-E578-4705-AF1B-CA7E4087F08C</vt:lpwstr>
  </property>
  <property fmtid="{D5CDD505-2E9C-101B-9397-08002B2CF9AE}" pid="3" name="ArticulatePath">
    <vt:lpwstr>PIT 2024-2025 Un-Sheltered People Count Training - Final</vt:lpwstr>
  </property>
</Properties>
</file>