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35"/>
  </p:notesMasterIdLst>
  <p:handoutMasterIdLst>
    <p:handoutMasterId r:id="rId36"/>
  </p:handoutMasterIdLst>
  <p:sldIdLst>
    <p:sldId id="256" r:id="rId3"/>
    <p:sldId id="296" r:id="rId4"/>
    <p:sldId id="273" r:id="rId5"/>
    <p:sldId id="291" r:id="rId6"/>
    <p:sldId id="280" r:id="rId7"/>
    <p:sldId id="302" r:id="rId8"/>
    <p:sldId id="286" r:id="rId9"/>
    <p:sldId id="306" r:id="rId10"/>
    <p:sldId id="293" r:id="rId11"/>
    <p:sldId id="297" r:id="rId12"/>
    <p:sldId id="283" r:id="rId13"/>
    <p:sldId id="310" r:id="rId14"/>
    <p:sldId id="257" r:id="rId15"/>
    <p:sldId id="258" r:id="rId16"/>
    <p:sldId id="259" r:id="rId17"/>
    <p:sldId id="260" r:id="rId18"/>
    <p:sldId id="261" r:id="rId19"/>
    <p:sldId id="262" r:id="rId20"/>
    <p:sldId id="278" r:id="rId21"/>
    <p:sldId id="300" r:id="rId22"/>
    <p:sldId id="308" r:id="rId23"/>
    <p:sldId id="298" r:id="rId24"/>
    <p:sldId id="299" r:id="rId25"/>
    <p:sldId id="274" r:id="rId26"/>
    <p:sldId id="305" r:id="rId27"/>
    <p:sldId id="303" r:id="rId28"/>
    <p:sldId id="307" r:id="rId29"/>
    <p:sldId id="288" r:id="rId30"/>
    <p:sldId id="304" r:id="rId31"/>
    <p:sldId id="295" r:id="rId32"/>
    <p:sldId id="292" r:id="rId33"/>
    <p:sldId id="290" r:id="rId34"/>
  </p:sldIdLst>
  <p:sldSz cx="9144000" cy="6858000" type="screen4x3"/>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223B47-36F6-AA09-05EF-3A51E3692300}" name="Shannon Quinn-Sheeran" initials="SQ" userId="b87b281aada16072" providerId="Windows Live"/>
  <p188:author id="{1F104C7B-0EBC-3ECC-C2E8-7185DE883465}" name="Jim Bombaci" initials="JB" userId="71fe6c6e7f44d40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88497" autoAdjust="0"/>
  </p:normalViewPr>
  <p:slideViewPr>
    <p:cSldViewPr>
      <p:cViewPr varScale="1">
        <p:scale>
          <a:sx n="98" d="100"/>
          <a:sy n="98" d="100"/>
        </p:scale>
        <p:origin x="2148" y="78"/>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381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57DE6E-9677-44BC-BE80-1BF13AA6A289}" type="datetimeFigureOut">
              <a:rPr lang="en-US" smtClean="0"/>
              <a:pPr/>
              <a:t>1/6/2026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3B55319-D93C-4A30-A783-9477CC6A1E2E}" type="slidenum">
              <a:rPr lang="en-US" smtClean="0"/>
              <a:pPr/>
              <a:t>‹#›</a:t>
            </a:fld>
            <a:endParaRPr lang="en-US"/>
          </a:p>
        </p:txBody>
      </p:sp>
    </p:spTree>
    <p:extLst>
      <p:ext uri="{BB962C8B-B14F-4D97-AF65-F5344CB8AC3E}">
        <p14:creationId xmlns:p14="http://schemas.microsoft.com/office/powerpoint/2010/main" val="2233295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A77572-F8E8-4E73-8B0E-F67D3B7983AF}" type="datetimeFigureOut">
              <a:rPr lang="en-US" smtClean="0"/>
              <a:t>1/6/2026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0B3417-4B9C-41C6-B28C-33271B5E1D05}" type="slidenum">
              <a:rPr lang="en-US" smtClean="0"/>
              <a:t>‹#›</a:t>
            </a:fld>
            <a:endParaRPr lang="en-US"/>
          </a:p>
        </p:txBody>
      </p:sp>
    </p:spTree>
    <p:extLst>
      <p:ext uri="{BB962C8B-B14F-4D97-AF65-F5344CB8AC3E}">
        <p14:creationId xmlns:p14="http://schemas.microsoft.com/office/powerpoint/2010/main" val="3842079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1</a:t>
            </a:fld>
            <a:endParaRPr lang="en-US"/>
          </a:p>
        </p:txBody>
      </p:sp>
    </p:spTree>
    <p:extLst>
      <p:ext uri="{BB962C8B-B14F-4D97-AF65-F5344CB8AC3E}">
        <p14:creationId xmlns:p14="http://schemas.microsoft.com/office/powerpoint/2010/main" val="2958804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Paul L Starts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840a23c092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840a23c09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840a23c092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840a23c09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Hford</a:t>
            </a:r>
            <a:r>
              <a:rPr lang="en-US" dirty="0"/>
              <a:t> &amp;Central – run the CLA report and verify correct; SP sends quarterly reports to SO teams w/ CLAs not complete w/in last 90 days; look @ program enrollments; if CLAs – unable to determine for 90 days or more, maybe have enrollments to close out. Helpful: Generic unsheltered enrollments if 90 days of no services. </a:t>
            </a:r>
          </a:p>
          <a:p>
            <a:pPr marL="0" lvl="0" indent="0" algn="l" rtl="0">
              <a:spcBef>
                <a:spcPts val="0"/>
              </a:spcBef>
              <a:spcAft>
                <a:spcPts val="0"/>
              </a:spcAft>
              <a:buNone/>
            </a:pPr>
            <a:r>
              <a:rPr lang="en-US" dirty="0"/>
              <a:t> - Look @ who is missing: ppl who’ve come up in convo but not in HMIS. Who on shelter priority list and who is not on BNL? Now need enroll in HMIS or clean up shelter priority list b/c no notes for a while. Come off of SO and </a:t>
            </a:r>
            <a:r>
              <a:rPr lang="en-US" dirty="0" err="1"/>
              <a:t>smartsheet</a:t>
            </a:r>
            <a:r>
              <a:rPr lang="en-US" dirty="0"/>
              <a:t> data. Then – look at folks in </a:t>
            </a:r>
            <a:r>
              <a:rPr lang="en-US" dirty="0" err="1"/>
              <a:t>que</a:t>
            </a:r>
            <a:r>
              <a:rPr lang="en-US" dirty="0"/>
              <a:t> for SO.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840a23c092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840a23c09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Once data in place, how coordinate teams to engage all and outreach to all locations during PIT.</a:t>
            </a:r>
          </a:p>
          <a:p>
            <a:pPr marL="0" lvl="0" indent="0" algn="l" rtl="0">
              <a:spcBef>
                <a:spcPts val="0"/>
              </a:spcBef>
              <a:spcAft>
                <a:spcPts val="0"/>
              </a:spcAft>
              <a:buNone/>
            </a:pPr>
            <a:r>
              <a:rPr lang="en-US" dirty="0"/>
              <a:t>JH has regional lead. Create sheet – listing out all encampments and hot spots and assigned team to each. Team stated date/time going there. </a:t>
            </a:r>
            <a:r>
              <a:rPr lang="en-US" dirty="0" err="1"/>
              <a:t>Cretated</a:t>
            </a:r>
            <a:r>
              <a:rPr lang="en-US" dirty="0"/>
              <a:t> mini SO plan for PIT week.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840a23c092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840a23c092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Paul: </a:t>
            </a:r>
            <a:endParaRPr sz="1000"/>
          </a:p>
          <a:p>
            <a:pPr marL="914400" lvl="1" indent="-292100" algn="l" rtl="0">
              <a:lnSpc>
                <a:spcPct val="115000"/>
              </a:lnSpc>
              <a:spcBef>
                <a:spcPts val="0"/>
              </a:spcBef>
              <a:spcAft>
                <a:spcPts val="0"/>
              </a:spcAft>
              <a:buClr>
                <a:schemeClr val="dk1"/>
              </a:buClr>
              <a:buSzPts val="1000"/>
              <a:buFont typeface="Raleway"/>
              <a:buChar char="○"/>
            </a:pPr>
            <a:r>
              <a:rPr lang="en" sz="1000">
                <a:solidFill>
                  <a:schemeClr val="dk1"/>
                </a:solidFill>
                <a:latin typeface="Raleway"/>
                <a:ea typeface="Raleway"/>
                <a:cs typeface="Raleway"/>
                <a:sym typeface="Raleway"/>
              </a:rPr>
              <a:t>Establish relationships with those who can identify unsheltered households in communities where canvassing isn’t feasible</a:t>
            </a:r>
            <a:endParaRPr sz="1000">
              <a:solidFill>
                <a:schemeClr val="dk1"/>
              </a:solidFill>
              <a:latin typeface="Raleway"/>
              <a:ea typeface="Raleway"/>
              <a:cs typeface="Raleway"/>
              <a:sym typeface="Raleway"/>
            </a:endParaRPr>
          </a:p>
          <a:p>
            <a:pPr marL="914400" lvl="1" indent="-292100" algn="l" rtl="0">
              <a:lnSpc>
                <a:spcPct val="115000"/>
              </a:lnSpc>
              <a:spcBef>
                <a:spcPts val="0"/>
              </a:spcBef>
              <a:spcAft>
                <a:spcPts val="0"/>
              </a:spcAft>
              <a:buClr>
                <a:schemeClr val="dk1"/>
              </a:buClr>
              <a:buSzPts val="1000"/>
              <a:buFont typeface="Raleway"/>
              <a:buChar char="○"/>
            </a:pPr>
            <a:r>
              <a:rPr lang="en" sz="1000">
                <a:solidFill>
                  <a:schemeClr val="dk1"/>
                </a:solidFill>
                <a:latin typeface="Raleway"/>
                <a:ea typeface="Raleway"/>
                <a:cs typeface="Raleway"/>
                <a:sym typeface="Raleway"/>
              </a:rPr>
              <a:t>Educate these partners about the PIT Count and stay in communication during the lead-up</a:t>
            </a:r>
            <a:endParaRPr sz="1000">
              <a:solidFill>
                <a:schemeClr val="dk1"/>
              </a:solidFill>
              <a:latin typeface="Raleway"/>
              <a:ea typeface="Raleway"/>
              <a:cs typeface="Raleway"/>
              <a:sym typeface="Raleway"/>
            </a:endParaRPr>
          </a:p>
          <a:p>
            <a:pPr marL="914400" lvl="1" indent="-292100" algn="l" rtl="0">
              <a:lnSpc>
                <a:spcPct val="115000"/>
              </a:lnSpc>
              <a:spcBef>
                <a:spcPts val="0"/>
              </a:spcBef>
              <a:spcAft>
                <a:spcPts val="0"/>
              </a:spcAft>
              <a:buClr>
                <a:schemeClr val="dk1"/>
              </a:buClr>
              <a:buSzPts val="1000"/>
              <a:buFont typeface="Raleway"/>
              <a:buChar char="○"/>
            </a:pPr>
            <a:r>
              <a:rPr lang="en" sz="1000">
                <a:solidFill>
                  <a:schemeClr val="dk1"/>
                </a:solidFill>
                <a:latin typeface="Raleway"/>
                <a:ea typeface="Raleway"/>
                <a:cs typeface="Raleway"/>
                <a:sym typeface="Raleway"/>
              </a:rPr>
              <a:t>In some cases, these partners may be able to verify living situations on night of PIT.</a:t>
            </a:r>
            <a:endParaRPr sz="1000">
              <a:solidFill>
                <a:schemeClr val="dk1"/>
              </a:solidFill>
              <a:latin typeface="Raleway"/>
              <a:ea typeface="Raleway"/>
              <a:cs typeface="Raleway"/>
              <a:sym typeface="Raleway"/>
            </a:endParaRPr>
          </a:p>
          <a:p>
            <a:pPr marL="914400" lvl="1" indent="-292100" algn="l" rtl="0">
              <a:lnSpc>
                <a:spcPct val="115000"/>
              </a:lnSpc>
              <a:spcBef>
                <a:spcPts val="0"/>
              </a:spcBef>
              <a:spcAft>
                <a:spcPts val="0"/>
              </a:spcAft>
              <a:buClr>
                <a:schemeClr val="dk1"/>
              </a:buClr>
              <a:buSzPts val="1000"/>
              <a:buFont typeface="Raleway"/>
              <a:buChar char="○"/>
            </a:pPr>
            <a:r>
              <a:rPr lang="en" sz="1000">
                <a:solidFill>
                  <a:schemeClr val="dk1"/>
                </a:solidFill>
                <a:latin typeface="Raleway"/>
                <a:ea typeface="Raleway"/>
                <a:cs typeface="Raleway"/>
                <a:sym typeface="Raleway"/>
              </a:rPr>
              <a:t>Includes municipal social services/human services depts., police depts., hospitals, McKinney-Vento liaisons, volunteer-run CW shelters</a:t>
            </a:r>
            <a:endParaRPr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840a23c092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840a23c092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6661c4e66e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6661c4e66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20</a:t>
            </a:fld>
            <a:endParaRPr lang="en-US"/>
          </a:p>
        </p:txBody>
      </p:sp>
    </p:spTree>
    <p:extLst>
      <p:ext uri="{BB962C8B-B14F-4D97-AF65-F5344CB8AC3E}">
        <p14:creationId xmlns:p14="http://schemas.microsoft.com/office/powerpoint/2010/main" val="4036482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EEBE0-CE61-0E0E-EC6F-9477631F60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BE20FE-DFAB-4730-2D7F-BDA0FBB831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31FE83-310A-567C-0BAD-01AFE65DA4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75CE27-FC10-3BCA-4B70-B6631FE39777}"/>
              </a:ext>
            </a:extLst>
          </p:cNvPr>
          <p:cNvSpPr>
            <a:spLocks noGrp="1"/>
          </p:cNvSpPr>
          <p:nvPr>
            <p:ph type="sldNum" sz="quarter" idx="5"/>
          </p:nvPr>
        </p:nvSpPr>
        <p:spPr/>
        <p:txBody>
          <a:bodyPr/>
          <a:lstStyle/>
          <a:p>
            <a:fld id="{7C0B3417-4B9C-41C6-B28C-33271B5E1D05}" type="slidenum">
              <a:rPr lang="en-US" smtClean="0"/>
              <a:t>21</a:t>
            </a:fld>
            <a:endParaRPr lang="en-US"/>
          </a:p>
        </p:txBody>
      </p:sp>
    </p:spTree>
    <p:extLst>
      <p:ext uri="{BB962C8B-B14F-4D97-AF65-F5344CB8AC3E}">
        <p14:creationId xmlns:p14="http://schemas.microsoft.com/office/powerpoint/2010/main" val="3286899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22</a:t>
            </a:fld>
            <a:endParaRPr lang="en-US"/>
          </a:p>
        </p:txBody>
      </p:sp>
    </p:spTree>
    <p:extLst>
      <p:ext uri="{BB962C8B-B14F-4D97-AF65-F5344CB8AC3E}">
        <p14:creationId xmlns:p14="http://schemas.microsoft.com/office/powerpoint/2010/main" val="691087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3</a:t>
            </a:fld>
            <a:endParaRPr lang="en-US"/>
          </a:p>
        </p:txBody>
      </p:sp>
    </p:spTree>
    <p:extLst>
      <p:ext uri="{BB962C8B-B14F-4D97-AF65-F5344CB8AC3E}">
        <p14:creationId xmlns:p14="http://schemas.microsoft.com/office/powerpoint/2010/main" val="3337049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23</a:t>
            </a:fld>
            <a:endParaRPr lang="en-US"/>
          </a:p>
        </p:txBody>
      </p:sp>
    </p:spTree>
    <p:extLst>
      <p:ext uri="{BB962C8B-B14F-4D97-AF65-F5344CB8AC3E}">
        <p14:creationId xmlns:p14="http://schemas.microsoft.com/office/powerpoint/2010/main" val="3865668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46CA-5AE9-D4BF-722C-68AF71CDE9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8EF34A-C8D5-C8CD-9DA3-CDFE0835B5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7A4700-9A8B-9AB2-59FC-C58A81D9FE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63E403-B55F-E109-340C-E5393D3AC1C9}"/>
              </a:ext>
            </a:extLst>
          </p:cNvPr>
          <p:cNvSpPr>
            <a:spLocks noGrp="1"/>
          </p:cNvSpPr>
          <p:nvPr>
            <p:ph type="sldNum" sz="quarter" idx="5"/>
          </p:nvPr>
        </p:nvSpPr>
        <p:spPr/>
        <p:txBody>
          <a:bodyPr/>
          <a:lstStyle/>
          <a:p>
            <a:fld id="{7C0B3417-4B9C-41C6-B28C-33271B5E1D05}" type="slidenum">
              <a:rPr lang="en-US" smtClean="0"/>
              <a:t>25</a:t>
            </a:fld>
            <a:endParaRPr lang="en-US"/>
          </a:p>
        </p:txBody>
      </p:sp>
    </p:spTree>
    <p:extLst>
      <p:ext uri="{BB962C8B-B14F-4D97-AF65-F5344CB8AC3E}">
        <p14:creationId xmlns:p14="http://schemas.microsoft.com/office/powerpoint/2010/main" val="1271328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26</a:t>
            </a:fld>
            <a:endParaRPr lang="en-US"/>
          </a:p>
        </p:txBody>
      </p:sp>
    </p:spTree>
    <p:extLst>
      <p:ext uri="{BB962C8B-B14F-4D97-AF65-F5344CB8AC3E}">
        <p14:creationId xmlns:p14="http://schemas.microsoft.com/office/powerpoint/2010/main" val="3589831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B65A8-D7E7-D6E6-F81C-C39296E525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2F2FAE-64E2-25FB-77FC-155418FDD6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19070A-2925-4AA5-BFF1-B4AC2188D5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ACD364-FE13-8C92-CE91-E005187AE5D9}"/>
              </a:ext>
            </a:extLst>
          </p:cNvPr>
          <p:cNvSpPr>
            <a:spLocks noGrp="1"/>
          </p:cNvSpPr>
          <p:nvPr>
            <p:ph type="sldNum" sz="quarter" idx="5"/>
          </p:nvPr>
        </p:nvSpPr>
        <p:spPr/>
        <p:txBody>
          <a:bodyPr/>
          <a:lstStyle/>
          <a:p>
            <a:fld id="{7C0B3417-4B9C-41C6-B28C-33271B5E1D05}" type="slidenum">
              <a:rPr lang="en-US" smtClean="0"/>
              <a:t>27</a:t>
            </a:fld>
            <a:endParaRPr lang="en-US"/>
          </a:p>
        </p:txBody>
      </p:sp>
    </p:spTree>
    <p:extLst>
      <p:ext uri="{BB962C8B-B14F-4D97-AF65-F5344CB8AC3E}">
        <p14:creationId xmlns:p14="http://schemas.microsoft.com/office/powerpoint/2010/main" val="1209234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28</a:t>
            </a:fld>
            <a:endParaRPr lang="en-US"/>
          </a:p>
        </p:txBody>
      </p:sp>
    </p:spTree>
    <p:extLst>
      <p:ext uri="{BB962C8B-B14F-4D97-AF65-F5344CB8AC3E}">
        <p14:creationId xmlns:p14="http://schemas.microsoft.com/office/powerpoint/2010/main" val="3300241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programs in HMIS – update CLA so that you know generally where the participant has been sleeping. If helps – update case notes with specifics so you can find and count on PIT night. </a:t>
            </a:r>
          </a:p>
          <a:p>
            <a:r>
              <a:rPr lang="en-US" dirty="0"/>
              <a:t>All programs – update client lists so are working on most up-to-date information possible for PIT. </a:t>
            </a:r>
          </a:p>
          <a:p>
            <a:r>
              <a:rPr lang="en-US" dirty="0"/>
              <a:t>Mobile app programs – download to whatever device you will be using to record PIT and test so you are familiar with how it works. </a:t>
            </a:r>
          </a:p>
        </p:txBody>
      </p:sp>
      <p:sp>
        <p:nvSpPr>
          <p:cNvPr id="4" name="Slide Number Placeholder 3"/>
          <p:cNvSpPr>
            <a:spLocks noGrp="1"/>
          </p:cNvSpPr>
          <p:nvPr>
            <p:ph type="sldNum" sz="quarter" idx="5"/>
          </p:nvPr>
        </p:nvSpPr>
        <p:spPr/>
        <p:txBody>
          <a:bodyPr/>
          <a:lstStyle/>
          <a:p>
            <a:fld id="{7C0B3417-4B9C-41C6-B28C-33271B5E1D05}" type="slidenum">
              <a:rPr lang="en-US" smtClean="0"/>
              <a:t>29</a:t>
            </a:fld>
            <a:endParaRPr lang="en-US"/>
          </a:p>
        </p:txBody>
      </p:sp>
    </p:spTree>
    <p:extLst>
      <p:ext uri="{BB962C8B-B14F-4D97-AF65-F5344CB8AC3E}">
        <p14:creationId xmlns:p14="http://schemas.microsoft.com/office/powerpoint/2010/main" val="2197710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30</a:t>
            </a:fld>
            <a:endParaRPr lang="en-US"/>
          </a:p>
        </p:txBody>
      </p:sp>
    </p:spTree>
    <p:extLst>
      <p:ext uri="{BB962C8B-B14F-4D97-AF65-F5344CB8AC3E}">
        <p14:creationId xmlns:p14="http://schemas.microsoft.com/office/powerpoint/2010/main" val="2197710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4</a:t>
            </a:fld>
            <a:endParaRPr lang="en-US"/>
          </a:p>
        </p:txBody>
      </p:sp>
    </p:spTree>
    <p:extLst>
      <p:ext uri="{BB962C8B-B14F-4D97-AF65-F5344CB8AC3E}">
        <p14:creationId xmlns:p14="http://schemas.microsoft.com/office/powerpoint/2010/main" val="2438389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LF Start</a:t>
            </a:r>
          </a:p>
        </p:txBody>
      </p:sp>
      <p:sp>
        <p:nvSpPr>
          <p:cNvPr id="4" name="Slide Number Placeholder 3"/>
          <p:cNvSpPr>
            <a:spLocks noGrp="1"/>
          </p:cNvSpPr>
          <p:nvPr>
            <p:ph type="sldNum" sz="quarter" idx="5"/>
          </p:nvPr>
        </p:nvSpPr>
        <p:spPr/>
        <p:txBody>
          <a:bodyPr/>
          <a:lstStyle/>
          <a:p>
            <a:fld id="{7C0B3417-4B9C-41C6-B28C-33271B5E1D05}" type="slidenum">
              <a:rPr lang="en-US" smtClean="0"/>
              <a:t>5</a:t>
            </a:fld>
            <a:endParaRPr lang="en-US"/>
          </a:p>
        </p:txBody>
      </p:sp>
    </p:spTree>
    <p:extLst>
      <p:ext uri="{BB962C8B-B14F-4D97-AF65-F5344CB8AC3E}">
        <p14:creationId xmlns:p14="http://schemas.microsoft.com/office/powerpoint/2010/main" val="2488193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7</a:t>
            </a:fld>
            <a:endParaRPr lang="en-US"/>
          </a:p>
        </p:txBody>
      </p:sp>
    </p:spTree>
    <p:extLst>
      <p:ext uri="{BB962C8B-B14F-4D97-AF65-F5344CB8AC3E}">
        <p14:creationId xmlns:p14="http://schemas.microsoft.com/office/powerpoint/2010/main" val="1561365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Considered homeless: Includes people in the TH portion of Joint TH-RRH  programs &amp; the folks in the RRH portion of this are considered in PH</a:t>
            </a:r>
          </a:p>
        </p:txBody>
      </p:sp>
      <p:sp>
        <p:nvSpPr>
          <p:cNvPr id="4" name="Slide Number Placeholder 3"/>
          <p:cNvSpPr>
            <a:spLocks noGrp="1"/>
          </p:cNvSpPr>
          <p:nvPr>
            <p:ph type="sldNum" sz="quarter" idx="5"/>
          </p:nvPr>
        </p:nvSpPr>
        <p:spPr/>
        <p:txBody>
          <a:bodyPr/>
          <a:lstStyle/>
          <a:p>
            <a:fld id="{7C0B3417-4B9C-41C6-B28C-33271B5E1D05}" type="slidenum">
              <a:rPr lang="en-US" smtClean="0"/>
              <a:t>8</a:t>
            </a:fld>
            <a:endParaRPr lang="en-US"/>
          </a:p>
        </p:txBody>
      </p:sp>
    </p:spTree>
    <p:extLst>
      <p:ext uri="{BB962C8B-B14F-4D97-AF65-F5344CB8AC3E}">
        <p14:creationId xmlns:p14="http://schemas.microsoft.com/office/powerpoint/2010/main" val="370742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9</a:t>
            </a:fld>
            <a:endParaRPr lang="en-US"/>
          </a:p>
        </p:txBody>
      </p:sp>
    </p:spTree>
    <p:extLst>
      <p:ext uri="{BB962C8B-B14F-4D97-AF65-F5344CB8AC3E}">
        <p14:creationId xmlns:p14="http://schemas.microsoft.com/office/powerpoint/2010/main" val="3273255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10</a:t>
            </a:fld>
            <a:endParaRPr lang="en-US"/>
          </a:p>
        </p:txBody>
      </p:sp>
    </p:spTree>
    <p:extLst>
      <p:ext uri="{BB962C8B-B14F-4D97-AF65-F5344CB8AC3E}">
        <p14:creationId xmlns:p14="http://schemas.microsoft.com/office/powerpoint/2010/main" val="1524929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any links to Mobile App guidance here. </a:t>
            </a:r>
          </a:p>
        </p:txBody>
      </p:sp>
      <p:sp>
        <p:nvSpPr>
          <p:cNvPr id="4" name="Slide Number Placeholder 3"/>
          <p:cNvSpPr>
            <a:spLocks noGrp="1"/>
          </p:cNvSpPr>
          <p:nvPr>
            <p:ph type="sldNum" sz="quarter" idx="5"/>
          </p:nvPr>
        </p:nvSpPr>
        <p:spPr/>
        <p:txBody>
          <a:bodyPr/>
          <a:lstStyle/>
          <a:p>
            <a:fld id="{7C0B3417-4B9C-41C6-B28C-33271B5E1D05}" type="slidenum">
              <a:rPr lang="en-US" smtClean="0"/>
              <a:t>11</a:t>
            </a:fld>
            <a:endParaRPr lang="en-US"/>
          </a:p>
        </p:txBody>
      </p:sp>
    </p:spTree>
    <p:extLst>
      <p:ext uri="{BB962C8B-B14F-4D97-AF65-F5344CB8AC3E}">
        <p14:creationId xmlns:p14="http://schemas.microsoft.com/office/powerpoint/2010/main" val="3469138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91757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0" y="3048000"/>
            <a:ext cx="9144000" cy="762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74590FE-A156-4226-B40D-F0F67628475C}" type="datetime1">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11E7C-97CA-470C-B10B-A9292783C6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8914F7C-82F5-4E63-966D-7A357428C3D9}" type="datetime1">
              <a:rPr lang="en-US" smtClean="0"/>
              <a:t>1/6/2026</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11E7C-97CA-470C-B10B-A9292783C67B}" type="slidenum">
              <a:rPr lang="en-US" smtClean="0"/>
              <a:pPr/>
              <a:t>‹#›</a:t>
            </a:fld>
            <a:endParaRPr lang="en-US"/>
          </a:p>
        </p:txBody>
      </p:sp>
      <p:sp>
        <p:nvSpPr>
          <p:cNvPr id="10" name="Subtitle 3"/>
          <p:cNvSpPr>
            <a:spLocks noGrp="1"/>
          </p:cNvSpPr>
          <p:nvPr userDrawn="1">
            <p:ph type="subTitle" idx="1"/>
          </p:nvPr>
        </p:nvSpPr>
        <p:spPr>
          <a:xfrm>
            <a:off x="2590800" y="3429000"/>
            <a:ext cx="3886200" cy="1371600"/>
          </a:xfrm>
        </p:spPr>
        <p:txBody>
          <a:bodyPr>
            <a:normAutofit fontScale="92500"/>
          </a:bodyPr>
          <a:lstStyle>
            <a:lvl1pPr>
              <a:buNone/>
              <a:tabLst>
                <a:tab pos="1430338" algn="l"/>
              </a:tabLst>
              <a:defRPr>
                <a:solidFill>
                  <a:schemeClr val="bg1">
                    <a:lumMod val="65000"/>
                  </a:schemeClr>
                </a:solidFill>
              </a:defRPr>
            </a:lvl1pPr>
          </a:lstStyle>
          <a:p>
            <a:pPr algn="l">
              <a:tabLst>
                <a:tab pos="1030288" algn="l"/>
              </a:tabLst>
            </a:pPr>
            <a:r>
              <a:rPr lang="en-US" sz="2400" b="1" dirty="0">
                <a:latin typeface="Droid Sans" pitchFamily="34" charset="0"/>
                <a:ea typeface="Droid Sans" pitchFamily="34" charset="0"/>
                <a:cs typeface="Droid Sans" pitchFamily="34" charset="0"/>
              </a:rPr>
              <a:t>Phone</a:t>
            </a:r>
            <a:r>
              <a:rPr lang="en-US" sz="2400" dirty="0">
                <a:latin typeface="Droid Sans" pitchFamily="34" charset="0"/>
                <a:ea typeface="Droid Sans" pitchFamily="34" charset="0"/>
                <a:cs typeface="Droid Sans" pitchFamily="34" charset="0"/>
              </a:rPr>
              <a:t>	</a:t>
            </a:r>
            <a:r>
              <a:rPr lang="en-US" sz="2400" dirty="0">
                <a:solidFill>
                  <a:schemeClr val="tx1"/>
                </a:solidFill>
                <a:latin typeface="Droid Sans" pitchFamily="34" charset="0"/>
                <a:ea typeface="Droid Sans" pitchFamily="34" charset="0"/>
                <a:cs typeface="Droid Sans" pitchFamily="34" charset="0"/>
              </a:rPr>
              <a:t>(560) 256-4822</a:t>
            </a:r>
          </a:p>
          <a:p>
            <a:pPr algn="l">
              <a:tabLst>
                <a:tab pos="1030288" algn="l"/>
              </a:tabLst>
            </a:pPr>
            <a:r>
              <a:rPr lang="en-US" sz="2400" b="1" dirty="0">
                <a:latin typeface="Droid Sans" pitchFamily="34" charset="0"/>
                <a:ea typeface="Droid Sans" pitchFamily="34" charset="0"/>
                <a:cs typeface="Droid Sans" pitchFamily="34" charset="0"/>
              </a:rPr>
              <a:t>Web	</a:t>
            </a:r>
            <a:r>
              <a:rPr lang="en-US" sz="2400" dirty="0">
                <a:solidFill>
                  <a:schemeClr val="tx1"/>
                </a:solidFill>
                <a:latin typeface="Droid Sans" pitchFamily="34" charset="0"/>
                <a:ea typeface="Droid Sans" pitchFamily="34" charset="0"/>
                <a:cs typeface="Droid Sans" pitchFamily="34" charset="0"/>
              </a:rPr>
              <a:t>NutmegIT.com</a:t>
            </a:r>
          </a:p>
          <a:p>
            <a:pPr algn="l">
              <a:tabLst>
                <a:tab pos="1030288" algn="l"/>
              </a:tabLst>
            </a:pPr>
            <a:r>
              <a:rPr lang="en-US" sz="2400" b="1" dirty="0">
                <a:latin typeface="Droid Sans" pitchFamily="34" charset="0"/>
                <a:ea typeface="Droid Sans" pitchFamily="34" charset="0"/>
                <a:cs typeface="Droid Sans" pitchFamily="34" charset="0"/>
              </a:rPr>
              <a:t>Email	</a:t>
            </a:r>
            <a:r>
              <a:rPr lang="en-US" sz="2400" dirty="0">
                <a:solidFill>
                  <a:schemeClr val="tx1"/>
                </a:solidFill>
                <a:latin typeface="Droid Sans" pitchFamily="34" charset="0"/>
                <a:ea typeface="Droid Sans" pitchFamily="34" charset="0"/>
                <a:cs typeface="Droid Sans" pitchFamily="34" charset="0"/>
              </a:rPr>
              <a:t>info@nutmegit.com</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55420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632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55420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840300"/>
            <a:ext cx="6331500" cy="20560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4317933"/>
            <a:ext cx="6331500" cy="1655600"/>
          </a:xfrm>
          <a:prstGeom prst="rect">
            <a:avLst/>
          </a:prstGeom>
        </p:spPr>
        <p:txBody>
          <a:bodyPr spcFirstLastPara="1" wrap="square" lIns="91425" tIns="91425" rIns="91425" bIns="91425" anchor="b"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31715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55420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632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2409100"/>
            <a:ext cx="8296800" cy="20560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68743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cxnSp>
        <p:nvCxnSpPr>
          <p:cNvPr id="22" name="Google Shape;22;p4"/>
          <p:cNvCxnSpPr/>
          <p:nvPr/>
        </p:nvCxnSpPr>
        <p:spPr>
          <a:xfrm>
            <a:off x="2477724" y="55420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632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55420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767933"/>
            <a:ext cx="6321600" cy="847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2127701"/>
            <a:ext cx="6321600" cy="4003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7" name="Google Shape;27;p4"/>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25142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
        <p:cNvGrpSpPr/>
        <p:nvPr/>
      </p:nvGrpSpPr>
      <p:grpSpPr>
        <a:xfrm>
          <a:off x="0" y="0"/>
          <a:ext cx="0" cy="0"/>
          <a:chOff x="0" y="0"/>
          <a:chExt cx="0" cy="0"/>
        </a:xfrm>
      </p:grpSpPr>
      <p:cxnSp>
        <p:nvCxnSpPr>
          <p:cNvPr id="29" name="Google Shape;29;p5"/>
          <p:cNvCxnSpPr/>
          <p:nvPr/>
        </p:nvCxnSpPr>
        <p:spPr>
          <a:xfrm>
            <a:off x="2477724" y="55420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632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55420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767933"/>
            <a:ext cx="6321600" cy="847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2136900"/>
            <a:ext cx="3071400" cy="4003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body" idx="2"/>
          </p:nvPr>
        </p:nvSpPr>
        <p:spPr>
          <a:xfrm>
            <a:off x="5650572" y="2136900"/>
            <a:ext cx="3071400" cy="4003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5"/>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06224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548767"/>
            <a:ext cx="8520600" cy="852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55661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cxnSp>
        <p:nvCxnSpPr>
          <p:cNvPr id="40" name="Google Shape;40;p7"/>
          <p:cNvCxnSpPr/>
          <p:nvPr/>
        </p:nvCxnSpPr>
        <p:spPr>
          <a:xfrm>
            <a:off x="425198" y="55420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1248800"/>
            <a:ext cx="2808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2462405"/>
            <a:ext cx="2808000" cy="37416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3" name="Google Shape;43;p7"/>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29479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55420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949521"/>
            <a:ext cx="6244200" cy="5114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24942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p:nvPr/>
        </p:nvSpPr>
        <p:spPr>
          <a:xfrm>
            <a:off x="4572000" y="167"/>
            <a:ext cx="45720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cxnSp>
        <p:nvCxnSpPr>
          <p:cNvPr id="50" name="Google Shape;50;p9"/>
          <p:cNvCxnSpPr/>
          <p:nvPr/>
        </p:nvCxnSpPr>
        <p:spPr>
          <a:xfrm>
            <a:off x="5029675" y="59940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863133"/>
            <a:ext cx="4045200" cy="17576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3647161"/>
            <a:ext cx="4045200" cy="1794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965600"/>
            <a:ext cx="3837000" cy="49268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73485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cxnSp>
        <p:nvCxnSpPr>
          <p:cNvPr id="56" name="Google Shape;56;p10"/>
          <p:cNvCxnSpPr/>
          <p:nvPr/>
        </p:nvCxnSpPr>
        <p:spPr>
          <a:xfrm>
            <a:off x="425200" y="632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55420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5634700"/>
            <a:ext cx="8388600" cy="524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22679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010400" cy="838200"/>
          </a:xfrm>
          <a:prstGeom prst="rect">
            <a:avLst/>
          </a:prstGeom>
        </p:spPr>
        <p:txBody>
          <a:bodyPr anchor="ctr"/>
          <a:lstStyle>
            <a:lvl1pPr>
              <a:defRPr sz="4000"/>
            </a:lvl1pPr>
          </a:lstStyle>
          <a:p>
            <a:r>
              <a:rPr lang="en-US" dirty="0"/>
              <a:t>Click to edit Master title style</a:t>
            </a:r>
          </a:p>
        </p:txBody>
      </p:sp>
      <p:sp>
        <p:nvSpPr>
          <p:cNvPr id="3" name="Content Placeholder 2"/>
          <p:cNvSpPr>
            <a:spLocks noGrp="1"/>
          </p:cNvSpPr>
          <p:nvPr>
            <p:ph idx="1"/>
          </p:nvPr>
        </p:nvSpPr>
        <p:spPr>
          <a:xfrm>
            <a:off x="3733800" y="1676400"/>
            <a:ext cx="4953000" cy="42671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61C74E9-D9AB-4CB6-92C8-4C39EDC370B1}" type="datetime1">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11E7C-97CA-470C-B10B-A9292783C67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0"/>
        <p:cNvGrpSpPr/>
        <p:nvPr/>
      </p:nvGrpSpPr>
      <p:grpSpPr>
        <a:xfrm>
          <a:off x="0" y="0"/>
          <a:ext cx="0" cy="0"/>
          <a:chOff x="0" y="0"/>
          <a:chExt cx="0" cy="0"/>
        </a:xfrm>
      </p:grpSpPr>
      <p:cxnSp>
        <p:nvCxnSpPr>
          <p:cNvPr id="61" name="Google Shape;61;p11"/>
          <p:cNvCxnSpPr/>
          <p:nvPr/>
        </p:nvCxnSpPr>
        <p:spPr>
          <a:xfrm>
            <a:off x="425200" y="632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55420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739800"/>
            <a:ext cx="7436100" cy="20512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3892600"/>
            <a:ext cx="7436100" cy="1428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5" name="Google Shape;65;p11"/>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60951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8307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795587"/>
            <a:ext cx="7772400" cy="1362075"/>
          </a:xfrm>
          <a:prstGeom prst="rect">
            <a:avLst/>
          </a:prstGeo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2362200"/>
            <a:ext cx="7772400" cy="433387"/>
          </a:xfrm>
        </p:spPr>
        <p:txBody>
          <a:bodyPr anchor="b"/>
          <a:lstStyle>
            <a:lvl1pPr marL="0" indent="0">
              <a:buNone/>
              <a:defRPr sz="200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E0BC0F1F-7438-402B-A5E8-005AB850BCF5}" type="datetime1">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11E7C-97CA-470C-B10B-A9292783C67B}" type="slidenum">
              <a:rPr lang="en-US" smtClean="0"/>
              <a:pPr/>
              <a:t>‹#›</a:t>
            </a:fld>
            <a:endParaRPr lang="en-US"/>
          </a:p>
        </p:txBody>
      </p:sp>
      <p:sp>
        <p:nvSpPr>
          <p:cNvPr id="7" name="Title 1"/>
          <p:cNvSpPr txBox="1">
            <a:spLocks/>
          </p:cNvSpPr>
          <p:nvPr userDrawn="1"/>
        </p:nvSpPr>
        <p:spPr>
          <a:xfrm>
            <a:off x="1143000" y="228600"/>
            <a:ext cx="7010400" cy="838200"/>
          </a:xfrm>
          <a:prstGeom prst="rect">
            <a:avLst/>
          </a:prstGeom>
        </p:spPr>
        <p:txBody>
          <a:bodyPr anchor="ctr"/>
          <a:lstStyle>
            <a:lvl1pPr>
              <a:defRPr sz="4000"/>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a:ln>
                  <a:noFill/>
                </a:ln>
                <a:solidFill>
                  <a:schemeClr val="tx1"/>
                </a:solidFill>
                <a:effectLst/>
                <a:uLnTx/>
                <a:uFillTx/>
                <a:latin typeface="+mj-lt"/>
                <a:ea typeface="+mj-ea"/>
                <a:cs typeface="+mj-cs"/>
              </a:rPr>
              <a:t>Click to edit Master title style</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solidFill>
                  <a:schemeClr val="bg1"/>
                </a:solidFill>
                <a:latin typeface="+mj-lt"/>
              </a:defRPr>
            </a:lvl1pPr>
            <a:lvl2pPr>
              <a:defRPr sz="2400">
                <a:solidFill>
                  <a:schemeClr val="bg1"/>
                </a:solidFill>
                <a:latin typeface="+mj-lt"/>
              </a:defRPr>
            </a:lvl2pPr>
            <a:lvl3pPr>
              <a:defRPr sz="20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bg1"/>
                </a:solidFill>
                <a:latin typeface="+mj-lt"/>
              </a:defRPr>
            </a:lvl1pPr>
            <a:lvl2pPr>
              <a:defRPr sz="2400">
                <a:solidFill>
                  <a:schemeClr val="bg1"/>
                </a:solidFill>
                <a:latin typeface="+mj-lt"/>
              </a:defRPr>
            </a:lvl2pPr>
            <a:lvl3pPr>
              <a:defRPr sz="20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93B887F-CBC9-46B3-9630-8EFCEDBFB8AF}" type="datetime1">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11E7C-97CA-470C-B10B-A9292783C67B}" type="slidenum">
              <a:rPr lang="en-US" smtClean="0"/>
              <a:pPr/>
              <a:t>‹#›</a:t>
            </a:fld>
            <a:endParaRPr lang="en-US"/>
          </a:p>
        </p:txBody>
      </p:sp>
      <p:sp>
        <p:nvSpPr>
          <p:cNvPr id="8" name="Title 1"/>
          <p:cNvSpPr>
            <a:spLocks noGrp="1"/>
          </p:cNvSpPr>
          <p:nvPr>
            <p:ph type="title"/>
          </p:nvPr>
        </p:nvSpPr>
        <p:spPr>
          <a:xfrm>
            <a:off x="1143000" y="228600"/>
            <a:ext cx="7010400" cy="838200"/>
          </a:xfrm>
          <a:prstGeom prst="rect">
            <a:avLst/>
          </a:prstGeom>
        </p:spPr>
        <p:txBody>
          <a:bodyPr anchor="ctr"/>
          <a:lstStyle>
            <a:lvl1pPr>
              <a:defRPr sz="4000"/>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bg1"/>
                </a:solidFill>
                <a:latin typeface="+mj-lt"/>
              </a:defRPr>
            </a:lvl1pPr>
            <a:lvl2pPr>
              <a:defRPr sz="2000">
                <a:solidFill>
                  <a:schemeClr val="bg1"/>
                </a:solidFill>
                <a:latin typeface="+mj-lt"/>
              </a:defRPr>
            </a:lvl2pPr>
            <a:lvl3pPr>
              <a:defRPr sz="1800">
                <a:solidFill>
                  <a:schemeClr val="bg1"/>
                </a:solidFill>
                <a:latin typeface="+mj-lt"/>
              </a:defRPr>
            </a:lvl3pPr>
            <a:lvl4pPr>
              <a:defRPr sz="1600">
                <a:solidFill>
                  <a:schemeClr val="bg1"/>
                </a:solidFill>
                <a:latin typeface="+mj-lt"/>
              </a:defRPr>
            </a:lvl4pPr>
            <a:lvl5pPr>
              <a:defRPr sz="1600">
                <a:solidFill>
                  <a:schemeClr val="bg1"/>
                </a:solidFill>
                <a:latin typeface="+mj-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E414D4B-6E77-49F0-B730-78700CD77260}" type="datetime1">
              <a:rPr lang="en-US" smtClean="0"/>
              <a:t>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911E7C-97CA-470C-B10B-A9292783C67B}" type="slidenum">
              <a:rPr lang="en-US" smtClean="0"/>
              <a:pPr/>
              <a:t>‹#›</a:t>
            </a:fld>
            <a:endParaRPr lang="en-US"/>
          </a:p>
        </p:txBody>
      </p:sp>
      <p:sp>
        <p:nvSpPr>
          <p:cNvPr id="10" name="Title 1"/>
          <p:cNvSpPr>
            <a:spLocks noGrp="1"/>
          </p:cNvSpPr>
          <p:nvPr>
            <p:ph type="title"/>
          </p:nvPr>
        </p:nvSpPr>
        <p:spPr>
          <a:xfrm>
            <a:off x="1143000" y="228600"/>
            <a:ext cx="7010400" cy="838200"/>
          </a:xfrm>
          <a:prstGeom prst="rect">
            <a:avLst/>
          </a:prstGeom>
        </p:spPr>
        <p:txBody>
          <a:bodyPr anchor="ctr"/>
          <a:lstStyle>
            <a:lvl1pPr>
              <a:defRPr sz="4000"/>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34D92FC-8FA9-4858-BB07-C7A3D4E51F7F}" type="datetime1">
              <a:rPr lang="en-US" smtClean="0"/>
              <a:t>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911E7C-97CA-470C-B10B-A9292783C67B}" type="slidenum">
              <a:rPr lang="en-US" smtClean="0"/>
              <a:pPr/>
              <a:t>‹#›</a:t>
            </a:fld>
            <a:endParaRPr lang="en-US"/>
          </a:p>
        </p:txBody>
      </p:sp>
      <p:sp>
        <p:nvSpPr>
          <p:cNvPr id="6" name="Title 1"/>
          <p:cNvSpPr>
            <a:spLocks noGrp="1"/>
          </p:cNvSpPr>
          <p:nvPr>
            <p:ph type="title"/>
          </p:nvPr>
        </p:nvSpPr>
        <p:spPr>
          <a:xfrm>
            <a:off x="1143000" y="228600"/>
            <a:ext cx="7010400" cy="838200"/>
          </a:xfrm>
          <a:prstGeom prst="rect">
            <a:avLst/>
          </a:prstGeom>
        </p:spPr>
        <p:txBody>
          <a:bodyPr anchor="ctr"/>
          <a:lstStyle>
            <a:lvl1pPr>
              <a:defRPr sz="4000"/>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6CEA75-EEE8-4AA6-85E8-565F1964CCE3}" type="datetime1">
              <a:rPr lang="en-US" smtClean="0"/>
              <a:t>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911E7C-97CA-470C-B10B-A9292783C6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009650"/>
          </a:xfrm>
          <a:prstGeom prst="rect">
            <a:avLst/>
          </a:prstGeom>
        </p:spPr>
        <p:txBody>
          <a:bodyPr anchor="b"/>
          <a:lstStyle>
            <a:lvl1pPr algn="l">
              <a:defRPr sz="2000" b="1">
                <a:solidFill>
                  <a:schemeClr val="bg1"/>
                </a:solidFill>
                <a:latin typeface="+mj-lt"/>
              </a:defRPr>
            </a:lvl1pPr>
          </a:lstStyle>
          <a:p>
            <a:r>
              <a:rPr lang="en-US" dirty="0"/>
              <a:t>Click to edit Master title style</a:t>
            </a:r>
          </a:p>
        </p:txBody>
      </p:sp>
      <p:sp>
        <p:nvSpPr>
          <p:cNvPr id="3" name="Content Placeholder 2"/>
          <p:cNvSpPr>
            <a:spLocks noGrp="1"/>
          </p:cNvSpPr>
          <p:nvPr>
            <p:ph idx="1"/>
          </p:nvPr>
        </p:nvSpPr>
        <p:spPr>
          <a:xfrm>
            <a:off x="3575050" y="1219200"/>
            <a:ext cx="5111750" cy="4906963"/>
          </a:xfrm>
        </p:spPr>
        <p:txBody>
          <a:bodyPr/>
          <a:lstStyle>
            <a:lvl1pPr>
              <a:defRPr sz="3200">
                <a:solidFill>
                  <a:schemeClr val="bg1"/>
                </a:solidFill>
                <a:latin typeface="+mj-lt"/>
              </a:defRPr>
            </a:lvl1pPr>
            <a:lvl2pPr>
              <a:defRPr sz="2800">
                <a:solidFill>
                  <a:schemeClr val="bg1"/>
                </a:solidFill>
                <a:latin typeface="+mj-lt"/>
              </a:defRPr>
            </a:lvl2pPr>
            <a:lvl3pPr>
              <a:defRPr sz="2400">
                <a:solidFill>
                  <a:schemeClr val="bg1"/>
                </a:solidFill>
                <a:latin typeface="+mj-lt"/>
              </a:defRPr>
            </a:lvl3pPr>
            <a:lvl4pPr>
              <a:defRPr sz="2000">
                <a:solidFill>
                  <a:schemeClr val="bg1"/>
                </a:solidFill>
                <a:latin typeface="+mj-lt"/>
              </a:defRPr>
            </a:lvl4pPr>
            <a:lvl5pPr>
              <a:defRPr sz="2000">
                <a:solidFill>
                  <a:schemeClr val="bg1"/>
                </a:solidFill>
                <a:latin typeface="+mj-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209800"/>
            <a:ext cx="3008313" cy="3916363"/>
          </a:xfrm>
        </p:spPr>
        <p:txBody>
          <a:bodyPr/>
          <a:lstStyle>
            <a:lvl1pPr marL="0" indent="0">
              <a:buNone/>
              <a:defRPr sz="1400">
                <a:solidFill>
                  <a:schemeClr val="bg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6584C50-FCA0-4E0B-B012-E09AFDBC0494}" type="datetime1">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11E7C-97CA-470C-B10B-A9292783C6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401F478-FD04-41DE-8561-84209D93DE7F}" type="datetime1">
              <a:rPr lang="en-US" smtClean="0"/>
              <a:t>1/6/2026</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11E7C-97CA-470C-B10B-A9292783C67B}" type="slidenum">
              <a:rPr lang="en-US" smtClean="0"/>
              <a:pPr/>
              <a:t>‹#›</a:t>
            </a:fld>
            <a:endParaRPr lang="en-US"/>
          </a:p>
        </p:txBody>
      </p:sp>
      <p:sp>
        <p:nvSpPr>
          <p:cNvPr id="8" name="Title 1"/>
          <p:cNvSpPr txBox="1">
            <a:spLocks/>
          </p:cNvSpPr>
          <p:nvPr userDrawn="1"/>
        </p:nvSpPr>
        <p:spPr>
          <a:xfrm>
            <a:off x="1143000" y="228600"/>
            <a:ext cx="7010400" cy="838200"/>
          </a:xfrm>
          <a:prstGeom prst="rect">
            <a:avLst/>
          </a:prstGeom>
        </p:spPr>
        <p:txBody>
          <a:bodyPr anchor="ctr"/>
          <a:lstStyle>
            <a:lvl1pPr>
              <a:defRPr sz="4000"/>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mj-ea"/>
                <a:cs typeface="+mj-cs"/>
              </a:rPr>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33800" y="1676401"/>
            <a:ext cx="4953000" cy="2133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0FF6B-E194-46E0-B4F9-D72C2B6370A0}" type="datetime1">
              <a:rPr lang="en-US" smtClean="0"/>
              <a:t>1/6/2026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11E7C-97CA-470C-B10B-A9292783C67B}" type="slidenum">
              <a:rPr lang="en-US" smtClean="0"/>
              <a:pPr/>
              <a:t>‹#›</a:t>
            </a:fld>
            <a:endParaRPr lang="en-US"/>
          </a:p>
        </p:txBody>
      </p:sp>
      <p:sp>
        <p:nvSpPr>
          <p:cNvPr id="7" name="Title Placeholder 6"/>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767933"/>
            <a:ext cx="6321600" cy="8472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2127701"/>
            <a:ext cx="6321600" cy="4003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6251679"/>
            <a:ext cx="548700" cy="524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50021640"/>
      </p:ext>
    </p:extLst>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oe.nutmegit.com/AppCenter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cthmis.com/pit/"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Shannon@HousingInnovations.US" TargetMode="External"/><Relationship Id="rId2" Type="http://schemas.openxmlformats.org/officeDocument/2006/relationships/hyperlink" Target="mailto:Jim@NutmegIT.Com" TargetMode="External"/><Relationship Id="rId1" Type="http://schemas.openxmlformats.org/officeDocument/2006/relationships/slideLayout" Target="../slideLayouts/slideLayout2.xml"/><Relationship Id="rId6" Type="http://schemas.openxmlformats.org/officeDocument/2006/relationships/hyperlink" Target="mailto:ctboscoc@gmail.com" TargetMode="External"/><Relationship Id="rId5" Type="http://schemas.openxmlformats.org/officeDocument/2006/relationships/hyperlink" Target="mailto:Help@NutmegIT.Com" TargetMode="External"/><Relationship Id="rId4" Type="http://schemas.openxmlformats.org/officeDocument/2006/relationships/hyperlink" Target="mailto:Lindsay@TheHousingCollective.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hyperlink" Target="https://cthmis.com/wp-content/uploads/2024/01/Non-HMIS-DOH-Outreach-and-Warming-Center-Smart-Sheet-Form-2024.docx" TargetMode="External"/><Relationship Id="rId2" Type="http://schemas.openxmlformats.org/officeDocument/2006/relationships/hyperlink" Target="https://cthmis.com/pit/"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cthmis.com/wp-content/uploads/2024/12/Non-HMIS%20DOH%20Outreach%20and%20Warming%20Center%20Smart%20Sheet%20Form.docx"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cthmis.com/pi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mailto:Help@NutmegIT.Co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Shannon@HousingInnovations.US" TargetMode="External"/><Relationship Id="rId2" Type="http://schemas.openxmlformats.org/officeDocument/2006/relationships/hyperlink" Target="mailto:Jim@NutmegIT.Com" TargetMode="External"/><Relationship Id="rId1" Type="http://schemas.openxmlformats.org/officeDocument/2006/relationships/slideLayout" Target="../slideLayouts/slideLayout2.xml"/><Relationship Id="rId6" Type="http://schemas.openxmlformats.org/officeDocument/2006/relationships/hyperlink" Target="mailto:ctboscoc@gmail.com" TargetMode="External"/><Relationship Id="rId5" Type="http://schemas.openxmlformats.org/officeDocument/2006/relationships/hyperlink" Target="mailto:Help@NutmegIT.Com" TargetMode="External"/><Relationship Id="rId4" Type="http://schemas.openxmlformats.org/officeDocument/2006/relationships/hyperlink" Target="mailto:Lindsay@TheHousingCollective.Org"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2286000"/>
            <a:ext cx="4876800" cy="1828800"/>
          </a:xfrm>
        </p:spPr>
        <p:txBody>
          <a:bodyPr>
            <a:noAutofit/>
          </a:bodyPr>
          <a:lstStyle/>
          <a:p>
            <a:r>
              <a:rPr lang="en-US" sz="4000" dirty="0"/>
              <a:t>2025-2026</a:t>
            </a:r>
            <a:br>
              <a:rPr lang="en-US" sz="4000" dirty="0"/>
            </a:br>
            <a:r>
              <a:rPr lang="en-US" sz="4000" dirty="0"/>
              <a:t>Un-Sheltered People Count Training</a:t>
            </a:r>
          </a:p>
        </p:txBody>
      </p:sp>
      <p:sp>
        <p:nvSpPr>
          <p:cNvPr id="3" name="Title 1">
            <a:extLst>
              <a:ext uri="{FF2B5EF4-FFF2-40B4-BE49-F238E27FC236}">
                <a16:creationId xmlns:a16="http://schemas.microsoft.com/office/drawing/2014/main" id="{F296DCCE-3F56-6BB9-7273-A95B5B954719}"/>
              </a:ext>
            </a:extLst>
          </p:cNvPr>
          <p:cNvSpPr txBox="1">
            <a:spLocks/>
          </p:cNvSpPr>
          <p:nvPr/>
        </p:nvSpPr>
        <p:spPr>
          <a:xfrm>
            <a:off x="3886200" y="3962400"/>
            <a:ext cx="4953000"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t>Un-Sheltered Programs: </a:t>
            </a:r>
          </a:p>
          <a:p>
            <a:r>
              <a:rPr lang="en-US" sz="2000" dirty="0"/>
              <a:t>PATH, Street Outreach and Non-ES Warming Centers</a:t>
            </a:r>
          </a:p>
        </p:txBody>
      </p:sp>
      <p:sp>
        <p:nvSpPr>
          <p:cNvPr id="4" name="Slide Number Placeholder 3">
            <a:extLst>
              <a:ext uri="{FF2B5EF4-FFF2-40B4-BE49-F238E27FC236}">
                <a16:creationId xmlns:a16="http://schemas.microsoft.com/office/drawing/2014/main" id="{E3803D53-340B-08F4-4A66-C05C843E1F49}"/>
              </a:ext>
            </a:extLst>
          </p:cNvPr>
          <p:cNvSpPr>
            <a:spLocks noGrp="1"/>
          </p:cNvSpPr>
          <p:nvPr>
            <p:ph type="sldNum" sz="quarter" idx="12"/>
          </p:nvPr>
        </p:nvSpPr>
        <p:spPr/>
        <p:txBody>
          <a:bodyPr/>
          <a:lstStyle/>
          <a:p>
            <a:fld id="{00911E7C-97CA-470C-B10B-A9292783C67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3600" dirty="0">
                <a:latin typeface="+mn-lt"/>
                <a:ea typeface="Rockwell"/>
                <a:cs typeface="Rockwell"/>
                <a:sym typeface="Rockwell"/>
              </a:rPr>
              <a:t>Unsheltered Count</a:t>
            </a:r>
            <a:endParaRPr lang="en-US" sz="3600"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219200"/>
            <a:ext cx="8839200" cy="54102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5" name="Text Placeholder 2">
            <a:extLst>
              <a:ext uri="{FF2B5EF4-FFF2-40B4-BE49-F238E27FC236}">
                <a16:creationId xmlns:a16="http://schemas.microsoft.com/office/drawing/2014/main" id="{5F54F9BF-EBBE-8F3D-2206-9897B246F849}"/>
              </a:ext>
            </a:extLst>
          </p:cNvPr>
          <p:cNvSpPr txBox="1">
            <a:spLocks/>
          </p:cNvSpPr>
          <p:nvPr/>
        </p:nvSpPr>
        <p:spPr>
          <a:xfrm>
            <a:off x="0" y="2133600"/>
            <a:ext cx="8839200" cy="533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800" kern="100" dirty="0">
              <a:latin typeface="Calibri" panose="020F0502020204030204" pitchFamily="34" charset="0"/>
              <a:cs typeface="Times New Roman" panose="02020603050405020304" pitchFamily="18" charset="0"/>
            </a:endParaRPr>
          </a:p>
          <a:p>
            <a:endParaRPr lang="en-US" sz="2400" dirty="0"/>
          </a:p>
        </p:txBody>
      </p:sp>
      <p:sp>
        <p:nvSpPr>
          <p:cNvPr id="3" name="Google Shape;164;p28">
            <a:extLst>
              <a:ext uri="{FF2B5EF4-FFF2-40B4-BE49-F238E27FC236}">
                <a16:creationId xmlns:a16="http://schemas.microsoft.com/office/drawing/2014/main" id="{9BCD8625-5304-DDBE-51F1-D179AA8A6839}"/>
              </a:ext>
            </a:extLst>
          </p:cNvPr>
          <p:cNvSpPr txBox="1">
            <a:spLocks/>
          </p:cNvSpPr>
          <p:nvPr/>
        </p:nvSpPr>
        <p:spPr>
          <a:xfrm>
            <a:off x="143435" y="1219200"/>
            <a:ext cx="8839200" cy="5029200"/>
          </a:xfrm>
          <a:prstGeom prst="rect">
            <a:avLst/>
          </a:prstGeom>
        </p:spPr>
        <p:txBody>
          <a:bodyPr spcFirstLastPara="1" vert="horz" wrap="square" lIns="91425" tIns="91425" rIns="91425" bIns="91425" rtlCol="0" anchor="t" anchorCtr="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63642" indent="-457200">
              <a:spcBef>
                <a:spcPts val="0"/>
              </a:spcBef>
              <a:buClr>
                <a:schemeClr val="lt1"/>
              </a:buClr>
              <a:buSzPts val="1924"/>
            </a:pPr>
            <a:r>
              <a:rPr lang="en-US" sz="3200" dirty="0">
                <a:latin typeface="Calibri"/>
                <a:ea typeface="Calibri"/>
                <a:cs typeface="Calibri"/>
                <a:sym typeface="Calibri"/>
              </a:rPr>
              <a:t>HMIS Participating Agencies will rely on HMIS to review and confirm data, so it reports correctly in the PIT Database</a:t>
            </a:r>
          </a:p>
          <a:p>
            <a:pPr marL="106442" indent="0">
              <a:spcBef>
                <a:spcPts val="0"/>
              </a:spcBef>
              <a:buClr>
                <a:schemeClr val="lt1"/>
              </a:buClr>
              <a:buSzPts val="1924"/>
              <a:buNone/>
            </a:pPr>
            <a:endParaRPr lang="en-US" sz="3200" dirty="0">
              <a:latin typeface="Calibri"/>
              <a:ea typeface="Calibri"/>
              <a:cs typeface="Calibri"/>
              <a:sym typeface="Calibri"/>
            </a:endParaRPr>
          </a:p>
          <a:p>
            <a:pPr marL="563642" indent="-457200">
              <a:spcBef>
                <a:spcPts val="0"/>
              </a:spcBef>
              <a:buClr>
                <a:schemeClr val="lt1"/>
              </a:buClr>
              <a:buSzPts val="1924"/>
            </a:pPr>
            <a:r>
              <a:rPr lang="en-US" sz="3200" dirty="0">
                <a:latin typeface="Calibri"/>
                <a:ea typeface="Calibri"/>
                <a:cs typeface="Calibri"/>
                <a:sym typeface="Calibri"/>
              </a:rPr>
              <a:t>Current Living Assessment Due Date 2/3/2026</a:t>
            </a:r>
          </a:p>
          <a:p>
            <a:pPr marL="106442" indent="0">
              <a:spcBef>
                <a:spcPts val="0"/>
              </a:spcBef>
              <a:buClr>
                <a:schemeClr val="lt1"/>
              </a:buClr>
              <a:buSzPts val="1924"/>
              <a:buNone/>
            </a:pPr>
            <a:endParaRPr lang="en-US" sz="3200" dirty="0">
              <a:latin typeface="Calibri"/>
              <a:ea typeface="Calibri"/>
              <a:cs typeface="Calibri"/>
              <a:sym typeface="Calibri"/>
            </a:endParaRPr>
          </a:p>
          <a:p>
            <a:pPr marL="563642" indent="-457200">
              <a:spcBef>
                <a:spcPts val="0"/>
              </a:spcBef>
              <a:buClr>
                <a:schemeClr val="lt1"/>
              </a:buClr>
              <a:buSzPts val="1924"/>
            </a:pPr>
            <a:r>
              <a:rPr lang="en-US" sz="3200" b="1" dirty="0">
                <a:latin typeface="Calibri"/>
                <a:ea typeface="Calibri"/>
                <a:cs typeface="Calibri"/>
                <a:sym typeface="Calibri"/>
              </a:rPr>
              <a:t>NEW: </a:t>
            </a:r>
            <a:r>
              <a:rPr lang="en-US" sz="3200" dirty="0">
                <a:latin typeface="Calibri"/>
                <a:ea typeface="Calibri"/>
                <a:cs typeface="Calibri"/>
                <a:sym typeface="Calibri"/>
              </a:rPr>
              <a:t>DOH Warming Centers and </a:t>
            </a:r>
            <a:r>
              <a:rPr lang="en-US" dirty="0">
                <a:latin typeface="Calibri"/>
                <a:ea typeface="Calibri"/>
                <a:cs typeface="Calibri"/>
                <a:sym typeface="Calibri"/>
              </a:rPr>
              <a:t>DMHAS Street Outreach programs </a:t>
            </a:r>
            <a:r>
              <a:rPr lang="en-US" sz="3200" dirty="0">
                <a:latin typeface="Calibri"/>
                <a:ea typeface="Calibri"/>
                <a:cs typeface="Calibri"/>
                <a:sym typeface="Calibri"/>
              </a:rPr>
              <a:t>will use the Mobile Application</a:t>
            </a:r>
          </a:p>
          <a:p>
            <a:pPr marL="563642" indent="-457200">
              <a:spcBef>
                <a:spcPts val="0"/>
              </a:spcBef>
              <a:buClr>
                <a:schemeClr val="lt1"/>
              </a:buClr>
              <a:buSzPts val="1924"/>
            </a:pPr>
            <a:endParaRPr lang="en-US" sz="3200" dirty="0">
              <a:latin typeface="Calibri"/>
              <a:ea typeface="Calibri"/>
              <a:cs typeface="Calibri"/>
              <a:sym typeface="Calibri"/>
            </a:endParaRPr>
          </a:p>
          <a:p>
            <a:pPr marL="563642" indent="-457200">
              <a:spcBef>
                <a:spcPts val="0"/>
              </a:spcBef>
              <a:buClr>
                <a:schemeClr val="lt1"/>
              </a:buClr>
              <a:buSzPts val="1924"/>
            </a:pPr>
            <a:r>
              <a:rPr lang="en-US" dirty="0">
                <a:latin typeface="Calibri"/>
                <a:ea typeface="Calibri"/>
                <a:cs typeface="Calibri"/>
                <a:sym typeface="Calibri"/>
              </a:rPr>
              <a:t>Local CANs keeping track of unsheltered on Smartsheets will need to provide their Smartsheets to Nutmeg for Duplicate review and will then enter their data into the appropriate PIT program. </a:t>
            </a:r>
            <a:endParaRPr lang="en-US" sz="3200" dirty="0">
              <a:latin typeface="Calibri"/>
              <a:ea typeface="Calibri"/>
              <a:cs typeface="Calibri"/>
              <a:sym typeface="Calibri"/>
            </a:endParaRPr>
          </a:p>
          <a:p>
            <a:pPr marL="106442" indent="0">
              <a:spcBef>
                <a:spcPts val="0"/>
              </a:spcBef>
              <a:buClr>
                <a:schemeClr val="lt1"/>
              </a:buClr>
              <a:buSzPts val="1924"/>
              <a:buNone/>
            </a:pPr>
            <a:endParaRPr lang="en-US" sz="3200" dirty="0">
              <a:latin typeface="Calibri"/>
              <a:ea typeface="Calibri"/>
              <a:cs typeface="Calibri"/>
              <a:sym typeface="Calibri"/>
            </a:endParaRPr>
          </a:p>
          <a:p>
            <a:pPr marL="563642" indent="-457200">
              <a:spcBef>
                <a:spcPts val="0"/>
              </a:spcBef>
              <a:buClr>
                <a:schemeClr val="lt1"/>
              </a:buClr>
              <a:buSzPts val="1924"/>
            </a:pPr>
            <a:r>
              <a:rPr lang="en-US" dirty="0">
                <a:latin typeface="Calibri"/>
                <a:ea typeface="Calibri"/>
                <a:cs typeface="Calibri"/>
                <a:sym typeface="Calibri"/>
              </a:rPr>
              <a:t>The Smart Sheet forms will need to be completed by 2</a:t>
            </a:r>
            <a:r>
              <a:rPr lang="en-US" sz="3200" dirty="0">
                <a:latin typeface="Calibri"/>
                <a:ea typeface="Calibri"/>
                <a:cs typeface="Calibri"/>
                <a:sym typeface="Calibri"/>
              </a:rPr>
              <a:t>/3/2026</a:t>
            </a:r>
          </a:p>
        </p:txBody>
      </p:sp>
      <p:sp>
        <p:nvSpPr>
          <p:cNvPr id="6" name="Slide Number Placeholder 5">
            <a:extLst>
              <a:ext uri="{FF2B5EF4-FFF2-40B4-BE49-F238E27FC236}">
                <a16:creationId xmlns:a16="http://schemas.microsoft.com/office/drawing/2014/main" id="{67DB14C7-CD45-E727-E388-87F3F166C47F}"/>
              </a:ext>
            </a:extLst>
          </p:cNvPr>
          <p:cNvSpPr>
            <a:spLocks noGrp="1"/>
          </p:cNvSpPr>
          <p:nvPr>
            <p:ph type="sldNum" sz="quarter" idx="12"/>
          </p:nvPr>
        </p:nvSpPr>
        <p:spPr/>
        <p:txBody>
          <a:bodyPr/>
          <a:lstStyle/>
          <a:p>
            <a:fld id="{00911E7C-97CA-470C-B10B-A9292783C67B}" type="slidenum">
              <a:rPr lang="en-US" smtClean="0"/>
              <a:pPr/>
              <a:t>10</a:t>
            </a:fld>
            <a:endParaRPr lang="en-US"/>
          </a:p>
        </p:txBody>
      </p:sp>
    </p:spTree>
    <p:extLst>
      <p:ext uri="{BB962C8B-B14F-4D97-AF65-F5344CB8AC3E}">
        <p14:creationId xmlns:p14="http://schemas.microsoft.com/office/powerpoint/2010/main" val="616202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latin typeface="Arial" panose="020B0604020202020204" pitchFamily="34" charset="0"/>
                <a:ea typeface="Rockwell"/>
                <a:cs typeface="Arial" panose="020B0604020202020204" pitchFamily="34" charset="0"/>
                <a:sym typeface="Rockwell"/>
              </a:rPr>
              <a:t>Important Links</a:t>
            </a:r>
            <a:endParaRPr lang="en-US" sz="3200" dirty="0">
              <a:solidFill>
                <a:schemeClr val="dk1"/>
              </a:solidFill>
              <a:latin typeface="Arial" panose="020B0604020202020204" pitchFamily="34" charset="0"/>
              <a:ea typeface="Arial"/>
              <a:cs typeface="Arial" panose="020B0604020202020204" pitchFamily="34" charset="0"/>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219200"/>
            <a:ext cx="8839200" cy="54102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5" name="Text Placeholder 2">
            <a:extLst>
              <a:ext uri="{FF2B5EF4-FFF2-40B4-BE49-F238E27FC236}">
                <a16:creationId xmlns:a16="http://schemas.microsoft.com/office/drawing/2014/main" id="{5F54F9BF-EBBE-8F3D-2206-9897B246F849}"/>
              </a:ext>
            </a:extLst>
          </p:cNvPr>
          <p:cNvSpPr txBox="1">
            <a:spLocks/>
          </p:cNvSpPr>
          <p:nvPr/>
        </p:nvSpPr>
        <p:spPr>
          <a:xfrm>
            <a:off x="152400" y="1219200"/>
            <a:ext cx="8839200" cy="533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t>PIT App link: </a:t>
            </a:r>
            <a:r>
              <a:rPr lang="en-US"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PIT Database Link</a:t>
            </a:r>
            <a:endParaRPr lang="en-US" sz="2400" b="1"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b="1" u="sng"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b="1" kern="100" dirty="0">
                <a:latin typeface="Calibri" panose="020F0502020204030204" pitchFamily="34" charset="0"/>
                <a:ea typeface="Calibri" panose="020F0502020204030204" pitchFamily="34" charset="0"/>
                <a:cs typeface="Times New Roman" panose="02020603050405020304" pitchFamily="18" charset="0"/>
              </a:rPr>
              <a:t>Engage Mobile App:   </a:t>
            </a:r>
          </a:p>
          <a:p>
            <a:pPr lvl="1"/>
            <a:r>
              <a:rPr lang="en-US" sz="2000" b="1" u="sng" kern="100" dirty="0">
                <a:latin typeface="Calibri" panose="020F0502020204030204" pitchFamily="34" charset="0"/>
                <a:ea typeface="Calibri" panose="020F0502020204030204" pitchFamily="34" charset="0"/>
                <a:cs typeface="Times New Roman" panose="02020603050405020304" pitchFamily="18" charset="0"/>
              </a:rPr>
              <a:t>https://poe.nutmegit.com/Engage/Identity/Account/Login</a:t>
            </a:r>
            <a:endParaRPr lang="en-US" sz="2000" b="1" u="sng"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b="1" u="sng" kern="100" dirty="0">
              <a:latin typeface="Calibri" panose="020F0502020204030204" pitchFamily="34" charset="0"/>
              <a:cs typeface="Times New Roman" panose="02020603050405020304" pitchFamily="18" charset="0"/>
            </a:endParaRPr>
          </a:p>
          <a:p>
            <a:r>
              <a:rPr lang="en-US" sz="2400" b="1" kern="100" dirty="0">
                <a:latin typeface="Calibri" panose="020F0502020204030204" pitchFamily="34" charset="0"/>
                <a:cs typeface="Times New Roman" panose="02020603050405020304" pitchFamily="18" charset="0"/>
              </a:rPr>
              <a:t>PIT Resource Page: </a:t>
            </a:r>
            <a:r>
              <a:rPr lang="en-US" sz="2400" kern="100" dirty="0">
                <a:latin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https://cthmis.com/pit/</a:t>
            </a:r>
            <a:endParaRPr lang="en-US" sz="2400" kern="100" dirty="0">
              <a:latin typeface="Calibri" panose="020F0502020204030204" pitchFamily="34" charset="0"/>
              <a:cs typeface="Times New Roman" panose="02020603050405020304" pitchFamily="18" charset="0"/>
            </a:endParaRPr>
          </a:p>
          <a:p>
            <a:pPr marL="0" indent="0">
              <a:buNone/>
            </a:pPr>
            <a:endParaRPr lang="en-US" sz="2400" kern="100" dirty="0">
              <a:latin typeface="Calibri" panose="020F0502020204030204" pitchFamily="34" charset="0"/>
              <a:cs typeface="Times New Roman" panose="02020603050405020304" pitchFamily="18" charset="0"/>
            </a:endParaRPr>
          </a:p>
          <a:p>
            <a:pPr lvl="1"/>
            <a:r>
              <a:rPr lang="en-US" sz="2400" i="0" dirty="0">
                <a:effectLst/>
                <a:latin typeface="Poppins" panose="00000500000000000000" pitchFamily="2" charset="0"/>
              </a:rPr>
              <a:t>General User Guides </a:t>
            </a:r>
            <a:endParaRPr lang="en-US" sz="2400" b="1" i="0" dirty="0">
              <a:effectLst/>
              <a:latin typeface="Poppins" panose="00000500000000000000" pitchFamily="2" charset="0"/>
            </a:endParaRPr>
          </a:p>
          <a:p>
            <a:pPr lvl="1"/>
            <a:r>
              <a:rPr lang="en-US" sz="2400" b="1" kern="100" dirty="0">
                <a:latin typeface="Calibri" panose="020F0502020204030204" pitchFamily="34" charset="0"/>
                <a:cs typeface="Times New Roman" panose="02020603050405020304" pitchFamily="18" charset="0"/>
              </a:rPr>
              <a:t>Unsheltered Programs Training Material</a:t>
            </a:r>
          </a:p>
          <a:p>
            <a:pPr lvl="1"/>
            <a:r>
              <a:rPr lang="en-US" sz="2400" b="1" kern="100" dirty="0">
                <a:latin typeface="Calibri" panose="020F0502020204030204" pitchFamily="34" charset="0"/>
                <a:cs typeface="Times New Roman" panose="02020603050405020304" pitchFamily="18" charset="0"/>
              </a:rPr>
              <a:t>Sheltered Program Training Material</a:t>
            </a:r>
          </a:p>
          <a:p>
            <a:pPr marL="0" indent="0">
              <a:buNone/>
            </a:pPr>
            <a:endParaRPr lang="en-US" sz="2400" kern="100" dirty="0">
              <a:latin typeface="Calibri" panose="020F0502020204030204" pitchFamily="34" charset="0"/>
              <a:cs typeface="Times New Roman" panose="02020603050405020304" pitchFamily="18" charset="0"/>
            </a:endParaRPr>
          </a:p>
          <a:p>
            <a:pPr marL="0" indent="0">
              <a:buNone/>
            </a:pPr>
            <a:endParaRPr lang="en-US" sz="1800" kern="100" dirty="0">
              <a:latin typeface="Calibri" panose="020F0502020204030204" pitchFamily="34" charset="0"/>
              <a:cs typeface="Times New Roman" panose="02020603050405020304" pitchFamily="18" charset="0"/>
            </a:endParaRPr>
          </a:p>
          <a:p>
            <a:endParaRPr lang="en-US" sz="2400" dirty="0"/>
          </a:p>
        </p:txBody>
      </p:sp>
      <p:sp>
        <p:nvSpPr>
          <p:cNvPr id="3" name="Slide Number Placeholder 2">
            <a:extLst>
              <a:ext uri="{FF2B5EF4-FFF2-40B4-BE49-F238E27FC236}">
                <a16:creationId xmlns:a16="http://schemas.microsoft.com/office/drawing/2014/main" id="{3FACBE57-D833-23E4-D589-BE5835F77459}"/>
              </a:ext>
            </a:extLst>
          </p:cNvPr>
          <p:cNvSpPr>
            <a:spLocks noGrp="1"/>
          </p:cNvSpPr>
          <p:nvPr>
            <p:ph type="sldNum" sz="quarter" idx="12"/>
          </p:nvPr>
        </p:nvSpPr>
        <p:spPr/>
        <p:txBody>
          <a:bodyPr/>
          <a:lstStyle/>
          <a:p>
            <a:fld id="{00911E7C-97CA-470C-B10B-A9292783C67B}" type="slidenum">
              <a:rPr lang="en-US" smtClean="0"/>
              <a:pPr/>
              <a:t>11</a:t>
            </a:fld>
            <a:endParaRPr lang="en-US"/>
          </a:p>
        </p:txBody>
      </p:sp>
    </p:spTree>
    <p:extLst>
      <p:ext uri="{BB962C8B-B14F-4D97-AF65-F5344CB8AC3E}">
        <p14:creationId xmlns:p14="http://schemas.microsoft.com/office/powerpoint/2010/main" val="721392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2371725" y="1487475"/>
            <a:ext cx="6331500" cy="1542000"/>
          </a:xfrm>
          <a:prstGeom prst="rect">
            <a:avLst/>
          </a:prstGeom>
        </p:spPr>
        <p:txBody>
          <a:bodyPr spcFirstLastPara="1" wrap="square" lIns="91425" tIns="91425" rIns="91425" bIns="91425" anchor="t" anchorCtr="0">
            <a:normAutofit fontScale="90000"/>
          </a:bodyPr>
          <a:lstStyle/>
          <a:p>
            <a:r>
              <a:rPr lang="en"/>
              <a:t>Unsheltered Point-in-Time Count:</a:t>
            </a:r>
            <a:endParaRPr/>
          </a:p>
          <a:p>
            <a:r>
              <a:rPr lang="en"/>
              <a:t>Outreach Strategies</a:t>
            </a:r>
            <a:endParaRPr/>
          </a:p>
        </p:txBody>
      </p:sp>
      <p:sp>
        <p:nvSpPr>
          <p:cNvPr id="73" name="Google Shape;73;p13"/>
          <p:cNvSpPr txBox="1">
            <a:spLocks noGrp="1"/>
          </p:cNvSpPr>
          <p:nvPr>
            <p:ph type="subTitle" idx="1"/>
          </p:nvPr>
        </p:nvSpPr>
        <p:spPr>
          <a:xfrm>
            <a:off x="2390267" y="4095700"/>
            <a:ext cx="6331500" cy="1241700"/>
          </a:xfrm>
          <a:prstGeom prst="rect">
            <a:avLst/>
          </a:prstGeom>
        </p:spPr>
        <p:txBody>
          <a:bodyPr spcFirstLastPara="1" wrap="square" lIns="91425" tIns="91425" rIns="91425" bIns="91425" anchor="b" anchorCtr="0">
            <a:normAutofit/>
          </a:bodyPr>
          <a:lstStyle/>
          <a:p>
            <a:pPr marL="0" indent="0"/>
            <a:r>
              <a:rPr lang="en"/>
              <a:t>Sarah Pavone, Journey Home, and Paul Lipp, Catholic Charities of Fairfield County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2400250" y="1433200"/>
            <a:ext cx="6321600" cy="635400"/>
          </a:xfrm>
          <a:prstGeom prst="rect">
            <a:avLst/>
          </a:prstGeom>
        </p:spPr>
        <p:txBody>
          <a:bodyPr spcFirstLastPara="1" wrap="square" lIns="91425" tIns="91425" rIns="91425" bIns="91425" anchor="t" anchorCtr="0">
            <a:normAutofit fontScale="90000"/>
          </a:bodyPr>
          <a:lstStyle/>
          <a:p>
            <a:r>
              <a:rPr lang="en"/>
              <a:t>Roadmap </a:t>
            </a:r>
            <a:endParaRPr/>
          </a:p>
        </p:txBody>
      </p:sp>
      <p:sp>
        <p:nvSpPr>
          <p:cNvPr id="79" name="Google Shape;79;p14"/>
          <p:cNvSpPr txBox="1">
            <a:spLocks noGrp="1"/>
          </p:cNvSpPr>
          <p:nvPr>
            <p:ph type="body" idx="1"/>
          </p:nvPr>
        </p:nvSpPr>
        <p:spPr>
          <a:xfrm>
            <a:off x="2410112" y="2453026"/>
            <a:ext cx="6321600" cy="3002400"/>
          </a:xfrm>
          <a:prstGeom prst="rect">
            <a:avLst/>
          </a:prstGeom>
        </p:spPr>
        <p:txBody>
          <a:bodyPr spcFirstLastPara="1" wrap="square" lIns="91425" tIns="91425" rIns="91425" bIns="91425" anchor="t" anchorCtr="0">
            <a:normAutofit/>
          </a:bodyPr>
          <a:lstStyle/>
          <a:p>
            <a:r>
              <a:rPr lang="en"/>
              <a:t>Data Clean Up</a:t>
            </a:r>
            <a:endParaRPr/>
          </a:p>
          <a:p>
            <a:r>
              <a:rPr lang="en"/>
              <a:t>Coordinating Outreach Coverage </a:t>
            </a:r>
            <a:endParaRPr/>
          </a:p>
          <a:p>
            <a:r>
              <a:rPr lang="en"/>
              <a:t>Rural Challenges &amp; Best Practices</a:t>
            </a:r>
            <a:endParaRPr/>
          </a:p>
          <a:p>
            <a:r>
              <a:rPr lang="en"/>
              <a:t>Outreach Supplies &amp; Safety </a:t>
            </a:r>
            <a:endParaRPr/>
          </a:p>
          <a:p>
            <a:r>
              <a:rPr lang="en"/>
              <a:t>Questions for each Community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2400250" y="1433200"/>
            <a:ext cx="6321600" cy="635400"/>
          </a:xfrm>
          <a:prstGeom prst="rect">
            <a:avLst/>
          </a:prstGeom>
        </p:spPr>
        <p:txBody>
          <a:bodyPr spcFirstLastPara="1" wrap="square" lIns="91425" tIns="91425" rIns="91425" bIns="91425" anchor="t" anchorCtr="0">
            <a:normAutofit fontScale="90000"/>
          </a:bodyPr>
          <a:lstStyle/>
          <a:p>
            <a:r>
              <a:rPr lang="en"/>
              <a:t>Data Clean Up</a:t>
            </a:r>
            <a:endParaRPr/>
          </a:p>
        </p:txBody>
      </p:sp>
      <p:sp>
        <p:nvSpPr>
          <p:cNvPr id="85" name="Google Shape;85;p15"/>
          <p:cNvSpPr txBox="1">
            <a:spLocks noGrp="1"/>
          </p:cNvSpPr>
          <p:nvPr>
            <p:ph type="body" idx="1"/>
          </p:nvPr>
        </p:nvSpPr>
        <p:spPr>
          <a:xfrm>
            <a:off x="2400303" y="2459925"/>
            <a:ext cx="3071400" cy="3002400"/>
          </a:xfrm>
          <a:prstGeom prst="rect">
            <a:avLst/>
          </a:prstGeom>
        </p:spPr>
        <p:txBody>
          <a:bodyPr spcFirstLastPara="1" wrap="square" lIns="91425" tIns="91425" rIns="91425" bIns="91425" anchor="t" anchorCtr="0">
            <a:normAutofit/>
          </a:bodyPr>
          <a:lstStyle/>
          <a:p>
            <a:pPr marL="0" indent="0">
              <a:buNone/>
            </a:pPr>
            <a:r>
              <a:rPr lang="en"/>
              <a:t>HMIS</a:t>
            </a:r>
            <a:endParaRPr/>
          </a:p>
          <a:p>
            <a:pPr>
              <a:spcBef>
                <a:spcPts val="1200"/>
              </a:spcBef>
              <a:buAutoNum type="arabicPeriod"/>
            </a:pPr>
            <a:r>
              <a:rPr lang="en"/>
              <a:t>Run Current Living Situation Reports</a:t>
            </a:r>
            <a:endParaRPr/>
          </a:p>
          <a:p>
            <a:pPr>
              <a:buAutoNum type="arabicPeriod"/>
            </a:pPr>
            <a:r>
              <a:rPr lang="en"/>
              <a:t>Review Program Enrollments for all SO programs </a:t>
            </a:r>
            <a:endParaRPr/>
          </a:p>
          <a:p>
            <a:pPr>
              <a:buAutoNum type="arabicPeriod"/>
            </a:pPr>
            <a:r>
              <a:rPr lang="en"/>
              <a:t>Who’s missing? </a:t>
            </a:r>
            <a:endParaRPr/>
          </a:p>
        </p:txBody>
      </p:sp>
      <p:sp>
        <p:nvSpPr>
          <p:cNvPr id="86" name="Google Shape;86;p15"/>
          <p:cNvSpPr txBox="1">
            <a:spLocks noGrp="1"/>
          </p:cNvSpPr>
          <p:nvPr>
            <p:ph type="body" idx="2"/>
          </p:nvPr>
        </p:nvSpPr>
        <p:spPr>
          <a:xfrm>
            <a:off x="5650572" y="2459925"/>
            <a:ext cx="3071400" cy="3002400"/>
          </a:xfrm>
          <a:prstGeom prst="rect">
            <a:avLst/>
          </a:prstGeom>
        </p:spPr>
        <p:txBody>
          <a:bodyPr spcFirstLastPara="1" wrap="square" lIns="91425" tIns="91425" rIns="91425" bIns="91425" anchor="t" anchorCtr="0">
            <a:normAutofit/>
          </a:bodyPr>
          <a:lstStyle/>
          <a:p>
            <a:pPr marL="0" indent="0">
              <a:buNone/>
            </a:pPr>
            <a:r>
              <a:rPr lang="en"/>
              <a:t>Smartsheets</a:t>
            </a:r>
            <a:endParaRPr/>
          </a:p>
          <a:p>
            <a:pPr>
              <a:spcBef>
                <a:spcPts val="1200"/>
              </a:spcBef>
              <a:buAutoNum type="arabicPeriod"/>
            </a:pPr>
            <a:r>
              <a:rPr lang="en"/>
              <a:t>Review Shelter Priority Lists</a:t>
            </a:r>
            <a:endParaRPr/>
          </a:p>
          <a:p>
            <a:pPr>
              <a:buAutoNum type="arabicPeriod"/>
            </a:pPr>
            <a:r>
              <a:rPr lang="en"/>
              <a:t>Data match SPL to By Name List</a:t>
            </a:r>
            <a:endParaRPr/>
          </a:p>
          <a:p>
            <a:pPr>
              <a:buAutoNum type="arabicPeriod"/>
            </a:pPr>
            <a:r>
              <a:rPr lang="en"/>
              <a:t>Outreach Referrals</a:t>
            </a:r>
            <a:endParaRPr/>
          </a:p>
        </p:txBody>
      </p:sp>
      <p:sp>
        <p:nvSpPr>
          <p:cNvPr id="87" name="Google Shape;87;p15"/>
          <p:cNvSpPr/>
          <p:nvPr/>
        </p:nvSpPr>
        <p:spPr>
          <a:xfrm>
            <a:off x="149800" y="1997975"/>
            <a:ext cx="2250504" cy="2792664"/>
          </a:xfrm>
          <a:prstGeom prst="irregularSeal2">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sp>
        <p:nvSpPr>
          <p:cNvPr id="88" name="Google Shape;88;p15"/>
          <p:cNvSpPr txBox="1"/>
          <p:nvPr/>
        </p:nvSpPr>
        <p:spPr>
          <a:xfrm rot="-1971756">
            <a:off x="529967" y="2891066"/>
            <a:ext cx="1313612" cy="506854"/>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 sz="1000" b="1" i="0" u="none" strike="noStrike" kern="0" cap="none" spc="0" normalizeH="0" baseline="0" noProof="0">
                <a:ln>
                  <a:noFill/>
                </a:ln>
                <a:solidFill>
                  <a:srgbClr val="000000"/>
                </a:solidFill>
                <a:effectLst/>
                <a:uLnTx/>
                <a:uFillTx/>
                <a:latin typeface="Lato"/>
                <a:ea typeface="Lato"/>
                <a:cs typeface="Lato"/>
                <a:sym typeface="Lato"/>
              </a:rPr>
              <a:t>Generic Enrollments now automatically close after 90 days of no documented services!</a:t>
            </a:r>
            <a:endParaRPr kumimoji="0" sz="1000" b="1" i="0" u="none" strike="noStrike" kern="0" cap="none" spc="0" normalizeH="0" baseline="0" noProof="0">
              <a:ln>
                <a:noFill/>
              </a:ln>
              <a:solidFill>
                <a:srgbClr val="000000"/>
              </a:solidFill>
              <a:effectLst/>
              <a:uLnTx/>
              <a:uFillTx/>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265500" y="2254600"/>
            <a:ext cx="4045200" cy="1318200"/>
          </a:xfrm>
          <a:prstGeom prst="rect">
            <a:avLst/>
          </a:prstGeom>
        </p:spPr>
        <p:txBody>
          <a:bodyPr spcFirstLastPara="1" wrap="square" lIns="91425" tIns="91425" rIns="91425" bIns="91425" anchor="b" anchorCtr="0">
            <a:normAutofit/>
          </a:bodyPr>
          <a:lstStyle/>
          <a:p>
            <a:r>
              <a:rPr lang="en"/>
              <a:t>Coordinated Outreach</a:t>
            </a:r>
            <a:endParaRPr/>
          </a:p>
        </p:txBody>
      </p:sp>
      <p:sp>
        <p:nvSpPr>
          <p:cNvPr id="94" name="Google Shape;94;p16"/>
          <p:cNvSpPr txBox="1">
            <a:spLocks noGrp="1"/>
          </p:cNvSpPr>
          <p:nvPr>
            <p:ph type="body" idx="2"/>
          </p:nvPr>
        </p:nvSpPr>
        <p:spPr>
          <a:xfrm>
            <a:off x="4939500" y="1581450"/>
            <a:ext cx="3837000" cy="3695100"/>
          </a:xfrm>
          <a:prstGeom prst="rect">
            <a:avLst/>
          </a:prstGeom>
        </p:spPr>
        <p:txBody>
          <a:bodyPr spcFirstLastPara="1" wrap="square" lIns="91425" tIns="91425" rIns="91425" bIns="91425" anchor="ctr" anchorCtr="0">
            <a:normAutofit/>
          </a:bodyPr>
          <a:lstStyle/>
          <a:p>
            <a:r>
              <a:rPr lang="en"/>
              <a:t>Identify Regional Lead and a Team Lead within your agency</a:t>
            </a:r>
            <a:endParaRPr/>
          </a:p>
          <a:p>
            <a:r>
              <a:rPr lang="en"/>
              <a:t>Identify known locations/encampments and “hot spots”</a:t>
            </a:r>
            <a:endParaRPr/>
          </a:p>
          <a:p>
            <a:r>
              <a:rPr lang="en"/>
              <a:t>Strategically plan for Street Outreach providers’ locations and schedules</a:t>
            </a:r>
            <a:endParaRPr/>
          </a:p>
          <a:p>
            <a:pPr indent="0">
              <a:spcBef>
                <a:spcPts val="1200"/>
              </a:spcBef>
              <a:spcAft>
                <a:spcPts val="1200"/>
              </a:spcAft>
              <a:buNone/>
            </a:pPr>
            <a:endParaRPr/>
          </a:p>
        </p:txBody>
      </p:sp>
      <p:pic>
        <p:nvPicPr>
          <p:cNvPr id="95" name="Google Shape;95;p16"/>
          <p:cNvPicPr preferRelativeResize="0"/>
          <p:nvPr/>
        </p:nvPicPr>
        <p:blipFill>
          <a:blip r:embed="rId3">
            <a:alphaModFix/>
          </a:blip>
          <a:stretch>
            <a:fillRect/>
          </a:stretch>
        </p:blipFill>
        <p:spPr>
          <a:xfrm>
            <a:off x="793250" y="3709875"/>
            <a:ext cx="2989700" cy="1450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303300" y="1268825"/>
            <a:ext cx="8520600" cy="639600"/>
          </a:xfrm>
          <a:prstGeom prst="rect">
            <a:avLst/>
          </a:prstGeom>
        </p:spPr>
        <p:txBody>
          <a:bodyPr spcFirstLastPara="1" wrap="square" lIns="91425" tIns="91425" rIns="91425" bIns="91425" anchor="t" anchorCtr="0">
            <a:normAutofit fontScale="90000"/>
          </a:bodyPr>
          <a:lstStyle/>
          <a:p>
            <a:r>
              <a:rPr lang="en"/>
              <a:t>Rural Challenges &amp; Best Practices</a:t>
            </a:r>
            <a:endParaRPr/>
          </a:p>
        </p:txBody>
      </p:sp>
      <p:sp>
        <p:nvSpPr>
          <p:cNvPr id="101" name="Google Shape;101;p17"/>
          <p:cNvSpPr txBox="1"/>
          <p:nvPr/>
        </p:nvSpPr>
        <p:spPr>
          <a:xfrm>
            <a:off x="394350" y="1921825"/>
            <a:ext cx="7585800" cy="3737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 sz="1800" b="0" i="0" u="none" strike="noStrike" kern="0" cap="none" spc="0" normalizeH="0" baseline="0" noProof="0" dirty="0">
                <a:ln>
                  <a:noFill/>
                </a:ln>
                <a:solidFill>
                  <a:srgbClr val="000000"/>
                </a:solidFill>
                <a:effectLst/>
                <a:uLnTx/>
                <a:uFillTx/>
                <a:latin typeface="Lato"/>
                <a:ea typeface="Lato"/>
                <a:cs typeface="Lato"/>
                <a:sym typeface="Lato"/>
              </a:rPr>
              <a:t>Rural communities face challenges associated with counting unsheltered households in hard to reach or unknown locations with minimal resources</a:t>
            </a:r>
            <a:endParaRPr kumimoji="0" sz="1800" b="0" i="0" u="none" strike="noStrike" kern="0" cap="none" spc="0" normalizeH="0" baseline="0" noProof="0" dirty="0">
              <a:ln>
                <a:noFill/>
              </a:ln>
              <a:solidFill>
                <a:srgbClr val="00000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dirty="0">
              <a:ln>
                <a:noFill/>
              </a:ln>
              <a:solidFill>
                <a:srgbClr val="00000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 sz="1800" b="0" i="0" u="none" strike="noStrike" kern="0" cap="none" spc="0" normalizeH="0" baseline="0" noProof="0" dirty="0">
                <a:ln>
                  <a:noFill/>
                </a:ln>
                <a:solidFill>
                  <a:srgbClr val="000000"/>
                </a:solidFill>
                <a:effectLst/>
                <a:uLnTx/>
                <a:uFillTx/>
                <a:latin typeface="Lato"/>
                <a:ea typeface="Lato"/>
                <a:cs typeface="Lato"/>
                <a:sym typeface="Lato"/>
              </a:rPr>
              <a:t>	</a:t>
            </a:r>
            <a:endParaRPr kumimoji="0" sz="1800" b="0" i="0" u="none" strike="noStrike" kern="0" cap="none" spc="0" normalizeH="0" baseline="0" noProof="0" dirty="0">
              <a:ln>
                <a:noFill/>
              </a:ln>
              <a:solidFill>
                <a:srgbClr val="000000"/>
              </a:solidFill>
              <a:effectLst/>
              <a:uLnTx/>
              <a:uFillTx/>
              <a:latin typeface="Lato"/>
              <a:ea typeface="Lato"/>
              <a:cs typeface="Lato"/>
              <a:sym typeface="Lato"/>
            </a:endParaRPr>
          </a:p>
          <a:p>
            <a:pPr marL="45720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dirty="0">
              <a:ln>
                <a:noFill/>
              </a:ln>
              <a:solidFill>
                <a:srgbClr val="000000"/>
              </a:solidFill>
              <a:effectLst/>
              <a:uLnTx/>
              <a:uFillTx/>
              <a:latin typeface="Lato"/>
              <a:ea typeface="Lato"/>
              <a:cs typeface="Lato"/>
              <a:sym typeface="Lato"/>
            </a:endParaRPr>
          </a:p>
          <a:p>
            <a:pPr marL="45720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dirty="0">
              <a:ln>
                <a:noFill/>
              </a:ln>
              <a:solidFill>
                <a:srgbClr val="000000"/>
              </a:solidFill>
              <a:effectLst/>
              <a:uLnTx/>
              <a:uFillTx/>
              <a:latin typeface="Lato"/>
              <a:ea typeface="Lato"/>
              <a:cs typeface="Lato"/>
              <a:sym typeface="Lato"/>
            </a:endParaRPr>
          </a:p>
          <a:p>
            <a:pPr marL="457200" marR="0" lvl="0" indent="-342900" algn="l" defTabSz="914400" rtl="0" eaLnBrk="1" fontAlgn="auto" latinLnBrk="0" hangingPunct="1">
              <a:lnSpc>
                <a:spcPct val="100000"/>
              </a:lnSpc>
              <a:spcBef>
                <a:spcPts val="0"/>
              </a:spcBef>
              <a:spcAft>
                <a:spcPts val="0"/>
              </a:spcAft>
              <a:buClr>
                <a:srgbClr val="000000"/>
              </a:buClr>
              <a:buSzPts val="1800"/>
              <a:buFont typeface="Lato"/>
              <a:buChar char="★"/>
              <a:tabLst/>
              <a:defRPr/>
            </a:pPr>
            <a:r>
              <a:rPr kumimoji="0" lang="en" sz="1800" b="0" i="0" u="none" strike="noStrike" kern="0" cap="none" spc="0" normalizeH="0" baseline="0" noProof="0" dirty="0">
                <a:ln>
                  <a:noFill/>
                </a:ln>
                <a:solidFill>
                  <a:srgbClr val="000000"/>
                </a:solidFill>
                <a:effectLst/>
                <a:uLnTx/>
                <a:uFillTx/>
                <a:latin typeface="Lato"/>
                <a:ea typeface="Lato"/>
                <a:cs typeface="Lato"/>
                <a:sym typeface="Lato"/>
              </a:rPr>
              <a:t>Establish and/or expand partnerships with municipal and community partners such as law enforcement, Mckinney Vento Liaisons, and Libraries. </a:t>
            </a:r>
            <a:endParaRPr kumimoji="0" sz="1800" b="0" i="0" u="none" strike="noStrike" kern="0" cap="none" spc="0" normalizeH="0" baseline="0" noProof="0" dirty="0">
              <a:ln>
                <a:noFill/>
              </a:ln>
              <a:solidFill>
                <a:srgbClr val="000000"/>
              </a:solidFill>
              <a:effectLst/>
              <a:uLnTx/>
              <a:uFillTx/>
              <a:latin typeface="Lato"/>
              <a:ea typeface="Lato"/>
              <a:cs typeface="Lato"/>
              <a:sym typeface="Lato"/>
            </a:endParaRPr>
          </a:p>
          <a:p>
            <a:pPr marL="457200" marR="0" lvl="0" indent="-342900" algn="l" defTabSz="914400" rtl="0" eaLnBrk="1" fontAlgn="auto" latinLnBrk="0" hangingPunct="1">
              <a:lnSpc>
                <a:spcPct val="100000"/>
              </a:lnSpc>
              <a:spcBef>
                <a:spcPts val="0"/>
              </a:spcBef>
              <a:spcAft>
                <a:spcPts val="0"/>
              </a:spcAft>
              <a:buClr>
                <a:srgbClr val="000000"/>
              </a:buClr>
              <a:buSzPts val="1800"/>
              <a:buFont typeface="Lato"/>
              <a:buChar char="★"/>
              <a:tabLst/>
              <a:defRPr/>
            </a:pPr>
            <a:r>
              <a:rPr kumimoji="0" lang="en" sz="1800" b="0" i="0" u="none" strike="noStrike" kern="0" cap="none" spc="0" normalizeH="0" baseline="0" noProof="0" dirty="0">
                <a:ln>
                  <a:noFill/>
                </a:ln>
                <a:solidFill>
                  <a:srgbClr val="000000"/>
                </a:solidFill>
                <a:effectLst/>
                <a:uLnTx/>
                <a:uFillTx/>
                <a:latin typeface="Lato"/>
                <a:ea typeface="Lato"/>
                <a:cs typeface="Lato"/>
                <a:sym typeface="Lato"/>
              </a:rPr>
              <a:t>Consider an event or “pop up” with basic needs resources during the PIT count</a:t>
            </a:r>
            <a:endParaRPr kumimoji="0" sz="1800" b="0" i="0" u="none" strike="noStrike" kern="0" cap="none" spc="0" normalizeH="0" baseline="0" noProof="0" dirty="0">
              <a:ln>
                <a:noFill/>
              </a:ln>
              <a:solidFill>
                <a:srgbClr val="00000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dirty="0">
              <a:ln>
                <a:noFill/>
              </a:ln>
              <a:solidFill>
                <a:srgbClr val="00000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dirty="0">
              <a:ln>
                <a:noFill/>
              </a:ln>
              <a:solidFill>
                <a:srgbClr val="000000"/>
              </a:solidFill>
              <a:effectLst/>
              <a:uLnTx/>
              <a:uFillTx/>
              <a:latin typeface="Lato"/>
              <a:ea typeface="Lato"/>
              <a:cs typeface="Lato"/>
              <a:sym typeface="Lato"/>
            </a:endParaRPr>
          </a:p>
        </p:txBody>
      </p:sp>
      <p:pic>
        <p:nvPicPr>
          <p:cNvPr id="102" name="Google Shape;102;p17"/>
          <p:cNvPicPr preferRelativeResize="0"/>
          <p:nvPr/>
        </p:nvPicPr>
        <p:blipFill>
          <a:blip r:embed="rId3">
            <a:alphaModFix/>
          </a:blip>
          <a:stretch>
            <a:fillRect/>
          </a:stretch>
        </p:blipFill>
        <p:spPr>
          <a:xfrm>
            <a:off x="69726" y="3065976"/>
            <a:ext cx="928849" cy="619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a:off x="2400250" y="1433200"/>
            <a:ext cx="6321600" cy="635400"/>
          </a:xfrm>
          <a:prstGeom prst="rect">
            <a:avLst/>
          </a:prstGeom>
        </p:spPr>
        <p:txBody>
          <a:bodyPr spcFirstLastPara="1" wrap="square" lIns="91425" tIns="91425" rIns="91425" bIns="91425" anchor="t" anchorCtr="0">
            <a:normAutofit fontScale="90000"/>
          </a:bodyPr>
          <a:lstStyle/>
          <a:p>
            <a:r>
              <a:rPr lang="en"/>
              <a:t>Outreach Supplies &amp; Safety </a:t>
            </a:r>
            <a:endParaRPr/>
          </a:p>
        </p:txBody>
      </p:sp>
      <p:sp>
        <p:nvSpPr>
          <p:cNvPr id="108" name="Google Shape;108;p18"/>
          <p:cNvSpPr txBox="1">
            <a:spLocks noGrp="1"/>
          </p:cNvSpPr>
          <p:nvPr>
            <p:ph type="body" idx="1"/>
          </p:nvPr>
        </p:nvSpPr>
        <p:spPr>
          <a:xfrm>
            <a:off x="2400303" y="2459925"/>
            <a:ext cx="3071400" cy="3002400"/>
          </a:xfrm>
          <a:prstGeom prst="rect">
            <a:avLst/>
          </a:prstGeom>
        </p:spPr>
        <p:txBody>
          <a:bodyPr spcFirstLastPara="1" wrap="square" lIns="91425" tIns="91425" rIns="91425" bIns="91425" anchor="t" anchorCtr="0">
            <a:normAutofit/>
          </a:bodyPr>
          <a:lstStyle/>
          <a:p>
            <a:pPr marL="0" indent="0">
              <a:buSzPts val="1100"/>
              <a:buNone/>
            </a:pPr>
            <a:r>
              <a:rPr lang="en"/>
              <a:t>Supplies: flashlights, vests, ID badges, clipboards, pens, maps, first-aid kits.</a:t>
            </a:r>
            <a:endParaRPr/>
          </a:p>
          <a:p>
            <a:pPr marL="0" indent="0">
              <a:spcBef>
                <a:spcPts val="1200"/>
              </a:spcBef>
              <a:buNone/>
            </a:pPr>
            <a:r>
              <a:rPr lang="en"/>
              <a:t>Communication: cell phones, shared locations, emergency contact list.</a:t>
            </a:r>
            <a:endParaRPr/>
          </a:p>
          <a:p>
            <a:pPr marL="0" indent="0">
              <a:spcBef>
                <a:spcPts val="1200"/>
              </a:spcBef>
              <a:buSzPts val="1100"/>
              <a:buNone/>
            </a:pPr>
            <a:r>
              <a:rPr lang="en"/>
              <a:t>Survey tools: paper intakes/releases, mobile Engage app, or PIT approved survey form.</a:t>
            </a:r>
            <a:endParaRPr/>
          </a:p>
          <a:p>
            <a:pPr marL="0" indent="0">
              <a:spcBef>
                <a:spcPts val="1200"/>
              </a:spcBef>
              <a:spcAft>
                <a:spcPts val="1200"/>
              </a:spcAft>
              <a:buNone/>
            </a:pPr>
            <a:endParaRPr/>
          </a:p>
        </p:txBody>
      </p:sp>
      <p:sp>
        <p:nvSpPr>
          <p:cNvPr id="109" name="Google Shape;109;p18"/>
          <p:cNvSpPr txBox="1">
            <a:spLocks noGrp="1"/>
          </p:cNvSpPr>
          <p:nvPr>
            <p:ph type="body" idx="2"/>
          </p:nvPr>
        </p:nvSpPr>
        <p:spPr>
          <a:xfrm>
            <a:off x="5650572" y="2459925"/>
            <a:ext cx="3071400" cy="3002400"/>
          </a:xfrm>
          <a:prstGeom prst="rect">
            <a:avLst/>
          </a:prstGeom>
        </p:spPr>
        <p:txBody>
          <a:bodyPr spcFirstLastPara="1" wrap="square" lIns="91425" tIns="91425" rIns="91425" bIns="91425" anchor="t" anchorCtr="0">
            <a:normAutofit/>
          </a:bodyPr>
          <a:lstStyle/>
          <a:p>
            <a:pPr marL="0" indent="0">
              <a:buNone/>
            </a:pPr>
            <a:r>
              <a:rPr lang="en"/>
              <a:t>Basic Need Support: Socks, food, hygiene supplies, wound care kits, etc. </a:t>
            </a:r>
            <a:endParaRPr/>
          </a:p>
          <a:p>
            <a:pPr marL="0" indent="0">
              <a:spcBef>
                <a:spcPts val="1200"/>
              </a:spcBef>
              <a:buNone/>
            </a:pPr>
            <a:r>
              <a:rPr lang="en"/>
              <a:t>Harm Reduction: Safe use supplies, tents, thermal blankets, Narcan</a:t>
            </a:r>
            <a:endParaRPr/>
          </a:p>
          <a:p>
            <a:pPr marL="0" indent="0">
              <a:spcBef>
                <a:spcPts val="1200"/>
              </a:spcBef>
              <a:spcAft>
                <a:spcPts val="1200"/>
              </a:spcAft>
              <a:buNone/>
            </a:pPr>
            <a:r>
              <a:rPr lang="en"/>
              <a:t>Transportation: Ability to transport or access to Uber/ride share if able to divert or transfer to shelter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9"/>
          <p:cNvSpPr txBox="1">
            <a:spLocks noGrp="1"/>
          </p:cNvSpPr>
          <p:nvPr>
            <p:ph type="title"/>
          </p:nvPr>
        </p:nvSpPr>
        <p:spPr>
          <a:xfrm>
            <a:off x="2400250" y="1433200"/>
            <a:ext cx="6321600" cy="635400"/>
          </a:xfrm>
          <a:prstGeom prst="rect">
            <a:avLst/>
          </a:prstGeom>
        </p:spPr>
        <p:txBody>
          <a:bodyPr spcFirstLastPara="1" wrap="square" lIns="91425" tIns="91425" rIns="91425" bIns="91425" anchor="t" anchorCtr="0">
            <a:normAutofit fontScale="90000"/>
          </a:bodyPr>
          <a:lstStyle/>
          <a:p>
            <a:r>
              <a:rPr lang="en"/>
              <a:t>Questions for Each Community</a:t>
            </a:r>
            <a:endParaRPr/>
          </a:p>
        </p:txBody>
      </p:sp>
      <p:sp>
        <p:nvSpPr>
          <p:cNvPr id="115" name="Google Shape;115;p19"/>
          <p:cNvSpPr txBox="1">
            <a:spLocks noGrp="1"/>
          </p:cNvSpPr>
          <p:nvPr>
            <p:ph type="body" idx="1"/>
          </p:nvPr>
        </p:nvSpPr>
        <p:spPr>
          <a:xfrm>
            <a:off x="2400262" y="2036676"/>
            <a:ext cx="6321600" cy="3002400"/>
          </a:xfrm>
          <a:prstGeom prst="rect">
            <a:avLst/>
          </a:prstGeom>
        </p:spPr>
        <p:txBody>
          <a:bodyPr spcFirstLastPara="1" wrap="square" lIns="91425" tIns="91425" rIns="91425" bIns="91425" anchor="t" anchorCtr="0">
            <a:normAutofit fontScale="85000" lnSpcReduction="20000"/>
          </a:bodyPr>
          <a:lstStyle/>
          <a:p>
            <a:pPr marL="0" indent="0">
              <a:buNone/>
            </a:pPr>
            <a:r>
              <a:rPr lang="en"/>
              <a:t>Who is your regional lead for PIT? Is there a communication plan?</a:t>
            </a:r>
            <a:endParaRPr/>
          </a:p>
          <a:p>
            <a:pPr marL="0" indent="0">
              <a:spcBef>
                <a:spcPts val="1200"/>
              </a:spcBef>
              <a:buNone/>
            </a:pPr>
            <a:r>
              <a:rPr lang="en"/>
              <a:t>Who are the providers in your community who are not connected to the CAN/HMIS-participating? </a:t>
            </a:r>
            <a:endParaRPr/>
          </a:p>
          <a:p>
            <a:pPr marL="0" indent="0">
              <a:spcBef>
                <a:spcPts val="1200"/>
              </a:spcBef>
              <a:buNone/>
            </a:pPr>
            <a:r>
              <a:rPr lang="en"/>
              <a:t>Who are the individuals who are likely unsheltered but may not be engaged in services?</a:t>
            </a:r>
            <a:endParaRPr/>
          </a:p>
          <a:p>
            <a:pPr marL="0" indent="0">
              <a:spcBef>
                <a:spcPts val="1200"/>
              </a:spcBef>
              <a:buNone/>
            </a:pPr>
            <a:r>
              <a:rPr lang="en"/>
              <a:t>What are the locations/hotspots that would most benefit from boots-on-the-ground on the night of the PIT? Which provider will be there and when? </a:t>
            </a:r>
            <a:endParaRPr/>
          </a:p>
          <a:p>
            <a:pPr marL="0" indent="0">
              <a:spcBef>
                <a:spcPts val="1200"/>
              </a:spcBef>
              <a:spcAft>
                <a:spcPts val="1200"/>
              </a:spcAft>
              <a:buNone/>
            </a:pPr>
            <a:r>
              <a:rPr lang="en"/>
              <a:t>What hybrid approach can maximize accuracy and efficiency?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YHDP SSO Programs </a:t>
            </a:r>
            <a:br>
              <a:rPr lang="en-US" sz="3200" dirty="0">
                <a:solidFill>
                  <a:schemeClr val="dk1"/>
                </a:solidFill>
                <a:latin typeface="Arial"/>
                <a:ea typeface="Arial"/>
                <a:cs typeface="Arial"/>
                <a:sym typeface="Arial"/>
              </a:rPr>
            </a:br>
            <a:r>
              <a:rPr lang="en-US" sz="3200" dirty="0">
                <a:solidFill>
                  <a:schemeClr val="dk1"/>
                </a:solidFill>
                <a:latin typeface="Arial"/>
                <a:ea typeface="Arial"/>
                <a:cs typeface="Arial"/>
                <a:sym typeface="Arial"/>
              </a:rPr>
              <a:t>HMIS CLA</a:t>
            </a:r>
          </a:p>
        </p:txBody>
      </p:sp>
      <p:sp>
        <p:nvSpPr>
          <p:cNvPr id="5" name="Google Shape;164;p28">
            <a:extLst>
              <a:ext uri="{FF2B5EF4-FFF2-40B4-BE49-F238E27FC236}">
                <a16:creationId xmlns:a16="http://schemas.microsoft.com/office/drawing/2014/main" id="{745A6DB5-483E-B090-C035-6B5286060497}"/>
              </a:ext>
            </a:extLst>
          </p:cNvPr>
          <p:cNvSpPr txBox="1">
            <a:spLocks/>
          </p:cNvSpPr>
          <p:nvPr/>
        </p:nvSpPr>
        <p:spPr>
          <a:xfrm>
            <a:off x="152400" y="1219200"/>
            <a:ext cx="8839200" cy="914400"/>
          </a:xfrm>
          <a:prstGeom prst="rect">
            <a:avLst/>
          </a:prstGeom>
        </p:spPr>
        <p:txBody>
          <a:bodyPr spcFirstLastPara="1" vert="horz" wrap="square" lIns="91425" tIns="91425" rIns="91425" bIns="91425" rtlCol="0" anchor="t" anchorCtr="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l" rtl="0">
              <a:spcBef>
                <a:spcPts val="0"/>
              </a:spcBef>
              <a:spcAft>
                <a:spcPts val="0"/>
              </a:spcAft>
              <a:buClr>
                <a:schemeClr val="bg1"/>
              </a:buClr>
              <a:buSzPts val="1800"/>
              <a:buNone/>
            </a:pPr>
            <a:r>
              <a:rPr lang="en-US" sz="2600" dirty="0">
                <a:latin typeface="Arial"/>
                <a:ea typeface="Arial"/>
                <a:cs typeface="Arial"/>
                <a:sym typeface="Arial"/>
              </a:rPr>
              <a:t>HMIS Youth Navigator SSO programs will continue to be included and use the Current Living Situation Assessment in HMIS</a:t>
            </a: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457200" lvl="0" indent="-342900" algn="l" rtl="0">
              <a:spcBef>
                <a:spcPts val="0"/>
              </a:spcBef>
              <a:spcAft>
                <a:spcPts val="0"/>
              </a:spcAft>
              <a:buClr>
                <a:schemeClr val="bg1"/>
              </a:buClr>
              <a:buSzPts val="1800"/>
              <a:buFont typeface="Arial"/>
              <a:buChar char="●"/>
            </a:pPr>
            <a:endParaRPr lang="en-US"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dirty="0">
              <a:latin typeface="Arial"/>
              <a:ea typeface="Arial"/>
              <a:cs typeface="Arial"/>
              <a:sym typeface="Arial"/>
            </a:endParaRPr>
          </a:p>
          <a:p>
            <a:pPr marL="457200" lvl="0" indent="-342900" algn="l" rtl="0">
              <a:spcBef>
                <a:spcPts val="0"/>
              </a:spcBef>
              <a:spcAft>
                <a:spcPts val="0"/>
              </a:spcAft>
              <a:buClr>
                <a:schemeClr val="bg1"/>
              </a:buClr>
              <a:buSzPts val="1800"/>
              <a:buFont typeface="Arial"/>
              <a:buChar char="●"/>
            </a:pPr>
            <a:endParaRPr lang="en-US" dirty="0">
              <a:latin typeface="Arial"/>
              <a:ea typeface="Arial"/>
              <a:cs typeface="Arial"/>
              <a:sym typeface="Arial"/>
            </a:endParaRPr>
          </a:p>
        </p:txBody>
      </p:sp>
      <p:sp>
        <p:nvSpPr>
          <p:cNvPr id="3" name="Slide Number Placeholder 2">
            <a:extLst>
              <a:ext uri="{FF2B5EF4-FFF2-40B4-BE49-F238E27FC236}">
                <a16:creationId xmlns:a16="http://schemas.microsoft.com/office/drawing/2014/main" id="{E8505AB6-7B5B-318B-45C0-BCFB2D691274}"/>
              </a:ext>
            </a:extLst>
          </p:cNvPr>
          <p:cNvSpPr>
            <a:spLocks noGrp="1"/>
          </p:cNvSpPr>
          <p:nvPr>
            <p:ph type="sldNum" sz="quarter" idx="12"/>
          </p:nvPr>
        </p:nvSpPr>
        <p:spPr/>
        <p:txBody>
          <a:bodyPr/>
          <a:lstStyle/>
          <a:p>
            <a:fld id="{00911E7C-97CA-470C-B10B-A9292783C67B}" type="slidenum">
              <a:rPr lang="en-US" smtClean="0"/>
              <a:pPr/>
              <a:t>19</a:t>
            </a:fld>
            <a:endParaRPr lang="en-US"/>
          </a:p>
        </p:txBody>
      </p:sp>
      <p:sp>
        <p:nvSpPr>
          <p:cNvPr id="7" name="Google Shape;164;p28">
            <a:extLst>
              <a:ext uri="{FF2B5EF4-FFF2-40B4-BE49-F238E27FC236}">
                <a16:creationId xmlns:a16="http://schemas.microsoft.com/office/drawing/2014/main" id="{C4840D78-EA42-48C7-31BE-AAF5D58B868A}"/>
              </a:ext>
            </a:extLst>
          </p:cNvPr>
          <p:cNvSpPr txBox="1">
            <a:spLocks/>
          </p:cNvSpPr>
          <p:nvPr/>
        </p:nvSpPr>
        <p:spPr>
          <a:xfrm>
            <a:off x="152400" y="4572000"/>
            <a:ext cx="8839200" cy="1657539"/>
          </a:xfrm>
          <a:prstGeom prst="rect">
            <a:avLst/>
          </a:prstGeom>
        </p:spPr>
        <p:txBody>
          <a:bodyPr spcFirstLastPara="1" vert="horz" wrap="square" lIns="91425" tIns="91425" rIns="91425" bIns="91425" rtlCol="0" anchor="t" anchorCtr="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The Head of Household for each client record needs the following to be counted on the night of PIT: </a:t>
            </a:r>
          </a:p>
          <a:p>
            <a:pPr lvl="1"/>
            <a:r>
              <a:rPr lang="en-US" dirty="0"/>
              <a:t>Open program enrollment</a:t>
            </a:r>
          </a:p>
          <a:p>
            <a:pPr lvl="1"/>
            <a:r>
              <a:rPr lang="en-US" dirty="0"/>
              <a:t>Current Living Situation Assessment dated for the night of the PIT count</a:t>
            </a:r>
          </a:p>
          <a:p>
            <a:pPr lvl="1"/>
            <a:r>
              <a:rPr lang="en-US" dirty="0"/>
              <a:t>A homeless setting selected as the current living situation</a:t>
            </a:r>
            <a:endParaRPr lang="en-US" dirty="0">
              <a:latin typeface="Arial"/>
              <a:ea typeface="Arial"/>
              <a:cs typeface="Arial"/>
              <a:sym typeface="Arial"/>
            </a:endParaRPr>
          </a:p>
          <a:p>
            <a:pPr marL="457200" lvl="0" indent="-342900" algn="l" rtl="0">
              <a:spcBef>
                <a:spcPts val="0"/>
              </a:spcBef>
              <a:spcAft>
                <a:spcPts val="0"/>
              </a:spcAft>
              <a:buClr>
                <a:schemeClr val="bg1"/>
              </a:buClr>
              <a:buSzPts val="1800"/>
              <a:buFont typeface="Arial"/>
              <a:buChar char="●"/>
            </a:pPr>
            <a:endParaRPr lang="en-US"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dirty="0">
              <a:latin typeface="Arial"/>
              <a:ea typeface="Arial"/>
              <a:cs typeface="Arial"/>
              <a:sym typeface="Arial"/>
            </a:endParaRPr>
          </a:p>
          <a:p>
            <a:pPr marL="457200" lvl="0" indent="-342900" algn="l" rtl="0">
              <a:spcBef>
                <a:spcPts val="0"/>
              </a:spcBef>
              <a:spcAft>
                <a:spcPts val="0"/>
              </a:spcAft>
              <a:buClr>
                <a:schemeClr val="bg1"/>
              </a:buClr>
              <a:buSzPts val="1800"/>
              <a:buFont typeface="Arial"/>
              <a:buChar char="●"/>
            </a:pPr>
            <a:endParaRPr lang="en-US" dirty="0">
              <a:latin typeface="Arial"/>
              <a:ea typeface="Arial"/>
              <a:cs typeface="Arial"/>
              <a:sym typeface="Arial"/>
            </a:endParaRPr>
          </a:p>
        </p:txBody>
      </p:sp>
      <p:pic>
        <p:nvPicPr>
          <p:cNvPr id="6" name="Picture 5" descr="A screenshot of a computer&#10;&#10;AI-generated content may be incorrect.">
            <a:extLst>
              <a:ext uri="{FF2B5EF4-FFF2-40B4-BE49-F238E27FC236}">
                <a16:creationId xmlns:a16="http://schemas.microsoft.com/office/drawing/2014/main" id="{14367676-41E6-ABC5-DF24-9E6389DC5BF1}"/>
              </a:ext>
            </a:extLst>
          </p:cNvPr>
          <p:cNvPicPr>
            <a:picLocks noChangeAspect="1"/>
          </p:cNvPicPr>
          <p:nvPr/>
        </p:nvPicPr>
        <p:blipFill>
          <a:blip r:embed="rId2"/>
          <a:stretch>
            <a:fillRect/>
          </a:stretch>
        </p:blipFill>
        <p:spPr>
          <a:xfrm>
            <a:off x="277640" y="2286000"/>
            <a:ext cx="8534400" cy="1829744"/>
          </a:xfrm>
          <a:prstGeom prst="rect">
            <a:avLst/>
          </a:prstGeom>
        </p:spPr>
      </p:pic>
    </p:spTree>
    <p:extLst>
      <p:ext uri="{BB962C8B-B14F-4D97-AF65-F5344CB8AC3E}">
        <p14:creationId xmlns:p14="http://schemas.microsoft.com/office/powerpoint/2010/main" val="4038876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Important Contact Information</a:t>
            </a:r>
          </a:p>
        </p:txBody>
      </p:sp>
      <p:sp>
        <p:nvSpPr>
          <p:cNvPr id="3" name="Google Shape;160;p27">
            <a:extLst>
              <a:ext uri="{FF2B5EF4-FFF2-40B4-BE49-F238E27FC236}">
                <a16:creationId xmlns:a16="http://schemas.microsoft.com/office/drawing/2014/main" id="{A009387D-6F8E-FCC7-02FE-D83591BC6354}"/>
              </a:ext>
            </a:extLst>
          </p:cNvPr>
          <p:cNvSpPr txBox="1">
            <a:spLocks/>
          </p:cNvSpPr>
          <p:nvPr/>
        </p:nvSpPr>
        <p:spPr>
          <a:xfrm>
            <a:off x="387900" y="1752600"/>
            <a:ext cx="8520600" cy="3990900"/>
          </a:xfrm>
          <a:prstGeom prst="rect">
            <a:avLst/>
          </a:prstGeom>
          <a:noFill/>
          <a:ln>
            <a:noFill/>
          </a:ln>
        </p:spPr>
        <p:txBody>
          <a:bodyPr spcFirstLastPara="1" wrap="square" lIns="91425" tIns="91425" rIns="91425" bIns="91425" numCol="2"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3"/>
              </a:buClr>
              <a:buSzPts val="1800"/>
              <a:buFont typeface="Average"/>
              <a:buChar char="●"/>
              <a:defRPr sz="1800" b="0" i="0" u="none" strike="noStrike" cap="none">
                <a:solidFill>
                  <a:schemeClr val="accent3"/>
                </a:solidFill>
                <a:latin typeface="Average"/>
                <a:ea typeface="Average"/>
                <a:cs typeface="Average"/>
                <a:sym typeface="Average"/>
              </a:defRPr>
            </a:lvl1pPr>
            <a:lvl2pPr marL="914400" marR="0" lvl="1"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2pPr>
            <a:lvl3pPr marL="1371600" marR="0" lvl="2"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3pPr>
            <a:lvl4pPr marL="1828800" marR="0" lvl="3"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4pPr>
            <a:lvl5pPr marL="2286000" marR="0" lvl="4"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5pPr>
            <a:lvl6pPr marL="2743200" marR="0" lvl="5"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6pPr>
            <a:lvl7pPr marL="3200400" marR="0" lvl="6"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7pPr>
            <a:lvl8pPr marL="3657600" marR="0" lvl="7"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8pPr>
            <a:lvl9pPr marL="4114800" marR="0" lvl="8"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9pPr>
          </a:lstStyle>
          <a:p>
            <a:pPr marL="0" marR="0" lvl="0" indent="0" algn="l" defTabSz="914400" rtl="0" eaLnBrk="1" fontAlgn="auto" latinLnBrk="0" hangingPunct="1">
              <a:lnSpc>
                <a:spcPct val="95000"/>
              </a:lnSpc>
              <a:spcBef>
                <a:spcPts val="1200"/>
              </a:spcBef>
              <a:spcAft>
                <a:spcPts val="0"/>
              </a:spcAft>
              <a:buClr>
                <a:srgbClr val="9E9E9E"/>
              </a:buClr>
              <a:buSzPts val="852"/>
              <a:buFont typeface="Average"/>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Jim Bombaci</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none" strike="noStrike" kern="0" cap="none" spc="0" normalizeH="0" baseline="0" noProof="0" dirty="0">
                <a:ln>
                  <a:noFill/>
                </a:ln>
                <a:solidFill>
                  <a:srgbClr val="FFFFFF"/>
                </a:solidFill>
                <a:effectLst/>
                <a:uLnTx/>
                <a:uFillTx/>
                <a:latin typeface="Average"/>
                <a:sym typeface="Average"/>
              </a:rPr>
              <a:t>Nutmeg IT</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2">
                  <a:extLst>
                    <a:ext uri="{A12FA001-AC4F-418D-AE19-62706E023703}">
                      <ahyp:hlinkClr xmlns:ahyp="http://schemas.microsoft.com/office/drawing/2018/hyperlinkcolor" val="tx"/>
                    </a:ext>
                  </a:extLst>
                </a:hlinkClick>
              </a:rPr>
              <a:t>Jim@NutmegIT.Com</a:t>
            </a:r>
            <a:r>
              <a:rPr kumimoji="0" lang="en-GB" sz="1800" b="0" i="0" u="none" strike="noStrike" kern="0" cap="none" spc="0" normalizeH="0" baseline="0" noProof="0" dirty="0">
                <a:ln>
                  <a:noFill/>
                </a:ln>
                <a:solidFill>
                  <a:srgbClr val="FFFFFF"/>
                </a:solidFill>
                <a:effectLst/>
                <a:uLnTx/>
                <a:uFillTx/>
                <a:latin typeface="Average"/>
                <a:sym typeface="Average"/>
              </a:rPr>
              <a:t> </a:t>
            </a:r>
            <a:endParaRPr kumimoji="0" lang="en-GB" sz="1800" b="0" i="0" u="none" strike="noStrike" kern="0" cap="none" spc="0" normalizeH="0" baseline="0" noProof="0" dirty="0">
              <a:ln>
                <a:noFill/>
              </a:ln>
              <a:solidFill>
                <a:srgbClr val="CACACA"/>
              </a:solidFill>
              <a:effectLst/>
              <a:uLnTx/>
              <a:uFillTx/>
              <a:latin typeface="Average"/>
              <a:sym typeface="Average"/>
            </a:endParaRPr>
          </a:p>
          <a:p>
            <a:pPr marL="0" marR="0" lvl="0" indent="0" algn="l" defTabSz="914400" rtl="0" eaLnBrk="1" fontAlgn="auto" latinLnBrk="0" hangingPunct="1">
              <a:lnSpc>
                <a:spcPct val="95000"/>
              </a:lnSpc>
              <a:spcBef>
                <a:spcPts val="1200"/>
              </a:spcBef>
              <a:spcAft>
                <a:spcPts val="0"/>
              </a:spcAft>
              <a:buClr>
                <a:srgbClr val="9E9E9E"/>
              </a:buClr>
              <a:buSzPts val="852"/>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Shannon Quinn-Sheeran</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none" strike="noStrike" kern="0" cap="none" spc="0" normalizeH="0" baseline="0" noProof="0" dirty="0">
                <a:ln>
                  <a:noFill/>
                </a:ln>
                <a:solidFill>
                  <a:srgbClr val="FFFFFF"/>
                </a:solidFill>
                <a:effectLst/>
                <a:uLnTx/>
                <a:uFillTx/>
                <a:latin typeface="Average"/>
                <a:sym typeface="Average"/>
              </a:rPr>
              <a:t>Housing Innovations</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a:ln>
                  <a:noFill/>
                </a:ln>
                <a:solidFill>
                  <a:srgbClr val="FFFFFF"/>
                </a:solidFill>
                <a:effectLst/>
                <a:uLnTx/>
                <a:uFillTx/>
                <a:latin typeface="Average"/>
                <a:sym typeface="Average"/>
                <a:hlinkClick r:id="rId3">
                  <a:extLst>
                    <a:ext uri="{A12FA001-AC4F-418D-AE19-62706E023703}">
                      <ahyp:hlinkClr xmlns:ahyp="http://schemas.microsoft.com/office/drawing/2018/hyperlinkcolor" val="tx"/>
                    </a:ext>
                  </a:extLst>
                </a:hlinkClick>
              </a:rPr>
              <a:t>Shannon@HousingInnovations.US</a:t>
            </a: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95000"/>
              </a:lnSpc>
              <a:spcBef>
                <a:spcPts val="1200"/>
              </a:spcBef>
              <a:spcAft>
                <a:spcPts val="0"/>
              </a:spcAft>
              <a:buClr>
                <a:srgbClr val="9E9E9E"/>
              </a:buClr>
              <a:buSzPts val="852"/>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 Lindsay Fabrizio</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none" strike="noStrike" kern="0" cap="none" spc="0" normalizeH="0" baseline="0" noProof="0" dirty="0">
                <a:ln>
                  <a:noFill/>
                </a:ln>
                <a:solidFill>
                  <a:srgbClr val="FFFFFF"/>
                </a:solidFill>
                <a:effectLst/>
                <a:uLnTx/>
                <a:uFillTx/>
                <a:latin typeface="Average"/>
                <a:sym typeface="Average"/>
              </a:rPr>
              <a:t>The Housing Collective</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4">
                  <a:extLst>
                    <a:ext uri="{A12FA001-AC4F-418D-AE19-62706E023703}">
                      <ahyp:hlinkClr xmlns:ahyp="http://schemas.microsoft.com/office/drawing/2018/hyperlinkcolor" val="tx"/>
                    </a:ext>
                  </a:extLst>
                </a:hlinkClick>
              </a:rPr>
              <a:t>Lindsay@TheHousingCollective.Org</a:t>
            </a:r>
            <a:r>
              <a:rPr kumimoji="0" lang="en-GB" sz="1800" b="0" i="0" u="none" strike="noStrike" kern="0" cap="none" spc="0" normalizeH="0" baseline="0" noProof="0" dirty="0">
                <a:ln>
                  <a:noFill/>
                </a:ln>
                <a:solidFill>
                  <a:srgbClr val="FFFFFF"/>
                </a:solidFill>
                <a:effectLst/>
                <a:uLnTx/>
                <a:uFillTx/>
                <a:latin typeface="Average"/>
                <a:sym typeface="Average"/>
              </a:rPr>
              <a:t> </a:t>
            </a: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Nutmeg Help Desk</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5">
                  <a:extLst>
                    <a:ext uri="{A12FA001-AC4F-418D-AE19-62706E023703}">
                      <ahyp:hlinkClr xmlns:ahyp="http://schemas.microsoft.com/office/drawing/2018/hyperlinkcolor" val="tx"/>
                    </a:ext>
                  </a:extLst>
                </a:hlinkClick>
              </a:rPr>
              <a:t>Help@NutmegIT.Com</a:t>
            </a: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1200"/>
              </a:spcBef>
              <a:spcAft>
                <a:spcPts val="0"/>
              </a:spcAft>
              <a:buClr>
                <a:srgbClr val="9E9E9E"/>
              </a:buClr>
              <a:buSzPts val="1100"/>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CT BOS Contact</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a:ln>
                  <a:noFill/>
                </a:ln>
                <a:solidFill>
                  <a:srgbClr val="FFFFFF"/>
                </a:solidFill>
                <a:effectLst/>
                <a:uLnTx/>
                <a:uFillTx/>
                <a:latin typeface="Average"/>
                <a:sym typeface="Average"/>
                <a:hlinkClick r:id="rId6">
                  <a:extLst>
                    <a:ext uri="{A12FA001-AC4F-418D-AE19-62706E023703}">
                      <ahyp:hlinkClr xmlns:ahyp="http://schemas.microsoft.com/office/drawing/2018/hyperlinkcolor" val="tx"/>
                    </a:ext>
                  </a:extLst>
                </a:hlinkClick>
              </a:rPr>
              <a:t>ctboscoc@gmail.com</a:t>
            </a: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1200"/>
              </a:spcBef>
              <a:spcAft>
                <a:spcPts val="1200"/>
              </a:spcAft>
              <a:buClr>
                <a:srgbClr val="9E9E9E"/>
              </a:buClr>
              <a:buSzPts val="1100"/>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ODFC Contact</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4">
                  <a:extLst>
                    <a:ext uri="{A12FA001-AC4F-418D-AE19-62706E023703}">
                      <ahyp:hlinkClr xmlns:ahyp="http://schemas.microsoft.com/office/drawing/2018/hyperlinkcolor" val="tx"/>
                    </a:ext>
                  </a:extLst>
                </a:hlinkClick>
              </a:rPr>
              <a:t>Lindsay@TheHousingCollective.Org</a:t>
            </a:r>
            <a:r>
              <a:rPr kumimoji="0" lang="en-GB" sz="1800" b="0" i="0" u="none" strike="noStrike" kern="0" cap="none" spc="0" normalizeH="0" baseline="0" noProof="0" dirty="0">
                <a:ln>
                  <a:noFill/>
                </a:ln>
                <a:solidFill>
                  <a:srgbClr val="FFFFFF"/>
                </a:solidFill>
                <a:effectLst/>
                <a:uLnTx/>
                <a:uFillTx/>
                <a:latin typeface="Average"/>
                <a:sym typeface="Average"/>
              </a:rPr>
              <a:t> </a:t>
            </a:r>
            <a:endParaRPr kumimoji="0" lang="en-GB" sz="1800" b="0" i="0" u="none" strike="noStrike" kern="0" cap="none" spc="0" normalizeH="0" baseline="0" noProof="0" dirty="0">
              <a:ln>
                <a:noFill/>
              </a:ln>
              <a:solidFill>
                <a:srgbClr val="CACACA"/>
              </a:solidFill>
              <a:effectLst/>
              <a:uLnTx/>
              <a:uFillTx/>
              <a:latin typeface="Average"/>
              <a:sym typeface="Average"/>
            </a:endParaRPr>
          </a:p>
          <a:p>
            <a:pPr marL="0" marR="0" lvl="0" indent="0" algn="l" defTabSz="914400" rtl="0" eaLnBrk="1" fontAlgn="auto" latinLnBrk="0" hangingPunct="1">
              <a:lnSpc>
                <a:spcPct val="95000"/>
              </a:lnSpc>
              <a:spcBef>
                <a:spcPts val="1200"/>
              </a:spcBef>
              <a:spcAft>
                <a:spcPts val="0"/>
              </a:spcAft>
              <a:buClr>
                <a:srgbClr val="9E9E9E"/>
              </a:buClr>
              <a:buSzPts val="852"/>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p:txBody>
      </p:sp>
      <p:sp>
        <p:nvSpPr>
          <p:cNvPr id="4" name="Slide Number Placeholder 3">
            <a:extLst>
              <a:ext uri="{FF2B5EF4-FFF2-40B4-BE49-F238E27FC236}">
                <a16:creationId xmlns:a16="http://schemas.microsoft.com/office/drawing/2014/main" id="{E9A121A8-D91A-1F3A-243C-62303E8DEA13}"/>
              </a:ext>
            </a:extLst>
          </p:cNvPr>
          <p:cNvSpPr>
            <a:spLocks noGrp="1"/>
          </p:cNvSpPr>
          <p:nvPr>
            <p:ph type="sldNum" sz="quarter" idx="12"/>
          </p:nvPr>
        </p:nvSpPr>
        <p:spPr/>
        <p:txBody>
          <a:bodyPr/>
          <a:lstStyle/>
          <a:p>
            <a:fld id="{00911E7C-97CA-470C-B10B-A9292783C67B}" type="slidenum">
              <a:rPr lang="en-US" smtClean="0"/>
              <a:pPr/>
              <a:t>2</a:t>
            </a:fld>
            <a:endParaRPr lang="en-US"/>
          </a:p>
        </p:txBody>
      </p:sp>
    </p:spTree>
    <p:extLst>
      <p:ext uri="{BB962C8B-B14F-4D97-AF65-F5344CB8AC3E}">
        <p14:creationId xmlns:p14="http://schemas.microsoft.com/office/powerpoint/2010/main" val="1088014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latin typeface="Arial" panose="020B0604020202020204" pitchFamily="34" charset="0"/>
                <a:ea typeface="Rockwell"/>
                <a:cs typeface="Arial" panose="020B0604020202020204" pitchFamily="34" charset="0"/>
                <a:sym typeface="Rockwell"/>
              </a:rPr>
              <a:t>DOH Generic Street Outreach Programs  </a:t>
            </a:r>
            <a:br>
              <a:rPr lang="en-GB" sz="2400" dirty="0">
                <a:latin typeface="Arial" panose="020B0604020202020204" pitchFamily="34" charset="0"/>
                <a:ea typeface="Rockwell"/>
                <a:cs typeface="Arial" panose="020B0604020202020204" pitchFamily="34" charset="0"/>
                <a:sym typeface="Rockwell"/>
              </a:rPr>
            </a:br>
            <a:r>
              <a:rPr lang="en-GB" sz="2400" dirty="0">
                <a:latin typeface="Arial" panose="020B0604020202020204" pitchFamily="34" charset="0"/>
                <a:ea typeface="Rockwell"/>
                <a:cs typeface="Arial" panose="020B0604020202020204" pitchFamily="34" charset="0"/>
                <a:sym typeface="Rockwell"/>
              </a:rPr>
              <a:t>HMIS CLA</a:t>
            </a:r>
            <a:endParaRPr lang="en-US" sz="3200" dirty="0">
              <a:solidFill>
                <a:schemeClr val="dk1"/>
              </a:solidFill>
              <a:latin typeface="Arial" panose="020B0604020202020204" pitchFamily="34" charset="0"/>
              <a:ea typeface="Arial"/>
              <a:cs typeface="Arial" panose="020B0604020202020204" pitchFamily="34" charset="0"/>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76200" y="1219200"/>
            <a:ext cx="8991600" cy="54102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114300" lvl="0" indent="0" algn="l" rtl="0">
              <a:spcBef>
                <a:spcPts val="0"/>
              </a:spcBef>
              <a:spcAft>
                <a:spcPts val="0"/>
              </a:spcAft>
              <a:buClr>
                <a:schemeClr val="bg1"/>
              </a:buClr>
              <a:buSzPts val="1800"/>
              <a:buNone/>
            </a:pPr>
            <a:r>
              <a:rPr lang="en-US" sz="2600" dirty="0">
                <a:latin typeface="Arial"/>
                <a:ea typeface="Arial"/>
                <a:cs typeface="Arial"/>
                <a:sym typeface="Arial"/>
              </a:rPr>
              <a:t> </a:t>
            </a: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p:txBody>
      </p:sp>
      <p:sp>
        <p:nvSpPr>
          <p:cNvPr id="3" name="Slide Number Placeholder 2">
            <a:extLst>
              <a:ext uri="{FF2B5EF4-FFF2-40B4-BE49-F238E27FC236}">
                <a16:creationId xmlns:a16="http://schemas.microsoft.com/office/drawing/2014/main" id="{C60391E1-371A-3C6B-B8F6-58308EE6FFA6}"/>
              </a:ext>
            </a:extLst>
          </p:cNvPr>
          <p:cNvSpPr>
            <a:spLocks noGrp="1"/>
          </p:cNvSpPr>
          <p:nvPr>
            <p:ph type="sldNum" sz="quarter" idx="12"/>
          </p:nvPr>
        </p:nvSpPr>
        <p:spPr/>
        <p:txBody>
          <a:bodyPr/>
          <a:lstStyle/>
          <a:p>
            <a:fld id="{00911E7C-97CA-470C-B10B-A9292783C67B}" type="slidenum">
              <a:rPr lang="en-US" smtClean="0"/>
              <a:pPr/>
              <a:t>20</a:t>
            </a:fld>
            <a:endParaRPr lang="en-US"/>
          </a:p>
        </p:txBody>
      </p:sp>
      <p:sp>
        <p:nvSpPr>
          <p:cNvPr id="5" name="Google Shape;164;p28">
            <a:extLst>
              <a:ext uri="{FF2B5EF4-FFF2-40B4-BE49-F238E27FC236}">
                <a16:creationId xmlns:a16="http://schemas.microsoft.com/office/drawing/2014/main" id="{9E802DD4-65B2-73AE-D807-430710911EF6}"/>
              </a:ext>
            </a:extLst>
          </p:cNvPr>
          <p:cNvSpPr txBox="1">
            <a:spLocks/>
          </p:cNvSpPr>
          <p:nvPr/>
        </p:nvSpPr>
        <p:spPr>
          <a:xfrm>
            <a:off x="152400" y="1219200"/>
            <a:ext cx="8839200" cy="914400"/>
          </a:xfrm>
          <a:prstGeom prst="rect">
            <a:avLst/>
          </a:prstGeom>
        </p:spPr>
        <p:txBody>
          <a:bodyPr spcFirstLastPara="1" vert="horz" wrap="square" lIns="91425" tIns="91425" rIns="91425" bIns="91425" rtlCol="0" anchor="t" anchorCtr="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l" rtl="0">
              <a:spcBef>
                <a:spcPts val="0"/>
              </a:spcBef>
              <a:spcAft>
                <a:spcPts val="0"/>
              </a:spcAft>
              <a:buClr>
                <a:schemeClr val="bg1"/>
              </a:buClr>
              <a:buSzPts val="1800"/>
              <a:buNone/>
            </a:pPr>
            <a:r>
              <a:rPr lang="en-US" sz="2600" dirty="0">
                <a:latin typeface="Arial"/>
                <a:ea typeface="Arial"/>
                <a:cs typeface="Arial"/>
                <a:sym typeface="Arial"/>
              </a:rPr>
              <a:t>HMIS DOH Generic Street Outreach programs that will continue to be included and use the Current Living Situation Assessment in HMIS</a:t>
            </a: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457200" lvl="0" indent="-342900" algn="l" rtl="0">
              <a:spcBef>
                <a:spcPts val="0"/>
              </a:spcBef>
              <a:spcAft>
                <a:spcPts val="0"/>
              </a:spcAft>
              <a:buClr>
                <a:schemeClr val="bg1"/>
              </a:buClr>
              <a:buSzPts val="1800"/>
              <a:buFont typeface="Arial"/>
              <a:buChar char="●"/>
            </a:pPr>
            <a:endParaRPr lang="en-US"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dirty="0">
              <a:latin typeface="Arial"/>
              <a:ea typeface="Arial"/>
              <a:cs typeface="Arial"/>
              <a:sym typeface="Arial"/>
            </a:endParaRPr>
          </a:p>
          <a:p>
            <a:pPr marL="457200" lvl="0" indent="-342900" algn="l" rtl="0">
              <a:spcBef>
                <a:spcPts val="0"/>
              </a:spcBef>
              <a:spcAft>
                <a:spcPts val="0"/>
              </a:spcAft>
              <a:buClr>
                <a:schemeClr val="bg1"/>
              </a:buClr>
              <a:buSzPts val="1800"/>
              <a:buFont typeface="Arial"/>
              <a:buChar char="●"/>
            </a:pPr>
            <a:endParaRPr lang="en-US" dirty="0">
              <a:latin typeface="Arial"/>
              <a:ea typeface="Arial"/>
              <a:cs typeface="Arial"/>
              <a:sym typeface="Arial"/>
            </a:endParaRPr>
          </a:p>
        </p:txBody>
      </p:sp>
      <p:sp>
        <p:nvSpPr>
          <p:cNvPr id="6" name="Google Shape;164;p28">
            <a:extLst>
              <a:ext uri="{FF2B5EF4-FFF2-40B4-BE49-F238E27FC236}">
                <a16:creationId xmlns:a16="http://schemas.microsoft.com/office/drawing/2014/main" id="{84417074-F4A6-C22E-C751-E17BBAC7F537}"/>
              </a:ext>
            </a:extLst>
          </p:cNvPr>
          <p:cNvSpPr txBox="1">
            <a:spLocks/>
          </p:cNvSpPr>
          <p:nvPr/>
        </p:nvSpPr>
        <p:spPr>
          <a:xfrm>
            <a:off x="174279" y="4340979"/>
            <a:ext cx="8839200" cy="1657539"/>
          </a:xfrm>
          <a:prstGeom prst="rect">
            <a:avLst/>
          </a:prstGeom>
        </p:spPr>
        <p:txBody>
          <a:bodyPr spcFirstLastPara="1" vert="horz" wrap="square" lIns="91425" tIns="91425" rIns="91425" bIns="91425" rtlCol="0" anchor="t" anchorCtr="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The Head of Household for each client record will need the following to be counted on the night of PIT: </a:t>
            </a:r>
          </a:p>
          <a:p>
            <a:pPr lvl="1"/>
            <a:r>
              <a:rPr lang="en-US" dirty="0"/>
              <a:t>Open program enrollment</a:t>
            </a:r>
          </a:p>
          <a:p>
            <a:pPr lvl="1"/>
            <a:r>
              <a:rPr lang="en-US" dirty="0"/>
              <a:t>Current Living Situation Assessment dated for the night of the PIT count</a:t>
            </a:r>
          </a:p>
          <a:p>
            <a:pPr lvl="1"/>
            <a:r>
              <a:rPr lang="en-US" dirty="0"/>
              <a:t>A homeless setting selected as the current living situation</a:t>
            </a:r>
            <a:endParaRPr lang="en-US" dirty="0">
              <a:latin typeface="Arial"/>
              <a:ea typeface="Arial"/>
              <a:cs typeface="Arial"/>
              <a:sym typeface="Arial"/>
            </a:endParaRPr>
          </a:p>
          <a:p>
            <a:pPr marL="457200" lvl="0" indent="-342900" algn="l" rtl="0">
              <a:spcBef>
                <a:spcPts val="0"/>
              </a:spcBef>
              <a:spcAft>
                <a:spcPts val="0"/>
              </a:spcAft>
              <a:buClr>
                <a:schemeClr val="bg1"/>
              </a:buClr>
              <a:buSzPts val="1800"/>
              <a:buFont typeface="Arial"/>
              <a:buChar char="●"/>
            </a:pPr>
            <a:endParaRPr lang="en-US"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dirty="0">
              <a:latin typeface="Arial"/>
              <a:ea typeface="Arial"/>
              <a:cs typeface="Arial"/>
              <a:sym typeface="Arial"/>
            </a:endParaRPr>
          </a:p>
          <a:p>
            <a:pPr marL="457200" lvl="0" indent="-342900" algn="l" rtl="0">
              <a:spcBef>
                <a:spcPts val="0"/>
              </a:spcBef>
              <a:spcAft>
                <a:spcPts val="0"/>
              </a:spcAft>
              <a:buClr>
                <a:schemeClr val="bg1"/>
              </a:buClr>
              <a:buSzPts val="1800"/>
              <a:buFont typeface="Arial"/>
              <a:buChar char="●"/>
            </a:pPr>
            <a:endParaRPr lang="en-US" dirty="0">
              <a:latin typeface="Arial"/>
              <a:ea typeface="Arial"/>
              <a:cs typeface="Arial"/>
              <a:sym typeface="Arial"/>
            </a:endParaRPr>
          </a:p>
        </p:txBody>
      </p:sp>
      <p:pic>
        <p:nvPicPr>
          <p:cNvPr id="11" name="Picture 10" descr="A screenshot of a computer&#10;&#10;AI-generated content may be incorrect.">
            <a:extLst>
              <a:ext uri="{FF2B5EF4-FFF2-40B4-BE49-F238E27FC236}">
                <a16:creationId xmlns:a16="http://schemas.microsoft.com/office/drawing/2014/main" id="{522047CB-6713-6EAA-AFD9-E65B18222206}"/>
              </a:ext>
            </a:extLst>
          </p:cNvPr>
          <p:cNvPicPr>
            <a:picLocks noChangeAspect="1"/>
          </p:cNvPicPr>
          <p:nvPr/>
        </p:nvPicPr>
        <p:blipFill>
          <a:blip r:embed="rId3"/>
          <a:stretch>
            <a:fillRect/>
          </a:stretch>
        </p:blipFill>
        <p:spPr>
          <a:xfrm>
            <a:off x="76200" y="2295096"/>
            <a:ext cx="8991600" cy="1895904"/>
          </a:xfrm>
          <a:prstGeom prst="rect">
            <a:avLst/>
          </a:prstGeom>
        </p:spPr>
      </p:pic>
    </p:spTree>
    <p:extLst>
      <p:ext uri="{BB962C8B-B14F-4D97-AF65-F5344CB8AC3E}">
        <p14:creationId xmlns:p14="http://schemas.microsoft.com/office/powerpoint/2010/main" val="1149008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2A513-B54F-99FC-3510-2D25A5145B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4162E6-4A3E-7B80-56EE-33ADE930A377}"/>
              </a:ext>
            </a:extLst>
          </p:cNvPr>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latin typeface="Arial" panose="020B0604020202020204" pitchFamily="34" charset="0"/>
                <a:ea typeface="Rockwell"/>
                <a:cs typeface="Arial" panose="020B0604020202020204" pitchFamily="34" charset="0"/>
                <a:sym typeface="Rockwell"/>
              </a:rPr>
              <a:t>HMIS Street Outreach Programs      </a:t>
            </a:r>
            <a:br>
              <a:rPr lang="en-GB" sz="2400" dirty="0">
                <a:latin typeface="Arial" panose="020B0604020202020204" pitchFamily="34" charset="0"/>
                <a:ea typeface="Rockwell"/>
                <a:cs typeface="Arial" panose="020B0604020202020204" pitchFamily="34" charset="0"/>
                <a:sym typeface="Rockwell"/>
              </a:rPr>
            </a:br>
            <a:r>
              <a:rPr lang="en-GB" sz="2400" dirty="0">
                <a:latin typeface="Arial" panose="020B0604020202020204" pitchFamily="34" charset="0"/>
                <a:ea typeface="Rockwell"/>
                <a:cs typeface="Arial" panose="020B0604020202020204" pitchFamily="34" charset="0"/>
                <a:sym typeface="Rockwell"/>
              </a:rPr>
              <a:t>HMIS CLA</a:t>
            </a:r>
            <a:endParaRPr lang="en-US" sz="3200" dirty="0">
              <a:solidFill>
                <a:schemeClr val="dk1"/>
              </a:solidFill>
              <a:latin typeface="Arial" panose="020B0604020202020204" pitchFamily="34" charset="0"/>
              <a:ea typeface="Arial"/>
              <a:cs typeface="Arial" panose="020B0604020202020204" pitchFamily="34" charset="0"/>
              <a:sym typeface="Arial"/>
            </a:endParaRPr>
          </a:p>
        </p:txBody>
      </p:sp>
      <p:sp>
        <p:nvSpPr>
          <p:cNvPr id="4" name="Google Shape;164;p28">
            <a:extLst>
              <a:ext uri="{FF2B5EF4-FFF2-40B4-BE49-F238E27FC236}">
                <a16:creationId xmlns:a16="http://schemas.microsoft.com/office/drawing/2014/main" id="{E35FE081-33BB-F47D-B86B-495D53896F14}"/>
              </a:ext>
            </a:extLst>
          </p:cNvPr>
          <p:cNvSpPr txBox="1">
            <a:spLocks/>
          </p:cNvSpPr>
          <p:nvPr/>
        </p:nvSpPr>
        <p:spPr>
          <a:xfrm>
            <a:off x="76200" y="1219200"/>
            <a:ext cx="8991600" cy="54102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114300" lvl="0" indent="0" algn="l" rtl="0">
              <a:spcBef>
                <a:spcPts val="0"/>
              </a:spcBef>
              <a:spcAft>
                <a:spcPts val="0"/>
              </a:spcAft>
              <a:buClr>
                <a:schemeClr val="bg1"/>
              </a:buClr>
              <a:buSzPts val="1800"/>
              <a:buNone/>
            </a:pPr>
            <a:r>
              <a:rPr lang="en-US" sz="2600" dirty="0">
                <a:latin typeface="Arial"/>
                <a:ea typeface="Arial"/>
                <a:cs typeface="Arial"/>
                <a:sym typeface="Arial"/>
              </a:rPr>
              <a:t> </a:t>
            </a: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p:txBody>
      </p:sp>
      <p:sp>
        <p:nvSpPr>
          <p:cNvPr id="3" name="Slide Number Placeholder 2">
            <a:extLst>
              <a:ext uri="{FF2B5EF4-FFF2-40B4-BE49-F238E27FC236}">
                <a16:creationId xmlns:a16="http://schemas.microsoft.com/office/drawing/2014/main" id="{55002513-3321-9CBE-2F5F-6C698E27804E}"/>
              </a:ext>
            </a:extLst>
          </p:cNvPr>
          <p:cNvSpPr>
            <a:spLocks noGrp="1"/>
          </p:cNvSpPr>
          <p:nvPr>
            <p:ph type="sldNum" sz="quarter" idx="12"/>
          </p:nvPr>
        </p:nvSpPr>
        <p:spPr/>
        <p:txBody>
          <a:bodyPr/>
          <a:lstStyle/>
          <a:p>
            <a:fld id="{00911E7C-97CA-470C-B10B-A9292783C67B}" type="slidenum">
              <a:rPr lang="en-US" smtClean="0"/>
              <a:pPr/>
              <a:t>21</a:t>
            </a:fld>
            <a:endParaRPr lang="en-US"/>
          </a:p>
        </p:txBody>
      </p:sp>
      <p:sp>
        <p:nvSpPr>
          <p:cNvPr id="5" name="Google Shape;164;p28">
            <a:extLst>
              <a:ext uri="{FF2B5EF4-FFF2-40B4-BE49-F238E27FC236}">
                <a16:creationId xmlns:a16="http://schemas.microsoft.com/office/drawing/2014/main" id="{D2FB4520-8FC5-082E-A69E-246C921B9F76}"/>
              </a:ext>
            </a:extLst>
          </p:cNvPr>
          <p:cNvSpPr txBox="1">
            <a:spLocks/>
          </p:cNvSpPr>
          <p:nvPr/>
        </p:nvSpPr>
        <p:spPr>
          <a:xfrm>
            <a:off x="152400" y="1219200"/>
            <a:ext cx="8839200" cy="914400"/>
          </a:xfrm>
          <a:prstGeom prst="rect">
            <a:avLst/>
          </a:prstGeom>
        </p:spPr>
        <p:txBody>
          <a:bodyPr spcFirstLastPara="1" vert="horz" wrap="square" lIns="91425" tIns="91425" rIns="91425" bIns="91425" rtlCol="0" anchor="t" anchorCtr="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l" rtl="0">
              <a:spcBef>
                <a:spcPts val="0"/>
              </a:spcBef>
              <a:spcAft>
                <a:spcPts val="0"/>
              </a:spcAft>
              <a:buClr>
                <a:schemeClr val="bg1"/>
              </a:buClr>
              <a:buSzPts val="1800"/>
              <a:buNone/>
            </a:pPr>
            <a:r>
              <a:rPr lang="en-US" sz="2600" dirty="0">
                <a:latin typeface="Arial"/>
                <a:ea typeface="Arial"/>
                <a:cs typeface="Arial"/>
                <a:sym typeface="Arial"/>
              </a:rPr>
              <a:t>HMIS Street Outreach programs that will continue to be included and use the Current Living Situation Assessment in HMIS</a:t>
            </a: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457200" lvl="0" indent="-342900" algn="l" rtl="0">
              <a:spcBef>
                <a:spcPts val="0"/>
              </a:spcBef>
              <a:spcAft>
                <a:spcPts val="0"/>
              </a:spcAft>
              <a:buClr>
                <a:schemeClr val="bg1"/>
              </a:buClr>
              <a:buSzPts val="1800"/>
              <a:buFont typeface="Arial"/>
              <a:buChar char="●"/>
            </a:pPr>
            <a:endParaRPr lang="en-US"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dirty="0">
              <a:latin typeface="Arial"/>
              <a:ea typeface="Arial"/>
              <a:cs typeface="Arial"/>
              <a:sym typeface="Arial"/>
            </a:endParaRPr>
          </a:p>
          <a:p>
            <a:pPr marL="457200" lvl="0" indent="-342900" algn="l" rtl="0">
              <a:spcBef>
                <a:spcPts val="0"/>
              </a:spcBef>
              <a:spcAft>
                <a:spcPts val="0"/>
              </a:spcAft>
              <a:buClr>
                <a:schemeClr val="bg1"/>
              </a:buClr>
              <a:buSzPts val="1800"/>
              <a:buFont typeface="Arial"/>
              <a:buChar char="●"/>
            </a:pPr>
            <a:endParaRPr lang="en-US" dirty="0">
              <a:latin typeface="Arial"/>
              <a:ea typeface="Arial"/>
              <a:cs typeface="Arial"/>
              <a:sym typeface="Arial"/>
            </a:endParaRPr>
          </a:p>
        </p:txBody>
      </p:sp>
      <p:sp>
        <p:nvSpPr>
          <p:cNvPr id="6" name="Google Shape;164;p28">
            <a:extLst>
              <a:ext uri="{FF2B5EF4-FFF2-40B4-BE49-F238E27FC236}">
                <a16:creationId xmlns:a16="http://schemas.microsoft.com/office/drawing/2014/main" id="{4E7CC555-9D8C-8316-1D12-47A57DC71DCB}"/>
              </a:ext>
            </a:extLst>
          </p:cNvPr>
          <p:cNvSpPr txBox="1">
            <a:spLocks/>
          </p:cNvSpPr>
          <p:nvPr/>
        </p:nvSpPr>
        <p:spPr>
          <a:xfrm>
            <a:off x="184087" y="4494779"/>
            <a:ext cx="8839200" cy="1657539"/>
          </a:xfrm>
          <a:prstGeom prst="rect">
            <a:avLst/>
          </a:prstGeom>
        </p:spPr>
        <p:txBody>
          <a:bodyPr spcFirstLastPara="1" vert="horz" wrap="square" lIns="91425" tIns="91425" rIns="91425" bIns="91425" rtlCol="0" anchor="t" anchorCtr="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The Head of Household for each client record will need the following to be counted on the night of PIT: </a:t>
            </a:r>
          </a:p>
          <a:p>
            <a:pPr lvl="1"/>
            <a:r>
              <a:rPr lang="en-US" dirty="0"/>
              <a:t>Open program enrollment</a:t>
            </a:r>
          </a:p>
          <a:p>
            <a:pPr lvl="1"/>
            <a:r>
              <a:rPr lang="en-US" dirty="0"/>
              <a:t>Current Living Situation Assessment dated for the night of the PIT count</a:t>
            </a:r>
          </a:p>
          <a:p>
            <a:pPr lvl="1"/>
            <a:r>
              <a:rPr lang="en-US" dirty="0"/>
              <a:t>A homeless setting selected as the current living situation</a:t>
            </a:r>
            <a:endParaRPr lang="en-US" dirty="0">
              <a:latin typeface="Arial"/>
              <a:ea typeface="Arial"/>
              <a:cs typeface="Arial"/>
              <a:sym typeface="Arial"/>
            </a:endParaRPr>
          </a:p>
          <a:p>
            <a:pPr marL="457200" lvl="0" indent="-342900" algn="l" rtl="0">
              <a:spcBef>
                <a:spcPts val="0"/>
              </a:spcBef>
              <a:spcAft>
                <a:spcPts val="0"/>
              </a:spcAft>
              <a:buClr>
                <a:schemeClr val="bg1"/>
              </a:buClr>
              <a:buSzPts val="1800"/>
              <a:buFont typeface="Arial"/>
              <a:buChar char="●"/>
            </a:pPr>
            <a:endParaRPr lang="en-US"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dirty="0">
              <a:latin typeface="Arial"/>
              <a:ea typeface="Arial"/>
              <a:cs typeface="Arial"/>
              <a:sym typeface="Arial"/>
            </a:endParaRPr>
          </a:p>
          <a:p>
            <a:pPr marL="457200" lvl="0" indent="-342900" algn="l" rtl="0">
              <a:spcBef>
                <a:spcPts val="0"/>
              </a:spcBef>
              <a:spcAft>
                <a:spcPts val="0"/>
              </a:spcAft>
              <a:buClr>
                <a:schemeClr val="bg1"/>
              </a:buClr>
              <a:buSzPts val="1800"/>
              <a:buFont typeface="Arial"/>
              <a:buChar char="●"/>
            </a:pPr>
            <a:endParaRPr lang="en-US" dirty="0">
              <a:latin typeface="Arial"/>
              <a:ea typeface="Arial"/>
              <a:cs typeface="Arial"/>
              <a:sym typeface="Arial"/>
            </a:endParaRPr>
          </a:p>
        </p:txBody>
      </p:sp>
      <p:pic>
        <p:nvPicPr>
          <p:cNvPr id="8" name="Picture 7" descr="A screenshot of a computer&#10;&#10;AI-generated content may be incorrect.">
            <a:extLst>
              <a:ext uri="{FF2B5EF4-FFF2-40B4-BE49-F238E27FC236}">
                <a16:creationId xmlns:a16="http://schemas.microsoft.com/office/drawing/2014/main" id="{0A899AD5-A3A6-EACE-97C1-6CB2D3343A33}"/>
              </a:ext>
            </a:extLst>
          </p:cNvPr>
          <p:cNvPicPr>
            <a:picLocks noChangeAspect="1"/>
          </p:cNvPicPr>
          <p:nvPr/>
        </p:nvPicPr>
        <p:blipFill>
          <a:blip r:embed="rId3"/>
          <a:stretch>
            <a:fillRect/>
          </a:stretch>
        </p:blipFill>
        <p:spPr>
          <a:xfrm>
            <a:off x="98079" y="2269679"/>
            <a:ext cx="8969721" cy="2073721"/>
          </a:xfrm>
          <a:prstGeom prst="rect">
            <a:avLst/>
          </a:prstGeom>
        </p:spPr>
      </p:pic>
    </p:spTree>
    <p:extLst>
      <p:ext uri="{BB962C8B-B14F-4D97-AF65-F5344CB8AC3E}">
        <p14:creationId xmlns:p14="http://schemas.microsoft.com/office/powerpoint/2010/main" val="400057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latin typeface="Arial" panose="020B0604020202020204" pitchFamily="34" charset="0"/>
                <a:ea typeface="Rockwell"/>
                <a:cs typeface="Arial" panose="020B0604020202020204" pitchFamily="34" charset="0"/>
                <a:sym typeface="Rockwell"/>
              </a:rPr>
              <a:t>DOH Warming Center Programs     </a:t>
            </a:r>
            <a:br>
              <a:rPr lang="en-GB" sz="2400" dirty="0">
                <a:latin typeface="Arial" panose="020B0604020202020204" pitchFamily="34" charset="0"/>
                <a:ea typeface="Rockwell"/>
                <a:cs typeface="Arial" panose="020B0604020202020204" pitchFamily="34" charset="0"/>
                <a:sym typeface="Rockwell"/>
              </a:rPr>
            </a:br>
            <a:r>
              <a:rPr lang="en-GB" sz="2400" dirty="0">
                <a:latin typeface="Arial" panose="020B0604020202020204" pitchFamily="34" charset="0"/>
                <a:ea typeface="Rockwell"/>
                <a:cs typeface="Arial" panose="020B0604020202020204" pitchFamily="34" charset="0"/>
                <a:sym typeface="Rockwell"/>
              </a:rPr>
              <a:t>Engage Mobile APP CLA</a:t>
            </a:r>
            <a:endParaRPr lang="en-US" sz="3200" dirty="0">
              <a:solidFill>
                <a:schemeClr val="dk1"/>
              </a:solidFill>
              <a:latin typeface="Arial" panose="020B0604020202020204" pitchFamily="34" charset="0"/>
              <a:ea typeface="Arial"/>
              <a:cs typeface="Arial" panose="020B0604020202020204" pitchFamily="34" charset="0"/>
              <a:sym typeface="Arial"/>
            </a:endParaRPr>
          </a:p>
        </p:txBody>
      </p:sp>
      <p:sp>
        <p:nvSpPr>
          <p:cNvPr id="3" name="Slide Number Placeholder 2">
            <a:extLst>
              <a:ext uri="{FF2B5EF4-FFF2-40B4-BE49-F238E27FC236}">
                <a16:creationId xmlns:a16="http://schemas.microsoft.com/office/drawing/2014/main" id="{B7091D5A-D7A7-1703-1D58-F907A60CB1C4}"/>
              </a:ext>
            </a:extLst>
          </p:cNvPr>
          <p:cNvSpPr>
            <a:spLocks noGrp="1"/>
          </p:cNvSpPr>
          <p:nvPr>
            <p:ph type="sldNum" sz="quarter" idx="12"/>
          </p:nvPr>
        </p:nvSpPr>
        <p:spPr/>
        <p:txBody>
          <a:bodyPr/>
          <a:lstStyle/>
          <a:p>
            <a:fld id="{00911E7C-97CA-470C-B10B-A9292783C67B}" type="slidenum">
              <a:rPr lang="en-US" smtClean="0"/>
              <a:pPr/>
              <a:t>22</a:t>
            </a:fld>
            <a:endParaRPr lang="en-US"/>
          </a:p>
        </p:txBody>
      </p:sp>
      <p:pic>
        <p:nvPicPr>
          <p:cNvPr id="6" name="Picture 5" descr="A screenshot of a computer&#10;&#10;AI-generated content may be incorrect.">
            <a:extLst>
              <a:ext uri="{FF2B5EF4-FFF2-40B4-BE49-F238E27FC236}">
                <a16:creationId xmlns:a16="http://schemas.microsoft.com/office/drawing/2014/main" id="{2C88CA71-4CE5-61D1-285F-6F799067E6DA}"/>
              </a:ext>
            </a:extLst>
          </p:cNvPr>
          <p:cNvPicPr>
            <a:picLocks noChangeAspect="1"/>
          </p:cNvPicPr>
          <p:nvPr/>
        </p:nvPicPr>
        <p:blipFill>
          <a:blip r:embed="rId3"/>
          <a:stretch>
            <a:fillRect/>
          </a:stretch>
        </p:blipFill>
        <p:spPr>
          <a:xfrm>
            <a:off x="76200" y="3102447"/>
            <a:ext cx="8991600" cy="1529522"/>
          </a:xfrm>
          <a:prstGeom prst="rect">
            <a:avLst/>
          </a:prstGeom>
        </p:spPr>
      </p:pic>
      <p:sp>
        <p:nvSpPr>
          <p:cNvPr id="7" name="Google Shape;164;p28">
            <a:extLst>
              <a:ext uri="{FF2B5EF4-FFF2-40B4-BE49-F238E27FC236}">
                <a16:creationId xmlns:a16="http://schemas.microsoft.com/office/drawing/2014/main" id="{36278BD1-787C-D57F-977F-97DA9F2BC0F1}"/>
              </a:ext>
            </a:extLst>
          </p:cNvPr>
          <p:cNvSpPr txBox="1">
            <a:spLocks/>
          </p:cNvSpPr>
          <p:nvPr/>
        </p:nvSpPr>
        <p:spPr>
          <a:xfrm>
            <a:off x="113923" y="1198418"/>
            <a:ext cx="8991600" cy="1904029"/>
          </a:xfrm>
          <a:prstGeom prst="rect">
            <a:avLst/>
          </a:prstGeom>
        </p:spPr>
        <p:txBody>
          <a:bodyPr spcFirstLastPara="1" vert="horz" wrap="square" lIns="91425" tIns="91425" rIns="91425" bIns="91425" rtlCol="0" anchor="t" anchorCtr="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l" rtl="0">
              <a:spcBef>
                <a:spcPts val="0"/>
              </a:spcBef>
              <a:spcAft>
                <a:spcPts val="0"/>
              </a:spcAft>
              <a:buClr>
                <a:schemeClr val="bg1"/>
              </a:buClr>
              <a:buSzPts val="1800"/>
              <a:buNone/>
            </a:pPr>
            <a:r>
              <a:rPr lang="en-US" sz="2600" dirty="0">
                <a:latin typeface="Arial"/>
                <a:ea typeface="Arial"/>
                <a:cs typeface="Arial"/>
                <a:sym typeface="Arial"/>
              </a:rPr>
              <a:t>DOH Warming Outreach Centers will use the Mobile App to complete the following:</a:t>
            </a: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571500" indent="-457200">
              <a:spcBef>
                <a:spcPts val="0"/>
              </a:spcBef>
              <a:buClr>
                <a:schemeClr val="bg1"/>
              </a:buClr>
              <a:buSzPts val="1800"/>
            </a:pPr>
            <a:r>
              <a:rPr lang="en-US" sz="2600" dirty="0">
                <a:latin typeface="Arial"/>
                <a:ea typeface="Arial"/>
                <a:cs typeface="Arial"/>
                <a:sym typeface="Arial"/>
              </a:rPr>
              <a:t>Current Living Assessment: </a:t>
            </a:r>
          </a:p>
          <a:p>
            <a:pPr marL="971550" lvl="1" indent="-457200">
              <a:spcBef>
                <a:spcPts val="0"/>
              </a:spcBef>
              <a:buClr>
                <a:schemeClr val="bg1"/>
              </a:buClr>
              <a:buSzPts val="1800"/>
            </a:pPr>
            <a:r>
              <a:rPr lang="en-US" sz="2200" dirty="0">
                <a:latin typeface="Arial"/>
                <a:ea typeface="Arial"/>
                <a:cs typeface="Arial"/>
                <a:sym typeface="Arial"/>
              </a:rPr>
              <a:t>Warming Centers are not ES locations</a:t>
            </a:r>
          </a:p>
          <a:p>
            <a:pPr marL="971550" lvl="1" indent="-457200">
              <a:spcBef>
                <a:spcPts val="0"/>
              </a:spcBef>
              <a:buClr>
                <a:schemeClr val="bg1"/>
              </a:buClr>
              <a:buSzPts val="1800"/>
            </a:pPr>
            <a:r>
              <a:rPr lang="en-US" sz="2200" dirty="0">
                <a:latin typeface="Arial"/>
                <a:ea typeface="Arial"/>
                <a:cs typeface="Arial"/>
                <a:sym typeface="Arial"/>
              </a:rPr>
              <a:t>These are places not meant for habitation</a:t>
            </a:r>
          </a:p>
          <a:p>
            <a:pPr marL="514350" lvl="1" indent="0">
              <a:spcBef>
                <a:spcPts val="0"/>
              </a:spcBef>
              <a:buClr>
                <a:schemeClr val="bg1"/>
              </a:buClr>
              <a:buSzPts val="1800"/>
              <a:buNone/>
            </a:pPr>
            <a:endParaRPr lang="en-US" sz="2200" dirty="0">
              <a:latin typeface="Arial"/>
              <a:ea typeface="Arial"/>
              <a:cs typeface="Arial"/>
              <a:sym typeface="Arial"/>
            </a:endParaRPr>
          </a:p>
          <a:p>
            <a:pPr marL="571500" indent="-457200">
              <a:spcBef>
                <a:spcPts val="0"/>
              </a:spcBef>
              <a:buClr>
                <a:schemeClr val="bg1"/>
              </a:buClr>
              <a:buSzPts val="1800"/>
            </a:pPr>
            <a:r>
              <a:rPr lang="en-US" sz="2600" dirty="0">
                <a:latin typeface="Arial"/>
                <a:ea typeface="Arial"/>
                <a:cs typeface="Arial"/>
                <a:sym typeface="Arial"/>
              </a:rPr>
              <a:t>Vehicle Assessment – Just say ‘No’ to the vehicle question</a:t>
            </a:r>
          </a:p>
          <a:p>
            <a:pPr marL="114300" indent="0">
              <a:spcBef>
                <a:spcPts val="0"/>
              </a:spcBef>
              <a:buClr>
                <a:schemeClr val="bg1"/>
              </a:buClr>
              <a:buSzPts val="1800"/>
              <a:buNone/>
            </a:pPr>
            <a:endParaRPr lang="en-US" sz="2600" dirty="0">
              <a:latin typeface="Arial"/>
              <a:ea typeface="Arial"/>
              <a:cs typeface="Arial"/>
              <a:sym typeface="Arial"/>
            </a:endParaRPr>
          </a:p>
          <a:p>
            <a:pPr marL="571500" indent="-457200">
              <a:spcBef>
                <a:spcPts val="0"/>
              </a:spcBef>
              <a:buClr>
                <a:schemeClr val="bg1"/>
              </a:buClr>
              <a:buSzPts val="1800"/>
            </a:pPr>
            <a:r>
              <a:rPr lang="en-US" sz="2600" dirty="0">
                <a:latin typeface="Arial"/>
                <a:ea typeface="Arial"/>
                <a:cs typeface="Arial"/>
                <a:sym typeface="Arial"/>
              </a:rPr>
              <a:t>Location information</a:t>
            </a:r>
          </a:p>
        </p:txBody>
      </p:sp>
      <p:pic>
        <p:nvPicPr>
          <p:cNvPr id="9" name="Picture 8" descr="A screenshot of a computer&#10;&#10;AI-generated content may be incorrect.">
            <a:extLst>
              <a:ext uri="{FF2B5EF4-FFF2-40B4-BE49-F238E27FC236}">
                <a16:creationId xmlns:a16="http://schemas.microsoft.com/office/drawing/2014/main" id="{04EC49D3-7CFC-D5E7-5DDF-C169A9156F2E}"/>
              </a:ext>
            </a:extLst>
          </p:cNvPr>
          <p:cNvPicPr>
            <a:picLocks noChangeAspect="1"/>
          </p:cNvPicPr>
          <p:nvPr/>
        </p:nvPicPr>
        <p:blipFill>
          <a:blip r:embed="rId4"/>
          <a:stretch>
            <a:fillRect/>
          </a:stretch>
        </p:blipFill>
        <p:spPr>
          <a:xfrm>
            <a:off x="5544310" y="5006476"/>
            <a:ext cx="2609090" cy="1140337"/>
          </a:xfrm>
          <a:prstGeom prst="rect">
            <a:avLst/>
          </a:prstGeom>
        </p:spPr>
      </p:pic>
      <p:pic>
        <p:nvPicPr>
          <p:cNvPr id="5" name="Picture 4">
            <a:extLst>
              <a:ext uri="{FF2B5EF4-FFF2-40B4-BE49-F238E27FC236}">
                <a16:creationId xmlns:a16="http://schemas.microsoft.com/office/drawing/2014/main" id="{E47DA679-3D3C-5A43-85F7-0917C88AD1F5}"/>
              </a:ext>
            </a:extLst>
          </p:cNvPr>
          <p:cNvPicPr>
            <a:picLocks noChangeAspect="1"/>
          </p:cNvPicPr>
          <p:nvPr/>
        </p:nvPicPr>
        <p:blipFill>
          <a:blip r:embed="rId5"/>
          <a:stretch>
            <a:fillRect/>
          </a:stretch>
        </p:blipFill>
        <p:spPr>
          <a:xfrm>
            <a:off x="896110" y="4706966"/>
            <a:ext cx="4131398" cy="1719899"/>
          </a:xfrm>
          <a:prstGeom prst="rect">
            <a:avLst/>
          </a:prstGeom>
        </p:spPr>
      </p:pic>
    </p:spTree>
    <p:extLst>
      <p:ext uri="{BB962C8B-B14F-4D97-AF65-F5344CB8AC3E}">
        <p14:creationId xmlns:p14="http://schemas.microsoft.com/office/powerpoint/2010/main" val="862717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latin typeface="Arial" panose="020B0604020202020204" pitchFamily="34" charset="0"/>
                <a:ea typeface="Rockwell"/>
                <a:cs typeface="Arial" panose="020B0604020202020204" pitchFamily="34" charset="0"/>
                <a:sym typeface="Rockwell"/>
              </a:rPr>
              <a:t>DMHAS Outreach Programs</a:t>
            </a:r>
            <a:endParaRPr lang="en-US" sz="3200" dirty="0">
              <a:solidFill>
                <a:schemeClr val="dk1"/>
              </a:solidFill>
              <a:latin typeface="Arial" panose="020B0604020202020204" pitchFamily="34" charset="0"/>
              <a:ea typeface="Arial"/>
              <a:cs typeface="Arial" panose="020B0604020202020204" pitchFamily="34" charset="0"/>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76200" y="1219200"/>
            <a:ext cx="8991600" cy="51054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p:txBody>
      </p:sp>
      <p:sp>
        <p:nvSpPr>
          <p:cNvPr id="3" name="Slide Number Placeholder 2">
            <a:extLst>
              <a:ext uri="{FF2B5EF4-FFF2-40B4-BE49-F238E27FC236}">
                <a16:creationId xmlns:a16="http://schemas.microsoft.com/office/drawing/2014/main" id="{5E435DFC-F889-1353-F98C-229A5E4928BD}"/>
              </a:ext>
            </a:extLst>
          </p:cNvPr>
          <p:cNvSpPr>
            <a:spLocks noGrp="1"/>
          </p:cNvSpPr>
          <p:nvPr>
            <p:ph type="sldNum" sz="quarter" idx="12"/>
          </p:nvPr>
        </p:nvSpPr>
        <p:spPr/>
        <p:txBody>
          <a:bodyPr/>
          <a:lstStyle/>
          <a:p>
            <a:fld id="{00911E7C-97CA-470C-B10B-A9292783C67B}" type="slidenum">
              <a:rPr lang="en-US" smtClean="0"/>
              <a:pPr/>
              <a:t>23</a:t>
            </a:fld>
            <a:endParaRPr lang="en-US"/>
          </a:p>
        </p:txBody>
      </p:sp>
      <p:sp>
        <p:nvSpPr>
          <p:cNvPr id="5" name="Google Shape;164;p28">
            <a:extLst>
              <a:ext uri="{FF2B5EF4-FFF2-40B4-BE49-F238E27FC236}">
                <a16:creationId xmlns:a16="http://schemas.microsoft.com/office/drawing/2014/main" id="{D176E262-AD23-CBE6-52C3-6B006D7F82C6}"/>
              </a:ext>
            </a:extLst>
          </p:cNvPr>
          <p:cNvSpPr txBox="1">
            <a:spLocks/>
          </p:cNvSpPr>
          <p:nvPr/>
        </p:nvSpPr>
        <p:spPr>
          <a:xfrm>
            <a:off x="76200" y="1219199"/>
            <a:ext cx="8991600" cy="2237095"/>
          </a:xfrm>
          <a:prstGeom prst="rect">
            <a:avLst/>
          </a:prstGeom>
        </p:spPr>
        <p:txBody>
          <a:bodyPr spcFirstLastPara="1" vert="horz" wrap="square" lIns="91425" tIns="91425" rIns="91425" bIns="91425" rtlCol="0" anchor="t" anchorCtr="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l" rtl="0">
              <a:spcBef>
                <a:spcPts val="0"/>
              </a:spcBef>
              <a:spcAft>
                <a:spcPts val="0"/>
              </a:spcAft>
              <a:buClr>
                <a:schemeClr val="bg1"/>
              </a:buClr>
              <a:buSzPts val="1800"/>
              <a:buNone/>
            </a:pPr>
            <a:r>
              <a:rPr lang="en-US" sz="2600" dirty="0">
                <a:latin typeface="Arial"/>
                <a:ea typeface="Arial"/>
                <a:cs typeface="Arial"/>
                <a:sym typeface="Arial"/>
              </a:rPr>
              <a:t>All DMHAS Outreach Programs will use the Mobile App to complete the following:</a:t>
            </a: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571500" indent="-457200">
              <a:spcBef>
                <a:spcPts val="0"/>
              </a:spcBef>
              <a:buClr>
                <a:schemeClr val="bg1"/>
              </a:buClr>
              <a:buSzPts val="1800"/>
            </a:pPr>
            <a:r>
              <a:rPr lang="en-US" sz="2600" dirty="0">
                <a:latin typeface="Arial"/>
                <a:ea typeface="Arial"/>
                <a:cs typeface="Arial"/>
                <a:sym typeface="Arial"/>
              </a:rPr>
              <a:t>Current Living Assessment</a:t>
            </a:r>
          </a:p>
          <a:p>
            <a:pPr marL="114300" indent="0">
              <a:spcBef>
                <a:spcPts val="0"/>
              </a:spcBef>
              <a:buClr>
                <a:schemeClr val="bg1"/>
              </a:buClr>
              <a:buSzPts val="1800"/>
              <a:buNone/>
            </a:pPr>
            <a:endParaRPr lang="en-US" sz="2600" dirty="0">
              <a:latin typeface="Arial"/>
              <a:ea typeface="Arial"/>
              <a:cs typeface="Arial"/>
              <a:sym typeface="Arial"/>
            </a:endParaRPr>
          </a:p>
          <a:p>
            <a:pPr marL="571500" indent="-457200">
              <a:spcBef>
                <a:spcPts val="0"/>
              </a:spcBef>
              <a:buClr>
                <a:schemeClr val="bg1"/>
              </a:buClr>
              <a:buSzPts val="1800"/>
            </a:pPr>
            <a:r>
              <a:rPr lang="en-US" sz="2600" dirty="0">
                <a:latin typeface="Arial"/>
                <a:ea typeface="Arial"/>
                <a:cs typeface="Arial"/>
                <a:sym typeface="Arial"/>
              </a:rPr>
              <a:t>Vehicle Assessment</a:t>
            </a:r>
          </a:p>
          <a:p>
            <a:pPr marL="971550" lvl="1" indent="-457200">
              <a:spcBef>
                <a:spcPts val="0"/>
              </a:spcBef>
              <a:buClr>
                <a:schemeClr val="bg1"/>
              </a:buClr>
              <a:buSzPts val="1800"/>
            </a:pPr>
            <a:r>
              <a:rPr lang="en-US" sz="2900" i="1" dirty="0">
                <a:latin typeface="Arial"/>
                <a:ea typeface="Arial"/>
                <a:cs typeface="Arial"/>
                <a:sym typeface="Arial"/>
              </a:rPr>
              <a:t>Note, You can not use the bulk CLA feature if one or more persons you are counting is in a vehicle. You will need to create their contacts one at a time in the mobile app.  </a:t>
            </a:r>
          </a:p>
          <a:p>
            <a:pPr marL="971550" lvl="1" indent="-457200">
              <a:spcBef>
                <a:spcPts val="0"/>
              </a:spcBef>
              <a:buClr>
                <a:schemeClr val="bg1"/>
              </a:buClr>
              <a:buSzPts val="1800"/>
            </a:pPr>
            <a:r>
              <a:rPr lang="en-US" sz="2900" i="1" dirty="0">
                <a:latin typeface="Arial"/>
                <a:ea typeface="Arial"/>
                <a:cs typeface="Arial"/>
                <a:sym typeface="Arial"/>
              </a:rPr>
              <a:t>You can only use the bulk service feature if all persons are in the same location and not in a vehicle.</a:t>
            </a:r>
          </a:p>
          <a:p>
            <a:pPr marL="514350" lvl="1" indent="0">
              <a:spcBef>
                <a:spcPts val="0"/>
              </a:spcBef>
              <a:buClr>
                <a:schemeClr val="bg1"/>
              </a:buClr>
              <a:buSzPts val="1800"/>
              <a:buNone/>
            </a:pPr>
            <a:endParaRPr lang="en-US" sz="1400" i="1" dirty="0">
              <a:latin typeface="Arial"/>
              <a:ea typeface="Arial"/>
              <a:cs typeface="Arial"/>
              <a:sym typeface="Arial"/>
            </a:endParaRPr>
          </a:p>
          <a:p>
            <a:pPr marL="571500" indent="-457200">
              <a:spcBef>
                <a:spcPts val="0"/>
              </a:spcBef>
              <a:buClr>
                <a:schemeClr val="bg1"/>
              </a:buClr>
              <a:buSzPts val="1800"/>
            </a:pPr>
            <a:r>
              <a:rPr lang="en-US" sz="2600" dirty="0">
                <a:latin typeface="Arial"/>
                <a:ea typeface="Arial"/>
                <a:cs typeface="Arial"/>
                <a:sym typeface="Arial"/>
              </a:rPr>
              <a:t>Location information</a:t>
            </a:r>
          </a:p>
        </p:txBody>
      </p:sp>
      <p:pic>
        <p:nvPicPr>
          <p:cNvPr id="6" name="Picture 5" descr="A screenshot of a computer&#10;&#10;AI-generated content may be incorrect.">
            <a:extLst>
              <a:ext uri="{FF2B5EF4-FFF2-40B4-BE49-F238E27FC236}">
                <a16:creationId xmlns:a16="http://schemas.microsoft.com/office/drawing/2014/main" id="{AFDBC132-0D08-DF1C-BC47-ECBDBA15B7C6}"/>
              </a:ext>
            </a:extLst>
          </p:cNvPr>
          <p:cNvPicPr>
            <a:picLocks noChangeAspect="1"/>
          </p:cNvPicPr>
          <p:nvPr/>
        </p:nvPicPr>
        <p:blipFill>
          <a:blip r:embed="rId3"/>
          <a:stretch>
            <a:fillRect/>
          </a:stretch>
        </p:blipFill>
        <p:spPr>
          <a:xfrm>
            <a:off x="1976494" y="3502654"/>
            <a:ext cx="5191011" cy="1746573"/>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4331C317-81AB-95D4-61FF-819E9B44BA7B}"/>
              </a:ext>
            </a:extLst>
          </p:cNvPr>
          <p:cNvPicPr>
            <a:picLocks noChangeAspect="1"/>
          </p:cNvPicPr>
          <p:nvPr/>
        </p:nvPicPr>
        <p:blipFill>
          <a:blip r:embed="rId4"/>
          <a:stretch>
            <a:fillRect/>
          </a:stretch>
        </p:blipFill>
        <p:spPr>
          <a:xfrm>
            <a:off x="3429000" y="5410200"/>
            <a:ext cx="2514600" cy="1099039"/>
          </a:xfrm>
          <a:prstGeom prst="rect">
            <a:avLst/>
          </a:prstGeom>
        </p:spPr>
      </p:pic>
    </p:spTree>
    <p:extLst>
      <p:ext uri="{BB962C8B-B14F-4D97-AF65-F5344CB8AC3E}">
        <p14:creationId xmlns:p14="http://schemas.microsoft.com/office/powerpoint/2010/main" val="2949440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Non-HMIS Street Outreach and Non-Engage Users</a:t>
            </a:r>
          </a:p>
        </p:txBody>
      </p:sp>
      <p:sp>
        <p:nvSpPr>
          <p:cNvPr id="3" name="Google Shape;164;p28">
            <a:extLst>
              <a:ext uri="{FF2B5EF4-FFF2-40B4-BE49-F238E27FC236}">
                <a16:creationId xmlns:a16="http://schemas.microsoft.com/office/drawing/2014/main" id="{73A66197-8153-9A57-2BAF-D6E52BFB93E5}"/>
              </a:ext>
            </a:extLst>
          </p:cNvPr>
          <p:cNvSpPr txBox="1">
            <a:spLocks/>
          </p:cNvSpPr>
          <p:nvPr/>
        </p:nvSpPr>
        <p:spPr>
          <a:xfrm>
            <a:off x="0" y="1221233"/>
            <a:ext cx="8991600" cy="3995521"/>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l" rtl="0">
              <a:spcBef>
                <a:spcPts val="0"/>
              </a:spcBef>
              <a:spcAft>
                <a:spcPts val="0"/>
              </a:spcAft>
              <a:buClr>
                <a:schemeClr val="dk1"/>
              </a:buClr>
              <a:buSzPts val="1800"/>
              <a:buNone/>
            </a:pPr>
            <a:r>
              <a:rPr lang="en-GB" sz="2400" dirty="0">
                <a:latin typeface="Arial"/>
                <a:ea typeface="Arial"/>
                <a:cs typeface="Arial"/>
                <a:sym typeface="Arial"/>
              </a:rPr>
              <a:t>Non-HMIS Street Outreach programs who are NOT using the Mobile Application: </a:t>
            </a:r>
          </a:p>
          <a:p>
            <a:pPr marL="114300" lvl="0" indent="0" algn="l" rtl="0">
              <a:spcBef>
                <a:spcPts val="0"/>
              </a:spcBef>
              <a:spcAft>
                <a:spcPts val="0"/>
              </a:spcAft>
              <a:buClr>
                <a:schemeClr val="dk1"/>
              </a:buClr>
              <a:buSzPts val="1800"/>
              <a:buNone/>
            </a:pPr>
            <a:endParaRPr lang="en-GB" sz="2400" dirty="0">
              <a:latin typeface="Arial"/>
              <a:ea typeface="Arial"/>
              <a:cs typeface="Arial"/>
              <a:sym typeface="Arial"/>
            </a:endParaRPr>
          </a:p>
          <a:p>
            <a:pPr marL="457200">
              <a:spcBef>
                <a:spcPts val="0"/>
              </a:spcBef>
              <a:buClr>
                <a:schemeClr val="bg1"/>
              </a:buClr>
              <a:buSzPct val="75000"/>
            </a:pPr>
            <a:r>
              <a:rPr lang="en-GB" sz="2400" dirty="0">
                <a:latin typeface="Arial"/>
                <a:ea typeface="Arial"/>
                <a:cs typeface="Arial"/>
                <a:sym typeface="Arial"/>
              </a:rPr>
              <a:t>For these programs, the user will just need to manually enter their data into the PIT Database </a:t>
            </a:r>
          </a:p>
          <a:p>
            <a:pPr marL="114300" indent="0">
              <a:spcBef>
                <a:spcPts val="0"/>
              </a:spcBef>
              <a:buClr>
                <a:schemeClr val="bg1"/>
              </a:buClr>
              <a:buSzPct val="75000"/>
              <a:buNone/>
            </a:pPr>
            <a:endParaRPr lang="en-GB" sz="2400" dirty="0">
              <a:latin typeface="Arial"/>
              <a:ea typeface="Arial"/>
              <a:cs typeface="Arial"/>
              <a:sym typeface="Arial"/>
            </a:endParaRPr>
          </a:p>
          <a:p>
            <a:pPr marL="457200">
              <a:spcBef>
                <a:spcPts val="0"/>
              </a:spcBef>
              <a:buClr>
                <a:schemeClr val="bg1"/>
              </a:buClr>
              <a:buSzPct val="75000"/>
            </a:pPr>
            <a:r>
              <a:rPr lang="en-GB" sz="2400" dirty="0">
                <a:latin typeface="Arial"/>
                <a:ea typeface="Arial"/>
                <a:cs typeface="Arial"/>
                <a:sym typeface="Arial"/>
              </a:rPr>
              <a:t>PIT Link -- https://poe.nutmegit.com/AppCenter2</a:t>
            </a:r>
          </a:p>
          <a:p>
            <a:pPr marL="114300" indent="0">
              <a:spcBef>
                <a:spcPts val="0"/>
              </a:spcBef>
              <a:buClr>
                <a:schemeClr val="dk1"/>
              </a:buClr>
              <a:buSzPts val="1800"/>
              <a:buNone/>
            </a:pPr>
            <a:endParaRPr lang="en-GB" sz="2400" dirty="0">
              <a:latin typeface="Arial"/>
              <a:ea typeface="Arial"/>
              <a:cs typeface="Arial"/>
              <a:sym typeface="Arial"/>
            </a:endParaRPr>
          </a:p>
          <a:p>
            <a:pPr marL="457200">
              <a:spcBef>
                <a:spcPts val="0"/>
              </a:spcBef>
              <a:buClr>
                <a:schemeClr val="bg1"/>
              </a:buClr>
              <a:buSzPts val="1800"/>
            </a:pPr>
            <a:r>
              <a:rPr lang="en-GB" sz="2400" dirty="0">
                <a:latin typeface="Arial"/>
                <a:ea typeface="Arial"/>
                <a:cs typeface="Arial"/>
                <a:sym typeface="Arial"/>
              </a:rPr>
              <a:t>PIT Resources:  Unsheltered: </a:t>
            </a:r>
            <a:r>
              <a:rPr lang="en-GB" sz="2400" dirty="0">
                <a:latin typeface="Arial"/>
                <a:ea typeface="Arial"/>
                <a:cs typeface="Arial"/>
                <a:sym typeface="Arial"/>
                <a:hlinkClick r:id="rId2">
                  <a:extLst>
                    <a:ext uri="{A12FA001-AC4F-418D-AE19-62706E023703}">
                      <ahyp:hlinkClr xmlns:ahyp="http://schemas.microsoft.com/office/drawing/2018/hyperlinkcolor" val="tx"/>
                    </a:ext>
                  </a:extLst>
                </a:hlinkClick>
              </a:rPr>
              <a:t>https://cthmis.com/pit/</a:t>
            </a:r>
            <a:endParaRPr lang="en-GB" sz="2400" dirty="0">
              <a:latin typeface="Arial"/>
              <a:ea typeface="Arial"/>
              <a:cs typeface="Arial"/>
              <a:sym typeface="Arial"/>
            </a:endParaRPr>
          </a:p>
          <a:p>
            <a:pPr marL="114300" indent="0">
              <a:spcBef>
                <a:spcPts val="0"/>
              </a:spcBef>
              <a:buClr>
                <a:schemeClr val="bg1"/>
              </a:buClr>
              <a:buSzPts val="1800"/>
              <a:buNone/>
            </a:pPr>
            <a:endParaRPr lang="en-GB" sz="2400" dirty="0">
              <a:latin typeface="Arial"/>
              <a:ea typeface="Arial"/>
              <a:cs typeface="Arial"/>
              <a:sym typeface="Arial"/>
            </a:endParaRPr>
          </a:p>
          <a:p>
            <a:pPr marL="571500" lvl="0" indent="-457200" algn="l" rtl="0">
              <a:spcBef>
                <a:spcPts val="0"/>
              </a:spcBef>
              <a:spcAft>
                <a:spcPts val="0"/>
              </a:spcAft>
              <a:buClr>
                <a:schemeClr val="bg1"/>
              </a:buClr>
              <a:buSzPts val="1800"/>
            </a:pPr>
            <a:endParaRPr lang="en-GB" dirty="0">
              <a:latin typeface="Arial"/>
              <a:ea typeface="Arial"/>
              <a:cs typeface="Arial"/>
              <a:sym typeface="Arial"/>
            </a:endParaRPr>
          </a:p>
          <a:p>
            <a:pPr marL="114300" lvl="0" indent="0" algn="l" rtl="0">
              <a:spcBef>
                <a:spcPts val="0"/>
              </a:spcBef>
              <a:spcAft>
                <a:spcPts val="0"/>
              </a:spcAft>
              <a:buClr>
                <a:schemeClr val="dk1"/>
              </a:buClr>
              <a:buSzPts val="1800"/>
              <a:buNone/>
            </a:pPr>
            <a:endParaRPr lang="en-US" sz="1800" b="0" i="0" u="sng" dirty="0">
              <a:effectLst/>
              <a:latin typeface="roboto" panose="02000000000000000000" pitchFamily="2" charset="0"/>
            </a:endParaRPr>
          </a:p>
          <a:p>
            <a:pPr marL="114300" lvl="0" indent="0" algn="l" rtl="0">
              <a:spcBef>
                <a:spcPts val="0"/>
              </a:spcBef>
              <a:spcAft>
                <a:spcPts val="0"/>
              </a:spcAft>
              <a:buClr>
                <a:schemeClr val="dk1"/>
              </a:buClr>
              <a:buSzPts val="1800"/>
              <a:buNone/>
            </a:pPr>
            <a:endParaRPr lang="en-US" u="sng" dirty="0">
              <a:latin typeface="roboto" panose="02000000000000000000" pitchFamily="2" charset="0"/>
            </a:endParaRPr>
          </a:p>
          <a:p>
            <a:pPr marL="114300" lvl="0" indent="0" algn="l" rtl="0">
              <a:spcBef>
                <a:spcPts val="0"/>
              </a:spcBef>
              <a:spcAft>
                <a:spcPts val="0"/>
              </a:spcAft>
              <a:buClr>
                <a:schemeClr val="dk1"/>
              </a:buClr>
              <a:buSzPts val="1800"/>
              <a:buNone/>
            </a:pPr>
            <a:endParaRPr lang="en-US" b="0" i="0" u="sng" dirty="0">
              <a:effectLst/>
              <a:latin typeface="roboto" panose="02000000000000000000" pitchFamily="2" charset="0"/>
            </a:endParaRPr>
          </a:p>
          <a:p>
            <a:pPr marL="114300" indent="0">
              <a:spcBef>
                <a:spcPts val="0"/>
              </a:spcBef>
              <a:buClr>
                <a:schemeClr val="bg1"/>
              </a:buClr>
              <a:buSzPts val="1800"/>
              <a:buNone/>
            </a:pPr>
            <a:endParaRPr lang="en-US" dirty="0">
              <a:latin typeface="Arial"/>
              <a:ea typeface="Arial"/>
              <a:cs typeface="Arial"/>
              <a:sym typeface="Arial"/>
            </a:endParaRPr>
          </a:p>
        </p:txBody>
      </p:sp>
      <p:sp>
        <p:nvSpPr>
          <p:cNvPr id="4" name="Rectangle 1">
            <a:hlinkClick r:id="rId3" tooltip="Non HMIS DOH Outreach and Warming Center Smart Sheet Form"/>
            <a:extLst>
              <a:ext uri="{FF2B5EF4-FFF2-40B4-BE49-F238E27FC236}">
                <a16:creationId xmlns:a16="http://schemas.microsoft.com/office/drawing/2014/main" id="{D9B5DB6C-4D62-FAB3-472A-65FA106497C2}"/>
              </a:ext>
            </a:extLst>
          </p:cNvPr>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endParaRPr lang="en-US"/>
          </a:p>
        </p:txBody>
      </p:sp>
      <p:sp>
        <p:nvSpPr>
          <p:cNvPr id="5" name="Slide Number Placeholder 4">
            <a:extLst>
              <a:ext uri="{FF2B5EF4-FFF2-40B4-BE49-F238E27FC236}">
                <a16:creationId xmlns:a16="http://schemas.microsoft.com/office/drawing/2014/main" id="{3B9166D2-AB6C-5B2B-C5DD-2103B4A7B6F9}"/>
              </a:ext>
            </a:extLst>
          </p:cNvPr>
          <p:cNvSpPr>
            <a:spLocks noGrp="1"/>
          </p:cNvSpPr>
          <p:nvPr>
            <p:ph type="sldNum" sz="quarter" idx="12"/>
          </p:nvPr>
        </p:nvSpPr>
        <p:spPr/>
        <p:txBody>
          <a:bodyPr/>
          <a:lstStyle/>
          <a:p>
            <a:fld id="{00911E7C-97CA-470C-B10B-A9292783C67B}" type="slidenum">
              <a:rPr lang="en-US" smtClean="0"/>
              <a:pPr/>
              <a:t>24</a:t>
            </a:fld>
            <a:endParaRPr lang="en-US"/>
          </a:p>
        </p:txBody>
      </p:sp>
      <p:sp>
        <p:nvSpPr>
          <p:cNvPr id="6" name="Rectangle 1">
            <a:hlinkClick r:id="rId4" tooltip="Non HMIS DOH Outreach and Warming Center Smart Sheet Form"/>
            <a:extLst>
              <a:ext uri="{FF2B5EF4-FFF2-40B4-BE49-F238E27FC236}">
                <a16:creationId xmlns:a16="http://schemas.microsoft.com/office/drawing/2014/main" id="{A6F8A7A8-A916-D42F-E2F4-72462018A20E}"/>
              </a:ext>
            </a:extLst>
          </p:cNvPr>
          <p:cNvSpPr>
            <a:spLocks noChangeArrowheads="1"/>
          </p:cNvSpPr>
          <p:nvPr/>
        </p:nvSpPr>
        <p:spPr bwMode="auto">
          <a:xfrm>
            <a:off x="152400" y="1524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endParaRPr lang="en-US"/>
          </a:p>
        </p:txBody>
      </p:sp>
      <p:pic>
        <p:nvPicPr>
          <p:cNvPr id="12" name="Picture 11">
            <a:extLst>
              <a:ext uri="{FF2B5EF4-FFF2-40B4-BE49-F238E27FC236}">
                <a16:creationId xmlns:a16="http://schemas.microsoft.com/office/drawing/2014/main" id="{0D2E5AA6-0C4E-0933-AD65-F35881AF094D}"/>
              </a:ext>
            </a:extLst>
          </p:cNvPr>
          <p:cNvPicPr>
            <a:picLocks noChangeAspect="1"/>
          </p:cNvPicPr>
          <p:nvPr/>
        </p:nvPicPr>
        <p:blipFill>
          <a:blip r:embed="rId5"/>
          <a:stretch>
            <a:fillRect/>
          </a:stretch>
        </p:blipFill>
        <p:spPr>
          <a:xfrm>
            <a:off x="152400" y="5371187"/>
            <a:ext cx="8763000" cy="429235"/>
          </a:xfrm>
          <a:prstGeom prst="rect">
            <a:avLst/>
          </a:prstGeom>
        </p:spPr>
      </p:pic>
    </p:spTree>
    <p:extLst>
      <p:ext uri="{BB962C8B-B14F-4D97-AF65-F5344CB8AC3E}">
        <p14:creationId xmlns:p14="http://schemas.microsoft.com/office/powerpoint/2010/main" val="2526700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7B9F0-D87E-C21E-676E-B8D414459B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402E37-F8CE-6351-7CF1-673C9D8D32F9}"/>
              </a:ext>
            </a:extLst>
          </p:cNvPr>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latin typeface="Arial" panose="020B0604020202020204" pitchFamily="34" charset="0"/>
                <a:ea typeface="Rockwell"/>
                <a:cs typeface="Arial" panose="020B0604020202020204" pitchFamily="34" charset="0"/>
                <a:sym typeface="Rockwell"/>
              </a:rPr>
              <a:t>Non-HMIS Outreach Programs</a:t>
            </a:r>
            <a:endParaRPr lang="en-US" sz="3200" dirty="0">
              <a:solidFill>
                <a:schemeClr val="dk1"/>
              </a:solidFill>
              <a:latin typeface="Arial" panose="020B0604020202020204" pitchFamily="34" charset="0"/>
              <a:ea typeface="Arial"/>
              <a:cs typeface="Arial" panose="020B0604020202020204" pitchFamily="34" charset="0"/>
              <a:sym typeface="Arial"/>
            </a:endParaRPr>
          </a:p>
        </p:txBody>
      </p:sp>
      <p:sp>
        <p:nvSpPr>
          <p:cNvPr id="4" name="Google Shape;164;p28">
            <a:extLst>
              <a:ext uri="{FF2B5EF4-FFF2-40B4-BE49-F238E27FC236}">
                <a16:creationId xmlns:a16="http://schemas.microsoft.com/office/drawing/2014/main" id="{503E7EAB-E2B7-7F1A-E6AB-09124DB8B444}"/>
              </a:ext>
            </a:extLst>
          </p:cNvPr>
          <p:cNvSpPr txBox="1">
            <a:spLocks/>
          </p:cNvSpPr>
          <p:nvPr/>
        </p:nvSpPr>
        <p:spPr>
          <a:xfrm>
            <a:off x="76200" y="1219200"/>
            <a:ext cx="8991600" cy="3276600"/>
          </a:xfrm>
          <a:prstGeom prst="rect">
            <a:avLst/>
          </a:prstGeom>
        </p:spPr>
        <p:txBody>
          <a:bodyPr spcFirstLastPara="1" vert="horz" wrap="square" lIns="91425" tIns="91425" rIns="91425" bIns="91425" rtlCol="0" anchor="t" anchorCtr="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l" rtl="0">
              <a:spcBef>
                <a:spcPts val="0"/>
              </a:spcBef>
              <a:spcAft>
                <a:spcPts val="0"/>
              </a:spcAft>
              <a:buClr>
                <a:schemeClr val="bg1"/>
              </a:buClr>
              <a:buSzPts val="1800"/>
              <a:buNone/>
            </a:pPr>
            <a:r>
              <a:rPr lang="en-US" sz="2000" dirty="0">
                <a:latin typeface="Arial"/>
                <a:ea typeface="Arial"/>
                <a:cs typeface="Arial"/>
                <a:sym typeface="Arial"/>
              </a:rPr>
              <a:t>CAN groups other than what was described on the previous slides: </a:t>
            </a:r>
          </a:p>
          <a:p>
            <a:pPr marL="114300" lvl="0" indent="0" algn="l" rtl="0">
              <a:spcBef>
                <a:spcPts val="0"/>
              </a:spcBef>
              <a:spcAft>
                <a:spcPts val="0"/>
              </a:spcAft>
              <a:buClr>
                <a:schemeClr val="bg1"/>
              </a:buClr>
              <a:buSzPts val="1800"/>
              <a:buNone/>
            </a:pPr>
            <a:endParaRPr lang="en-US" sz="2000" dirty="0">
              <a:latin typeface="Arial"/>
              <a:ea typeface="Arial"/>
              <a:cs typeface="Arial"/>
              <a:sym typeface="Arial"/>
            </a:endParaRPr>
          </a:p>
          <a:p>
            <a:pPr marL="114300" lvl="0" indent="0" algn="l" rtl="0">
              <a:spcBef>
                <a:spcPts val="0"/>
              </a:spcBef>
              <a:spcAft>
                <a:spcPts val="0"/>
              </a:spcAft>
              <a:buClr>
                <a:schemeClr val="bg1"/>
              </a:buClr>
              <a:buSzPts val="1800"/>
              <a:buNone/>
            </a:pPr>
            <a:r>
              <a:rPr lang="en-US" sz="2000" dirty="0">
                <a:latin typeface="Arial"/>
                <a:ea typeface="Arial"/>
                <a:cs typeface="Arial"/>
                <a:sym typeface="Arial"/>
              </a:rPr>
              <a:t>As a final stopgap, for any records of unsheltered households on the night of the PIT count who are on the CAN Smartsheets, CANs will have the option of using the Coordinated Access Enrollment in HMIS for the PIT Count.</a:t>
            </a:r>
          </a:p>
          <a:p>
            <a:pPr marL="114300" lvl="0" indent="0" algn="l" rtl="0">
              <a:spcBef>
                <a:spcPts val="0"/>
              </a:spcBef>
              <a:spcAft>
                <a:spcPts val="0"/>
              </a:spcAft>
              <a:buClr>
                <a:schemeClr val="bg1"/>
              </a:buClr>
              <a:buSzPts val="1800"/>
              <a:buNone/>
            </a:pPr>
            <a:endParaRPr lang="en-US" sz="2000" dirty="0">
              <a:latin typeface="Arial"/>
              <a:ea typeface="Arial"/>
              <a:cs typeface="Arial"/>
              <a:sym typeface="Arial"/>
            </a:endParaRPr>
          </a:p>
          <a:p>
            <a:pPr marL="114300" lvl="0" indent="0" algn="l" rtl="0">
              <a:spcBef>
                <a:spcPts val="0"/>
              </a:spcBef>
              <a:spcAft>
                <a:spcPts val="0"/>
              </a:spcAft>
              <a:buClr>
                <a:schemeClr val="bg1"/>
              </a:buClr>
              <a:buSzPts val="1800"/>
              <a:buNone/>
            </a:pPr>
            <a:r>
              <a:rPr lang="en-US" sz="2000" dirty="0">
                <a:latin typeface="Arial"/>
                <a:ea typeface="Arial"/>
                <a:cs typeface="Arial"/>
                <a:sym typeface="Arial"/>
              </a:rPr>
              <a:t>The CAN staff simply need to create a Current Living Situation Assessment using the CAN enrollment.  </a:t>
            </a:r>
          </a:p>
          <a:p>
            <a:pPr marL="114300" lvl="0" indent="0" algn="l" rtl="0">
              <a:spcBef>
                <a:spcPts val="0"/>
              </a:spcBef>
              <a:spcAft>
                <a:spcPts val="0"/>
              </a:spcAft>
              <a:buClr>
                <a:schemeClr val="bg1"/>
              </a:buClr>
              <a:buSzPts val="1800"/>
              <a:buNone/>
            </a:pPr>
            <a:endParaRPr lang="en-US" sz="2000" dirty="0">
              <a:latin typeface="Arial"/>
              <a:ea typeface="Arial"/>
              <a:cs typeface="Arial"/>
              <a:sym typeface="Arial"/>
            </a:endParaRPr>
          </a:p>
          <a:p>
            <a:pPr marL="114300" lvl="0" indent="0" algn="l" rtl="0">
              <a:spcBef>
                <a:spcPts val="0"/>
              </a:spcBef>
              <a:spcAft>
                <a:spcPts val="0"/>
              </a:spcAft>
              <a:buClr>
                <a:schemeClr val="bg1"/>
              </a:buClr>
              <a:buSzPts val="1800"/>
              <a:buNone/>
            </a:pPr>
            <a:r>
              <a:rPr lang="en-US" sz="2000" dirty="0">
                <a:latin typeface="Arial"/>
                <a:ea typeface="Arial"/>
                <a:cs typeface="Arial"/>
                <a:sym typeface="Arial"/>
              </a:rPr>
              <a:t>The CLA only needs to be created for those households who are determined to be literally homeless on the night of the PIT count.  Once the CLA is created the data will auto populate in the PIT database under the Coordinated Access program.</a:t>
            </a:r>
          </a:p>
          <a:p>
            <a:pPr marL="114300" lvl="0" indent="0" algn="l" rtl="0">
              <a:spcBef>
                <a:spcPts val="0"/>
              </a:spcBef>
              <a:spcAft>
                <a:spcPts val="0"/>
              </a:spcAft>
              <a:buClr>
                <a:schemeClr val="bg1"/>
              </a:buClr>
              <a:buSzPts val="1800"/>
              <a:buNone/>
            </a:pPr>
            <a:endParaRPr lang="en-US" sz="2000" dirty="0">
              <a:latin typeface="Arial"/>
              <a:ea typeface="Arial"/>
              <a:cs typeface="Arial"/>
              <a:sym typeface="Arial"/>
            </a:endParaRPr>
          </a:p>
        </p:txBody>
      </p:sp>
      <p:sp>
        <p:nvSpPr>
          <p:cNvPr id="3" name="Slide Number Placeholder 2">
            <a:extLst>
              <a:ext uri="{FF2B5EF4-FFF2-40B4-BE49-F238E27FC236}">
                <a16:creationId xmlns:a16="http://schemas.microsoft.com/office/drawing/2014/main" id="{308E9ABD-DEEA-BE02-D29B-EF8868FC8738}"/>
              </a:ext>
            </a:extLst>
          </p:cNvPr>
          <p:cNvSpPr>
            <a:spLocks noGrp="1"/>
          </p:cNvSpPr>
          <p:nvPr>
            <p:ph type="sldNum" sz="quarter" idx="12"/>
          </p:nvPr>
        </p:nvSpPr>
        <p:spPr/>
        <p:txBody>
          <a:bodyPr/>
          <a:lstStyle/>
          <a:p>
            <a:fld id="{00911E7C-97CA-470C-B10B-A9292783C67B}" type="slidenum">
              <a:rPr lang="en-US" smtClean="0"/>
              <a:pPr/>
              <a:t>25</a:t>
            </a:fld>
            <a:endParaRPr lang="en-US"/>
          </a:p>
        </p:txBody>
      </p:sp>
      <p:pic>
        <p:nvPicPr>
          <p:cNvPr id="6" name="Picture 5">
            <a:extLst>
              <a:ext uri="{FF2B5EF4-FFF2-40B4-BE49-F238E27FC236}">
                <a16:creationId xmlns:a16="http://schemas.microsoft.com/office/drawing/2014/main" id="{26250236-3121-64B7-100F-294C8609CC83}"/>
              </a:ext>
            </a:extLst>
          </p:cNvPr>
          <p:cNvPicPr>
            <a:picLocks noChangeAspect="1"/>
          </p:cNvPicPr>
          <p:nvPr/>
        </p:nvPicPr>
        <p:blipFill>
          <a:blip r:embed="rId3"/>
          <a:stretch>
            <a:fillRect/>
          </a:stretch>
        </p:blipFill>
        <p:spPr>
          <a:xfrm>
            <a:off x="1862127" y="4513521"/>
            <a:ext cx="5419745" cy="1914760"/>
          </a:xfrm>
          <a:prstGeom prst="rect">
            <a:avLst/>
          </a:prstGeom>
        </p:spPr>
      </p:pic>
    </p:spTree>
    <p:extLst>
      <p:ext uri="{BB962C8B-B14F-4D97-AF65-F5344CB8AC3E}">
        <p14:creationId xmlns:p14="http://schemas.microsoft.com/office/powerpoint/2010/main" val="3669239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latin typeface="Arial" panose="020B0604020202020204" pitchFamily="34" charset="0"/>
                <a:ea typeface="Rockwell"/>
                <a:cs typeface="Arial" panose="020B0604020202020204" pitchFamily="34" charset="0"/>
                <a:sym typeface="Rockwell"/>
              </a:rPr>
              <a:t>Non-HMIS Outreach and Warming Center Programs</a:t>
            </a:r>
            <a:endParaRPr lang="en-US" sz="3200" dirty="0">
              <a:solidFill>
                <a:schemeClr val="dk1"/>
              </a:solidFill>
              <a:latin typeface="Arial" panose="020B0604020202020204" pitchFamily="34" charset="0"/>
              <a:ea typeface="Arial"/>
              <a:cs typeface="Arial" panose="020B0604020202020204" pitchFamily="34" charset="0"/>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76200" y="1219200"/>
            <a:ext cx="8991600" cy="1066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ctr" rtl="0">
              <a:spcBef>
                <a:spcPts val="0"/>
              </a:spcBef>
              <a:spcAft>
                <a:spcPts val="0"/>
              </a:spcAft>
              <a:buClr>
                <a:schemeClr val="bg1"/>
              </a:buClr>
              <a:buSzPts val="1800"/>
              <a:buNone/>
            </a:pPr>
            <a:r>
              <a:rPr lang="en-US" sz="3600" dirty="0">
                <a:latin typeface="Arial"/>
                <a:ea typeface="Arial"/>
                <a:cs typeface="Arial"/>
                <a:sym typeface="Arial"/>
              </a:rPr>
              <a:t>CAN Outreach Contacts</a:t>
            </a:r>
          </a:p>
          <a:p>
            <a:pPr marL="114300" lvl="0" indent="0" algn="l" rtl="0">
              <a:spcBef>
                <a:spcPts val="0"/>
              </a:spcBef>
              <a:spcAft>
                <a:spcPts val="0"/>
              </a:spcAft>
              <a:buClr>
                <a:schemeClr val="bg1"/>
              </a:buClr>
              <a:buSzPts val="1800"/>
              <a:buNone/>
            </a:pPr>
            <a:endParaRPr lang="en-US" sz="5100"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sz="5100"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p:txBody>
      </p:sp>
      <p:sp>
        <p:nvSpPr>
          <p:cNvPr id="3" name="Slide Number Placeholder 2">
            <a:extLst>
              <a:ext uri="{FF2B5EF4-FFF2-40B4-BE49-F238E27FC236}">
                <a16:creationId xmlns:a16="http://schemas.microsoft.com/office/drawing/2014/main" id="{7058D20D-E131-A66B-61EE-8B29EE71FC8B}"/>
              </a:ext>
            </a:extLst>
          </p:cNvPr>
          <p:cNvSpPr>
            <a:spLocks noGrp="1"/>
          </p:cNvSpPr>
          <p:nvPr>
            <p:ph type="sldNum" sz="quarter" idx="12"/>
          </p:nvPr>
        </p:nvSpPr>
        <p:spPr/>
        <p:txBody>
          <a:bodyPr/>
          <a:lstStyle/>
          <a:p>
            <a:fld id="{00911E7C-97CA-470C-B10B-A9292783C67B}" type="slidenum">
              <a:rPr lang="en-US" smtClean="0"/>
              <a:pPr/>
              <a:t>26</a:t>
            </a:fld>
            <a:endParaRPr lang="en-US"/>
          </a:p>
        </p:txBody>
      </p:sp>
      <p:pic>
        <p:nvPicPr>
          <p:cNvPr id="7" name="Picture 6">
            <a:extLst>
              <a:ext uri="{FF2B5EF4-FFF2-40B4-BE49-F238E27FC236}">
                <a16:creationId xmlns:a16="http://schemas.microsoft.com/office/drawing/2014/main" id="{DCEE1B84-CC87-006F-075E-772CD6046649}"/>
              </a:ext>
            </a:extLst>
          </p:cNvPr>
          <p:cNvPicPr>
            <a:picLocks noChangeAspect="1"/>
          </p:cNvPicPr>
          <p:nvPr/>
        </p:nvPicPr>
        <p:blipFill>
          <a:blip r:embed="rId3"/>
          <a:stretch>
            <a:fillRect/>
          </a:stretch>
        </p:blipFill>
        <p:spPr>
          <a:xfrm>
            <a:off x="557436" y="2819400"/>
            <a:ext cx="8029128" cy="2615411"/>
          </a:xfrm>
          <a:prstGeom prst="rect">
            <a:avLst/>
          </a:prstGeom>
        </p:spPr>
      </p:pic>
    </p:spTree>
    <p:extLst>
      <p:ext uri="{BB962C8B-B14F-4D97-AF65-F5344CB8AC3E}">
        <p14:creationId xmlns:p14="http://schemas.microsoft.com/office/powerpoint/2010/main" val="2445510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3C34B-F608-235B-8949-4D95E8C63C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1C99D1-C8CC-1C4C-0387-E1DC6A307FA0}"/>
              </a:ext>
            </a:extLst>
          </p:cNvPr>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PIT Count Support</a:t>
            </a:r>
          </a:p>
        </p:txBody>
      </p:sp>
      <p:sp>
        <p:nvSpPr>
          <p:cNvPr id="4" name="Google Shape;164;p28">
            <a:extLst>
              <a:ext uri="{FF2B5EF4-FFF2-40B4-BE49-F238E27FC236}">
                <a16:creationId xmlns:a16="http://schemas.microsoft.com/office/drawing/2014/main" id="{393D2A1B-2A55-7044-6A05-0FE714091FD2}"/>
              </a:ext>
            </a:extLst>
          </p:cNvPr>
          <p:cNvSpPr txBox="1">
            <a:spLocks/>
          </p:cNvSpPr>
          <p:nvPr/>
        </p:nvSpPr>
        <p:spPr>
          <a:xfrm>
            <a:off x="76200" y="1219200"/>
            <a:ext cx="8991600" cy="19050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ctr" rtl="0">
              <a:spcBef>
                <a:spcPts val="0"/>
              </a:spcBef>
              <a:spcAft>
                <a:spcPts val="0"/>
              </a:spcAft>
              <a:buClr>
                <a:schemeClr val="bg1"/>
              </a:buClr>
              <a:buSzPts val="1800"/>
              <a:buNone/>
            </a:pPr>
            <a:r>
              <a:rPr lang="en-US" sz="2400" b="1" dirty="0">
                <a:latin typeface="Arial"/>
                <a:ea typeface="Arial"/>
                <a:cs typeface="Arial"/>
                <a:sym typeface="Arial"/>
              </a:rPr>
              <a:t>Continued for 2025-2026 Count </a:t>
            </a:r>
          </a:p>
          <a:p>
            <a:pPr marL="114300" lvl="0" indent="0" algn="l" rtl="0">
              <a:spcBef>
                <a:spcPts val="0"/>
              </a:spcBef>
              <a:spcAft>
                <a:spcPts val="0"/>
              </a:spcAft>
              <a:buClr>
                <a:schemeClr val="bg1"/>
              </a:buClr>
              <a:buSzPts val="1800"/>
              <a:buNone/>
            </a:pPr>
            <a:endParaRPr lang="en-US" sz="1000" dirty="0">
              <a:latin typeface="Arial"/>
              <a:ea typeface="Arial"/>
              <a:cs typeface="Arial"/>
              <a:sym typeface="Arial"/>
            </a:endParaRPr>
          </a:p>
          <a:p>
            <a:pPr marL="114300" lvl="0" indent="0" algn="l" rtl="0">
              <a:spcBef>
                <a:spcPts val="0"/>
              </a:spcBef>
              <a:spcAft>
                <a:spcPts val="0"/>
              </a:spcAft>
              <a:buClr>
                <a:schemeClr val="bg1"/>
              </a:buClr>
              <a:buSzPts val="1800"/>
              <a:buNone/>
            </a:pPr>
            <a:r>
              <a:rPr lang="en-US" sz="2400" dirty="0">
                <a:latin typeface="Arial"/>
                <a:ea typeface="Arial"/>
                <a:cs typeface="Arial"/>
                <a:sym typeface="Arial"/>
              </a:rPr>
              <a:t>Submit a help desk ticket button on the PIT login page - This button will be for any login issues or to register as a PIT DB user.</a:t>
            </a:r>
            <a:endParaRPr lang="en-US" sz="2600" dirty="0">
              <a:latin typeface="Arial"/>
              <a:ea typeface="Arial"/>
              <a:cs typeface="Arial"/>
              <a:sym typeface="Arial"/>
            </a:endParaRPr>
          </a:p>
          <a:p>
            <a:pPr marL="571500" indent="-457200">
              <a:spcBef>
                <a:spcPts val="0"/>
              </a:spcBef>
              <a:buClr>
                <a:schemeClr val="bg1"/>
              </a:buClr>
              <a:buSzPts val="1800"/>
            </a:pPr>
            <a:endParaRPr lang="en-US" sz="2600" dirty="0">
              <a:latin typeface="Arial"/>
              <a:ea typeface="Arial"/>
              <a:cs typeface="Arial"/>
              <a:sym typeface="Arial"/>
            </a:endParaRPr>
          </a:p>
          <a:p>
            <a:pPr marL="114300" indent="0">
              <a:spcBef>
                <a:spcPts val="0"/>
              </a:spcBef>
              <a:buClr>
                <a:schemeClr val="bg1"/>
              </a:buClr>
              <a:buSzPts val="1800"/>
              <a:buNone/>
            </a:pPr>
            <a:endParaRPr lang="en-US" sz="2600" dirty="0">
              <a:latin typeface="Arial"/>
              <a:ea typeface="Arial"/>
              <a:cs typeface="Arial"/>
              <a:sym typeface="Arial"/>
            </a:endParaRPr>
          </a:p>
        </p:txBody>
      </p:sp>
      <p:pic>
        <p:nvPicPr>
          <p:cNvPr id="5" name="Picture 4">
            <a:extLst>
              <a:ext uri="{FF2B5EF4-FFF2-40B4-BE49-F238E27FC236}">
                <a16:creationId xmlns:a16="http://schemas.microsoft.com/office/drawing/2014/main" id="{5A8E4B09-163B-D119-B8F5-13C2F3010D36}"/>
              </a:ext>
            </a:extLst>
          </p:cNvPr>
          <p:cNvPicPr>
            <a:picLocks noChangeAspect="1"/>
          </p:cNvPicPr>
          <p:nvPr/>
        </p:nvPicPr>
        <p:blipFill>
          <a:blip r:embed="rId3"/>
          <a:stretch>
            <a:fillRect/>
          </a:stretch>
        </p:blipFill>
        <p:spPr>
          <a:xfrm>
            <a:off x="2355056" y="3293269"/>
            <a:ext cx="4433887" cy="1050131"/>
          </a:xfrm>
          <a:prstGeom prst="rect">
            <a:avLst/>
          </a:prstGeom>
        </p:spPr>
      </p:pic>
      <p:sp>
        <p:nvSpPr>
          <p:cNvPr id="7" name="TextBox 6">
            <a:extLst>
              <a:ext uri="{FF2B5EF4-FFF2-40B4-BE49-F238E27FC236}">
                <a16:creationId xmlns:a16="http://schemas.microsoft.com/office/drawing/2014/main" id="{C790576E-9FFD-AA7B-2D14-36A0CA56C507}"/>
              </a:ext>
            </a:extLst>
          </p:cNvPr>
          <p:cNvSpPr txBox="1"/>
          <p:nvPr/>
        </p:nvSpPr>
        <p:spPr>
          <a:xfrm>
            <a:off x="381000" y="4558491"/>
            <a:ext cx="8610600" cy="369332"/>
          </a:xfrm>
          <a:prstGeom prst="rect">
            <a:avLst/>
          </a:prstGeom>
          <a:noFill/>
        </p:spPr>
        <p:txBody>
          <a:bodyPr wrap="square">
            <a:spAutoFit/>
          </a:bodyPr>
          <a:lstStyle/>
          <a:p>
            <a:pPr marL="114300" lvl="0" indent="0" algn="l" rtl="0">
              <a:spcBef>
                <a:spcPts val="0"/>
              </a:spcBef>
              <a:spcAft>
                <a:spcPts val="0"/>
              </a:spcAft>
              <a:buClr>
                <a:schemeClr val="bg1"/>
              </a:buClr>
              <a:buSzPts val="1800"/>
              <a:buNone/>
            </a:pPr>
            <a:r>
              <a:rPr lang="en-US" sz="1800" dirty="0">
                <a:solidFill>
                  <a:schemeClr val="bg1"/>
                </a:solidFill>
                <a:latin typeface="Arial"/>
                <a:ea typeface="Arial"/>
                <a:cs typeface="Arial"/>
                <a:sym typeface="Arial"/>
              </a:rPr>
              <a:t>Clicking on the button will bring you the ticket submission form</a:t>
            </a:r>
          </a:p>
        </p:txBody>
      </p:sp>
      <p:pic>
        <p:nvPicPr>
          <p:cNvPr id="8" name="Picture 7">
            <a:extLst>
              <a:ext uri="{FF2B5EF4-FFF2-40B4-BE49-F238E27FC236}">
                <a16:creationId xmlns:a16="http://schemas.microsoft.com/office/drawing/2014/main" id="{AE4611A7-A508-B3DE-498A-F787455DAB4B}"/>
              </a:ext>
            </a:extLst>
          </p:cNvPr>
          <p:cNvPicPr>
            <a:picLocks noChangeAspect="1"/>
          </p:cNvPicPr>
          <p:nvPr/>
        </p:nvPicPr>
        <p:blipFill>
          <a:blip r:embed="rId4"/>
          <a:stretch>
            <a:fillRect/>
          </a:stretch>
        </p:blipFill>
        <p:spPr>
          <a:xfrm>
            <a:off x="1447800" y="5029200"/>
            <a:ext cx="6086475" cy="1038225"/>
          </a:xfrm>
          <a:prstGeom prst="rect">
            <a:avLst/>
          </a:prstGeom>
        </p:spPr>
      </p:pic>
    </p:spTree>
    <p:extLst>
      <p:ext uri="{BB962C8B-B14F-4D97-AF65-F5344CB8AC3E}">
        <p14:creationId xmlns:p14="http://schemas.microsoft.com/office/powerpoint/2010/main" val="505474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dirty="0">
                <a:latin typeface="Calibri" panose="020F0502020204030204" pitchFamily="34" charset="0"/>
                <a:cs typeface="Calibri" panose="020F0502020204030204" pitchFamily="34" charset="0"/>
              </a:rPr>
              <a:t>PIT Database Demonstration</a:t>
            </a:r>
            <a:endParaRPr lang="en-US"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5" name="Text Placeholder 2">
            <a:extLst>
              <a:ext uri="{FF2B5EF4-FFF2-40B4-BE49-F238E27FC236}">
                <a16:creationId xmlns:a16="http://schemas.microsoft.com/office/drawing/2014/main" id="{5F54F9BF-EBBE-8F3D-2206-9897B246F849}"/>
              </a:ext>
            </a:extLst>
          </p:cNvPr>
          <p:cNvSpPr txBox="1">
            <a:spLocks/>
          </p:cNvSpPr>
          <p:nvPr/>
        </p:nvSpPr>
        <p:spPr>
          <a:xfrm>
            <a:off x="311700" y="1981200"/>
            <a:ext cx="8520600" cy="2590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pic>
        <p:nvPicPr>
          <p:cNvPr id="3" name="Picture 2">
            <a:extLst>
              <a:ext uri="{FF2B5EF4-FFF2-40B4-BE49-F238E27FC236}">
                <a16:creationId xmlns:a16="http://schemas.microsoft.com/office/drawing/2014/main" id="{19BB4555-68E4-42FE-0265-BEA8C562F676}"/>
              </a:ext>
            </a:extLst>
          </p:cNvPr>
          <p:cNvPicPr>
            <a:picLocks noChangeAspect="1"/>
          </p:cNvPicPr>
          <p:nvPr/>
        </p:nvPicPr>
        <p:blipFill>
          <a:blip r:embed="rId3"/>
          <a:stretch>
            <a:fillRect/>
          </a:stretch>
        </p:blipFill>
        <p:spPr>
          <a:xfrm>
            <a:off x="2912329" y="1882488"/>
            <a:ext cx="3319341" cy="3093023"/>
          </a:xfrm>
          <a:prstGeom prst="rect">
            <a:avLst/>
          </a:prstGeom>
        </p:spPr>
      </p:pic>
      <p:sp>
        <p:nvSpPr>
          <p:cNvPr id="6" name="Slide Number Placeholder 5">
            <a:extLst>
              <a:ext uri="{FF2B5EF4-FFF2-40B4-BE49-F238E27FC236}">
                <a16:creationId xmlns:a16="http://schemas.microsoft.com/office/drawing/2014/main" id="{0E722571-096E-94FC-8A84-CCE775805AC5}"/>
              </a:ext>
            </a:extLst>
          </p:cNvPr>
          <p:cNvSpPr>
            <a:spLocks noGrp="1"/>
          </p:cNvSpPr>
          <p:nvPr>
            <p:ph type="sldNum" sz="quarter" idx="12"/>
          </p:nvPr>
        </p:nvSpPr>
        <p:spPr/>
        <p:txBody>
          <a:bodyPr/>
          <a:lstStyle/>
          <a:p>
            <a:fld id="{00911E7C-97CA-470C-B10B-A9292783C67B}" type="slidenum">
              <a:rPr lang="en-US" smtClean="0"/>
              <a:pPr/>
              <a:t>28</a:t>
            </a:fld>
            <a:endParaRPr lang="en-US"/>
          </a:p>
        </p:txBody>
      </p:sp>
    </p:spTree>
    <p:extLst>
      <p:ext uri="{BB962C8B-B14F-4D97-AF65-F5344CB8AC3E}">
        <p14:creationId xmlns:p14="http://schemas.microsoft.com/office/powerpoint/2010/main" val="3529487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latin typeface="Arial" panose="020B0604020202020204" pitchFamily="34" charset="0"/>
                <a:ea typeface="Rockwell"/>
                <a:cs typeface="Arial" panose="020B0604020202020204" pitchFamily="34" charset="0"/>
                <a:sym typeface="Rockwell"/>
              </a:rPr>
              <a:t>Important Dates &amp; Resources</a:t>
            </a:r>
            <a:endParaRPr lang="en-US" sz="3200" dirty="0">
              <a:solidFill>
                <a:schemeClr val="dk1"/>
              </a:solidFill>
              <a:latin typeface="Arial" panose="020B0604020202020204" pitchFamily="34" charset="0"/>
              <a:ea typeface="Arial"/>
              <a:cs typeface="Arial" panose="020B0604020202020204" pitchFamily="34" charset="0"/>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76200" y="1219200"/>
            <a:ext cx="8991600" cy="5410200"/>
          </a:xfrm>
          <a:prstGeom prst="rect">
            <a:avLst/>
          </a:prstGeom>
        </p:spPr>
        <p:txBody>
          <a:bodyPr spcFirstLastPara="1" vert="horz" wrap="square" lIns="91425" tIns="91425" rIns="91425" bIns="91425" rtlCol="0" anchor="t" anchorCtr="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l" rtl="0">
              <a:spcBef>
                <a:spcPts val="0"/>
              </a:spcBef>
              <a:spcAft>
                <a:spcPts val="0"/>
              </a:spcAft>
              <a:buClr>
                <a:schemeClr val="bg1"/>
              </a:buClr>
              <a:buSzPts val="1800"/>
              <a:buNone/>
            </a:pPr>
            <a:r>
              <a:rPr lang="en-US" sz="3800" dirty="0">
                <a:latin typeface="Arial"/>
                <a:ea typeface="Arial"/>
                <a:cs typeface="Arial"/>
                <a:sym typeface="Arial"/>
              </a:rPr>
              <a:t>To Do Now:</a:t>
            </a:r>
            <a:endParaRPr lang="en-US" dirty="0"/>
          </a:p>
          <a:p>
            <a:pPr lvl="0"/>
            <a:r>
              <a:rPr lang="en-US" dirty="0"/>
              <a:t>Ensure your team resources are in place </a:t>
            </a:r>
          </a:p>
          <a:p>
            <a:pPr lvl="0"/>
            <a:r>
              <a:rPr lang="en-US" dirty="0"/>
              <a:t>HMIS Programs not using mobile app: </a:t>
            </a:r>
          </a:p>
          <a:p>
            <a:pPr lvl="1"/>
            <a:r>
              <a:rPr lang="en-US" dirty="0"/>
              <a:t>Update CLA/Exit clients who have not had a CLA in the last 90 Days</a:t>
            </a:r>
          </a:p>
          <a:p>
            <a:pPr lvl="1"/>
            <a:r>
              <a:rPr lang="en-US" dirty="0"/>
              <a:t>Only create a CLA on the night of PIT for those clients you contacted </a:t>
            </a:r>
          </a:p>
          <a:p>
            <a:pPr marL="0" indent="0">
              <a:buNone/>
            </a:pPr>
            <a:endParaRPr lang="en-US" dirty="0"/>
          </a:p>
          <a:p>
            <a:pPr lvl="0"/>
            <a:r>
              <a:rPr lang="en-US" dirty="0"/>
              <a:t>Mobile App Using Programs: </a:t>
            </a:r>
          </a:p>
          <a:p>
            <a:pPr lvl="1"/>
            <a:r>
              <a:rPr lang="en-US" dirty="0"/>
              <a:t>Update CLA/Exit clients who have not had a CLA in the last 90 Days</a:t>
            </a:r>
          </a:p>
          <a:p>
            <a:pPr lvl="1"/>
            <a:r>
              <a:rPr lang="en-US" dirty="0"/>
              <a:t>Only create a CLA in the Mobile App for those clients you contacted </a:t>
            </a:r>
          </a:p>
          <a:p>
            <a:pPr marL="0" indent="0">
              <a:buNone/>
            </a:pPr>
            <a:endParaRPr lang="en-US" dirty="0"/>
          </a:p>
          <a:p>
            <a:pPr lvl="0"/>
            <a:r>
              <a:rPr lang="en-US" dirty="0"/>
              <a:t>Smartsheet using programs: </a:t>
            </a:r>
          </a:p>
          <a:p>
            <a:pPr lvl="1"/>
            <a:r>
              <a:rPr lang="en-US" dirty="0"/>
              <a:t>If the client data for your CAN is only available on your CAN’s </a:t>
            </a:r>
            <a:r>
              <a:rPr lang="en-US" dirty="0" err="1"/>
              <a:t>SmartSheet</a:t>
            </a:r>
            <a:r>
              <a:rPr lang="en-US" dirty="0"/>
              <a:t> then you can submit that smart sheet to Nutmeg.</a:t>
            </a:r>
          </a:p>
          <a:p>
            <a:pPr lvl="1"/>
            <a:r>
              <a:rPr lang="en-US" dirty="0"/>
              <a:t>Ensure you have the updated link and are familiar with the data required</a:t>
            </a:r>
          </a:p>
          <a:p>
            <a:pPr lvl="0"/>
            <a:r>
              <a:rPr lang="en-US" dirty="0"/>
              <a:t>Send any questions to the Nutmeg help desk: help@nutmegit.com. </a:t>
            </a:r>
          </a:p>
          <a:p>
            <a:pPr marL="0" indent="0">
              <a:buNone/>
            </a:pPr>
            <a:endParaRPr lang="en-US" dirty="0"/>
          </a:p>
          <a:p>
            <a:r>
              <a:rPr lang="en-US" dirty="0"/>
              <a:t>1/27/2026: Begin entering/confirming population data</a:t>
            </a:r>
          </a:p>
          <a:p>
            <a:pPr lvl="1"/>
            <a:r>
              <a:rPr lang="en-US" dirty="0"/>
              <a:t>See person on night of count or speak to person within 7 days after count to confirm where slept on 1/27/2026.</a:t>
            </a:r>
          </a:p>
          <a:p>
            <a:pPr lvl="1"/>
            <a:r>
              <a:rPr lang="en-US" dirty="0"/>
              <a:t>Cannot assume where person slept</a:t>
            </a:r>
          </a:p>
          <a:p>
            <a:pPr marL="0" indent="0">
              <a:buNone/>
            </a:pPr>
            <a:endParaRPr lang="en-US" dirty="0"/>
          </a:p>
          <a:p>
            <a:r>
              <a:rPr lang="en-US" dirty="0"/>
              <a:t>2/3/2026: Data Entry deadline - 1 week after the night of the count</a:t>
            </a:r>
          </a:p>
          <a:p>
            <a:pPr marL="114300" indent="0">
              <a:spcBef>
                <a:spcPts val="0"/>
              </a:spcBef>
              <a:buClr>
                <a:schemeClr val="bg1"/>
              </a:buClr>
              <a:buSzPts val="1800"/>
              <a:buNone/>
            </a:pPr>
            <a:endParaRPr lang="en-US" sz="2600" dirty="0">
              <a:latin typeface="Arial"/>
              <a:ea typeface="Arial"/>
              <a:cs typeface="Arial"/>
              <a:sym typeface="Arial"/>
            </a:endParaRPr>
          </a:p>
          <a:p>
            <a:pPr marL="114300" indent="0">
              <a:spcBef>
                <a:spcPts val="0"/>
              </a:spcBef>
              <a:buClr>
                <a:schemeClr val="bg1"/>
              </a:buClr>
              <a:buSzPts val="1800"/>
              <a:buNone/>
            </a:pPr>
            <a:endParaRPr lang="en-US" sz="5100" dirty="0">
              <a:latin typeface="Arial"/>
              <a:ea typeface="Arial"/>
              <a:cs typeface="Arial"/>
              <a:sym typeface="Arial"/>
            </a:endParaRPr>
          </a:p>
        </p:txBody>
      </p:sp>
      <p:sp>
        <p:nvSpPr>
          <p:cNvPr id="3" name="Slide Number Placeholder 2">
            <a:extLst>
              <a:ext uri="{FF2B5EF4-FFF2-40B4-BE49-F238E27FC236}">
                <a16:creationId xmlns:a16="http://schemas.microsoft.com/office/drawing/2014/main" id="{B07050D9-FEF9-410D-CC83-ACEEF87C81F4}"/>
              </a:ext>
            </a:extLst>
          </p:cNvPr>
          <p:cNvSpPr>
            <a:spLocks noGrp="1"/>
          </p:cNvSpPr>
          <p:nvPr>
            <p:ph type="sldNum" sz="quarter" idx="12"/>
          </p:nvPr>
        </p:nvSpPr>
        <p:spPr/>
        <p:txBody>
          <a:bodyPr/>
          <a:lstStyle/>
          <a:p>
            <a:fld id="{00911E7C-97CA-470C-B10B-A9292783C67B}" type="slidenum">
              <a:rPr lang="en-US" smtClean="0"/>
              <a:pPr/>
              <a:t>29</a:t>
            </a:fld>
            <a:endParaRPr lang="en-US"/>
          </a:p>
        </p:txBody>
      </p:sp>
    </p:spTree>
    <p:extLst>
      <p:ext uri="{BB962C8B-B14F-4D97-AF65-F5344CB8AC3E}">
        <p14:creationId xmlns:p14="http://schemas.microsoft.com/office/powerpoint/2010/main" val="3298538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Meeting Agenda</a:t>
            </a: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6" name="Google Shape;164;p28">
            <a:extLst>
              <a:ext uri="{FF2B5EF4-FFF2-40B4-BE49-F238E27FC236}">
                <a16:creationId xmlns:a16="http://schemas.microsoft.com/office/drawing/2014/main" id="{72232225-FE19-3F6E-5C51-70626CD17948}"/>
              </a:ext>
            </a:extLst>
          </p:cNvPr>
          <p:cNvSpPr txBox="1">
            <a:spLocks/>
          </p:cNvSpPr>
          <p:nvPr/>
        </p:nvSpPr>
        <p:spPr>
          <a:xfrm>
            <a:off x="143435" y="1219200"/>
            <a:ext cx="8839200" cy="5029200"/>
          </a:xfrm>
          <a:prstGeom prst="rect">
            <a:avLst/>
          </a:prstGeom>
        </p:spPr>
        <p:txBody>
          <a:bodyPr spcFirstLastPara="1" vert="horz" wrap="square" lIns="91425" tIns="91425" rIns="91425" bIns="91425" rtlCol="0" anchor="t" anchorCtr="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a:p>
            <a:pPr marL="457200" lvl="0" indent="-330200" algn="l" rtl="0">
              <a:lnSpc>
                <a:spcPct val="150000"/>
              </a:lnSpc>
              <a:spcBef>
                <a:spcPts val="0"/>
              </a:spcBef>
              <a:spcAft>
                <a:spcPts val="0"/>
              </a:spcAft>
              <a:buSzPts val="1600"/>
              <a:buFont typeface="Calibri"/>
              <a:buChar char="●"/>
            </a:pPr>
            <a:r>
              <a:rPr lang="en-US" sz="3200" dirty="0">
                <a:latin typeface="Calibri"/>
                <a:ea typeface="Calibri"/>
                <a:cs typeface="Calibri"/>
                <a:sym typeface="Calibri"/>
              </a:rPr>
              <a:t>Introductions</a:t>
            </a:r>
          </a:p>
          <a:p>
            <a:pPr marL="457200" lvl="0" indent="-330200" algn="l" rtl="0">
              <a:lnSpc>
                <a:spcPct val="150000"/>
              </a:lnSpc>
              <a:spcBef>
                <a:spcPts val="0"/>
              </a:spcBef>
              <a:spcAft>
                <a:spcPts val="0"/>
              </a:spcAft>
              <a:buSzPts val="1600"/>
              <a:buFont typeface="Calibri"/>
              <a:buChar char="●"/>
            </a:pPr>
            <a:r>
              <a:rPr lang="en-US" sz="3200" dirty="0">
                <a:latin typeface="Calibri"/>
                <a:ea typeface="Calibri"/>
                <a:cs typeface="Calibri"/>
                <a:sym typeface="Calibri"/>
              </a:rPr>
              <a:t>Roles and Responsibilities</a:t>
            </a:r>
          </a:p>
          <a:p>
            <a:pPr marL="457200" lvl="0" indent="-330200" algn="l" rtl="0">
              <a:lnSpc>
                <a:spcPct val="150000"/>
              </a:lnSpc>
              <a:spcBef>
                <a:spcPts val="0"/>
              </a:spcBef>
              <a:spcAft>
                <a:spcPts val="0"/>
              </a:spcAft>
              <a:buSzPts val="1600"/>
              <a:buFont typeface="Calibri"/>
              <a:buChar char="●"/>
            </a:pPr>
            <a:r>
              <a:rPr lang="en-US" sz="3200" dirty="0">
                <a:latin typeface="Calibri"/>
                <a:ea typeface="Calibri"/>
                <a:cs typeface="Calibri"/>
                <a:sym typeface="Calibri"/>
              </a:rPr>
              <a:t>Program Overview</a:t>
            </a:r>
          </a:p>
          <a:p>
            <a:pPr marL="457200" lvl="0" indent="-330200" algn="l" rtl="0">
              <a:lnSpc>
                <a:spcPct val="150000"/>
              </a:lnSpc>
              <a:spcBef>
                <a:spcPts val="0"/>
              </a:spcBef>
              <a:spcAft>
                <a:spcPts val="0"/>
              </a:spcAft>
              <a:buSzPts val="1600"/>
              <a:buFont typeface="Calibri"/>
              <a:buChar char="●"/>
            </a:pPr>
            <a:r>
              <a:rPr lang="en-US" sz="3200" dirty="0">
                <a:latin typeface="Calibri"/>
                <a:ea typeface="Calibri"/>
                <a:cs typeface="Calibri"/>
                <a:sym typeface="Calibri"/>
              </a:rPr>
              <a:t>PIT Database Demo</a:t>
            </a:r>
          </a:p>
          <a:p>
            <a:pPr marL="457200" lvl="0" indent="-330200" algn="l" rtl="0">
              <a:lnSpc>
                <a:spcPct val="150000"/>
              </a:lnSpc>
              <a:spcBef>
                <a:spcPts val="0"/>
              </a:spcBef>
              <a:spcAft>
                <a:spcPts val="0"/>
              </a:spcAft>
              <a:buSzPts val="1600"/>
              <a:buFont typeface="Calibri"/>
              <a:buChar char="●"/>
            </a:pPr>
            <a:r>
              <a:rPr lang="en-US" sz="3200" dirty="0">
                <a:latin typeface="Calibri"/>
                <a:ea typeface="Calibri"/>
                <a:cs typeface="Calibri"/>
                <a:sym typeface="Calibri"/>
              </a:rPr>
              <a:t>Key Dates</a:t>
            </a:r>
          </a:p>
          <a:p>
            <a:pPr marL="457200" lvl="0" indent="-330200" algn="l" rtl="0">
              <a:lnSpc>
                <a:spcPct val="150000"/>
              </a:lnSpc>
              <a:spcBef>
                <a:spcPts val="0"/>
              </a:spcBef>
              <a:spcAft>
                <a:spcPts val="0"/>
              </a:spcAft>
              <a:buSzPts val="1600"/>
              <a:buFont typeface="Calibri"/>
              <a:buChar char="●"/>
            </a:pPr>
            <a:r>
              <a:rPr lang="en-US" sz="3200" dirty="0">
                <a:latin typeface="Calibri"/>
                <a:ea typeface="Calibri"/>
                <a:cs typeface="Calibri"/>
                <a:sym typeface="Calibri"/>
              </a:rPr>
              <a:t>Summary</a:t>
            </a:r>
          </a:p>
          <a:p>
            <a:pPr marL="457200" lvl="0" indent="-330200" algn="l" rtl="0">
              <a:lnSpc>
                <a:spcPct val="150000"/>
              </a:lnSpc>
              <a:spcBef>
                <a:spcPts val="0"/>
              </a:spcBef>
              <a:spcAft>
                <a:spcPts val="0"/>
              </a:spcAft>
              <a:buSzPts val="1600"/>
              <a:buFont typeface="Calibri"/>
              <a:buChar char="●"/>
            </a:pPr>
            <a:r>
              <a:rPr lang="en-US" sz="3200" dirty="0">
                <a:latin typeface="Calibri"/>
                <a:ea typeface="Calibri"/>
                <a:cs typeface="Calibri"/>
                <a:sym typeface="Calibri"/>
              </a:rPr>
              <a:t>Questions/Close</a:t>
            </a:r>
            <a:endParaRPr lang="en-US" dirty="0">
              <a:latin typeface="Arial"/>
              <a:ea typeface="Arial"/>
              <a:cs typeface="Arial"/>
              <a:sym typeface="Arial"/>
            </a:endParaRPr>
          </a:p>
        </p:txBody>
      </p:sp>
      <p:sp>
        <p:nvSpPr>
          <p:cNvPr id="3" name="Slide Number Placeholder 2">
            <a:extLst>
              <a:ext uri="{FF2B5EF4-FFF2-40B4-BE49-F238E27FC236}">
                <a16:creationId xmlns:a16="http://schemas.microsoft.com/office/drawing/2014/main" id="{938BB337-59A0-DA19-E8BE-BCE13830D32F}"/>
              </a:ext>
            </a:extLst>
          </p:cNvPr>
          <p:cNvSpPr>
            <a:spLocks noGrp="1"/>
          </p:cNvSpPr>
          <p:nvPr>
            <p:ph type="sldNum" sz="quarter" idx="12"/>
          </p:nvPr>
        </p:nvSpPr>
        <p:spPr/>
        <p:txBody>
          <a:bodyPr/>
          <a:lstStyle/>
          <a:p>
            <a:fld id="{00911E7C-97CA-470C-B10B-A9292783C67B}"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latin typeface="Rockwell"/>
                <a:ea typeface="Rockwell"/>
                <a:cs typeface="Rockwell"/>
                <a:sym typeface="Rockwell"/>
              </a:rPr>
              <a:t>Important Dates &amp; Resources</a:t>
            </a:r>
            <a:endParaRPr lang="en-US" sz="3200"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76200" y="1219200"/>
            <a:ext cx="8991600" cy="54102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sz="2600" dirty="0">
              <a:latin typeface="Arial"/>
              <a:ea typeface="Arial"/>
              <a:cs typeface="Arial"/>
              <a:sym typeface="Arial"/>
            </a:endParaRPr>
          </a:p>
          <a:p>
            <a:pPr marL="571500" indent="-457200" algn="ctr">
              <a:spcBef>
                <a:spcPts val="0"/>
              </a:spcBef>
              <a:buClr>
                <a:schemeClr val="bg1"/>
              </a:buClr>
              <a:buSzPts val="1800"/>
            </a:pPr>
            <a:r>
              <a:rPr lang="en-US" sz="2600" dirty="0">
                <a:latin typeface="Arial"/>
                <a:ea typeface="Arial"/>
                <a:cs typeface="Arial"/>
                <a:sym typeface="Arial"/>
              </a:rPr>
              <a:t>Project resources: </a:t>
            </a:r>
          </a:p>
          <a:p>
            <a:pPr marL="571500" indent="-457200">
              <a:spcBef>
                <a:spcPts val="0"/>
              </a:spcBef>
              <a:buClr>
                <a:schemeClr val="bg1"/>
              </a:buClr>
              <a:buSzPts val="1800"/>
            </a:pPr>
            <a:endParaRPr lang="en-US" sz="2600" b="1" u="sng" kern="100" dirty="0">
              <a:effectLst/>
              <a:latin typeface="Arial"/>
              <a:ea typeface="Calibri" panose="020F0502020204030204" pitchFamily="34" charset="0"/>
              <a:cs typeface="Arial"/>
              <a:sym typeface="Arial"/>
              <a:hlinkClick r:id="rId3">
                <a:extLst>
                  <a:ext uri="{A12FA001-AC4F-418D-AE19-62706E023703}">
                    <ahyp:hlinkClr xmlns:ahyp="http://schemas.microsoft.com/office/drawing/2018/hyperlinkcolor" val="tx"/>
                  </a:ext>
                </a:extLst>
              </a:hlinkClick>
            </a:endParaRPr>
          </a:p>
          <a:p>
            <a:pPr marL="114300" indent="0" algn="ctr">
              <a:spcBef>
                <a:spcPts val="0"/>
              </a:spcBef>
              <a:buClr>
                <a:schemeClr val="bg1"/>
              </a:buClr>
              <a:buSzPts val="1800"/>
              <a:buNone/>
            </a:pPr>
            <a:r>
              <a:rPr lang="en-US" sz="38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2025-2026 HIC/PIT Resource Website</a:t>
            </a:r>
            <a:endParaRPr lang="en-US" sz="3800" b="1"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spcBef>
                <a:spcPts val="0"/>
              </a:spcBef>
              <a:buClr>
                <a:schemeClr val="bg1"/>
              </a:buClr>
              <a:buSzPts val="1800"/>
              <a:buNone/>
            </a:pPr>
            <a:endParaRPr lang="en-US" sz="1800" b="1"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spcBef>
                <a:spcPts val="0"/>
              </a:spcBef>
              <a:buClr>
                <a:schemeClr val="bg1"/>
              </a:buClr>
              <a:buSzPts val="1800"/>
              <a:buNone/>
            </a:pPr>
            <a:endParaRPr lang="en-US" sz="1800" b="1"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spcBef>
                <a:spcPts val="0"/>
              </a:spcBef>
              <a:buClr>
                <a:schemeClr val="bg1"/>
              </a:buClr>
              <a:buSzPts val="1800"/>
              <a:buNone/>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457200">
              <a:spcBef>
                <a:spcPts val="0"/>
              </a:spcBef>
              <a:buClr>
                <a:schemeClr val="bg1"/>
              </a:buClr>
              <a:buSzPts val="1800"/>
            </a:pPr>
            <a:r>
              <a:rPr lang="en-US" sz="2600" dirty="0">
                <a:latin typeface="Arial"/>
                <a:ea typeface="Arial"/>
                <a:cs typeface="Arial"/>
                <a:sym typeface="Arial"/>
              </a:rPr>
              <a:t>If project not yet in the system, contact the help desk: </a:t>
            </a:r>
          </a:p>
          <a:p>
            <a:pPr marL="571500" indent="-457200">
              <a:spcBef>
                <a:spcPts val="0"/>
              </a:spcBef>
              <a:buClr>
                <a:schemeClr val="bg1"/>
              </a:buClr>
              <a:buSzPts val="1800"/>
            </a:pPr>
            <a:endParaRPr lang="en-US" sz="2600" dirty="0">
              <a:latin typeface="Arial"/>
              <a:ea typeface="Arial"/>
              <a:cs typeface="Arial"/>
              <a:sym typeface="Arial"/>
            </a:endParaRPr>
          </a:p>
          <a:p>
            <a:pPr marL="114300" indent="0" algn="ctr">
              <a:spcBef>
                <a:spcPts val="0"/>
              </a:spcBef>
              <a:buClr>
                <a:schemeClr val="bg1"/>
              </a:buClr>
              <a:buSzPts val="1800"/>
              <a:buNone/>
            </a:pPr>
            <a:r>
              <a:rPr lang="en-US" sz="4200" dirty="0" err="1">
                <a:latin typeface="Arial"/>
                <a:ea typeface="Arial"/>
                <a:cs typeface="Arial"/>
                <a:sym typeface="Arial"/>
                <a:hlinkClick r:id="rId4">
                  <a:extLst>
                    <a:ext uri="{A12FA001-AC4F-418D-AE19-62706E023703}">
                      <ahyp:hlinkClr xmlns:ahyp="http://schemas.microsoft.com/office/drawing/2018/hyperlinkcolor" val="tx"/>
                    </a:ext>
                  </a:extLst>
                </a:hlinkClick>
              </a:rPr>
              <a:t>Help@NutmegIT.Com</a:t>
            </a:r>
            <a:endParaRPr lang="en-US" sz="4200" dirty="0">
              <a:latin typeface="Arial"/>
              <a:ea typeface="Arial"/>
              <a:cs typeface="Arial"/>
              <a:sym typeface="Arial"/>
            </a:endParaRPr>
          </a:p>
          <a:p>
            <a:pPr marL="114300" indent="0" algn="ctr">
              <a:spcBef>
                <a:spcPts val="0"/>
              </a:spcBef>
              <a:buClr>
                <a:schemeClr val="bg1"/>
              </a:buClr>
              <a:buSzPts val="1800"/>
              <a:buNone/>
            </a:pPr>
            <a:endParaRPr lang="en-US" sz="2600" dirty="0">
              <a:latin typeface="Arial"/>
              <a:ea typeface="Arial"/>
              <a:cs typeface="Arial"/>
              <a:sym typeface="Arial"/>
            </a:endParaRPr>
          </a:p>
          <a:p>
            <a:pPr marL="114300" lvl="0" indent="0" algn="l" rtl="0">
              <a:spcBef>
                <a:spcPts val="0"/>
              </a:spcBef>
              <a:spcAft>
                <a:spcPts val="0"/>
              </a:spcAft>
              <a:buClr>
                <a:schemeClr val="bg1"/>
              </a:buClr>
              <a:buSzPts val="1800"/>
              <a:buNone/>
            </a:pPr>
            <a:r>
              <a:rPr lang="en-US" sz="2600" dirty="0">
                <a:latin typeface="Arial"/>
                <a:ea typeface="Arial"/>
                <a:cs typeface="Arial"/>
                <a:sym typeface="Arial"/>
              </a:rPr>
              <a:t> </a:t>
            </a:r>
            <a:endParaRPr lang="en-US" dirty="0">
              <a:latin typeface="Arial"/>
              <a:ea typeface="Arial"/>
              <a:cs typeface="Arial"/>
              <a:sym typeface="Arial"/>
            </a:endParaRPr>
          </a:p>
        </p:txBody>
      </p:sp>
      <p:sp>
        <p:nvSpPr>
          <p:cNvPr id="3" name="Slide Number Placeholder 2">
            <a:extLst>
              <a:ext uri="{FF2B5EF4-FFF2-40B4-BE49-F238E27FC236}">
                <a16:creationId xmlns:a16="http://schemas.microsoft.com/office/drawing/2014/main" id="{7AC97098-512A-78B9-E9D4-B0B473B32C31}"/>
              </a:ext>
            </a:extLst>
          </p:cNvPr>
          <p:cNvSpPr>
            <a:spLocks noGrp="1"/>
          </p:cNvSpPr>
          <p:nvPr>
            <p:ph type="sldNum" sz="quarter" idx="12"/>
          </p:nvPr>
        </p:nvSpPr>
        <p:spPr/>
        <p:txBody>
          <a:bodyPr/>
          <a:lstStyle/>
          <a:p>
            <a:fld id="{00911E7C-97CA-470C-B10B-A9292783C67B}" type="slidenum">
              <a:rPr lang="en-US" smtClean="0"/>
              <a:pPr/>
              <a:t>30</a:t>
            </a:fld>
            <a:endParaRPr lang="en-US"/>
          </a:p>
        </p:txBody>
      </p:sp>
    </p:spTree>
    <p:extLst>
      <p:ext uri="{BB962C8B-B14F-4D97-AF65-F5344CB8AC3E}">
        <p14:creationId xmlns:p14="http://schemas.microsoft.com/office/powerpoint/2010/main" val="401740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Important Contact Information</a:t>
            </a:r>
          </a:p>
        </p:txBody>
      </p:sp>
      <p:sp>
        <p:nvSpPr>
          <p:cNvPr id="3" name="Google Shape;160;p27">
            <a:extLst>
              <a:ext uri="{FF2B5EF4-FFF2-40B4-BE49-F238E27FC236}">
                <a16:creationId xmlns:a16="http://schemas.microsoft.com/office/drawing/2014/main" id="{A009387D-6F8E-FCC7-02FE-D83591BC6354}"/>
              </a:ext>
            </a:extLst>
          </p:cNvPr>
          <p:cNvSpPr txBox="1">
            <a:spLocks/>
          </p:cNvSpPr>
          <p:nvPr/>
        </p:nvSpPr>
        <p:spPr>
          <a:xfrm>
            <a:off x="387900" y="1752600"/>
            <a:ext cx="8520600" cy="3990900"/>
          </a:xfrm>
          <a:prstGeom prst="rect">
            <a:avLst/>
          </a:prstGeom>
          <a:noFill/>
          <a:ln>
            <a:noFill/>
          </a:ln>
        </p:spPr>
        <p:txBody>
          <a:bodyPr spcFirstLastPara="1" wrap="square" lIns="91425" tIns="91425" rIns="91425" bIns="91425" numCol="2"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3"/>
              </a:buClr>
              <a:buSzPts val="1800"/>
              <a:buFont typeface="Average"/>
              <a:buChar char="●"/>
              <a:defRPr sz="1800" b="0" i="0" u="none" strike="noStrike" cap="none">
                <a:solidFill>
                  <a:schemeClr val="accent3"/>
                </a:solidFill>
                <a:latin typeface="Average"/>
                <a:ea typeface="Average"/>
                <a:cs typeface="Average"/>
                <a:sym typeface="Average"/>
              </a:defRPr>
            </a:lvl1pPr>
            <a:lvl2pPr marL="914400" marR="0" lvl="1"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2pPr>
            <a:lvl3pPr marL="1371600" marR="0" lvl="2"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3pPr>
            <a:lvl4pPr marL="1828800" marR="0" lvl="3"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4pPr>
            <a:lvl5pPr marL="2286000" marR="0" lvl="4"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5pPr>
            <a:lvl6pPr marL="2743200" marR="0" lvl="5"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6pPr>
            <a:lvl7pPr marL="3200400" marR="0" lvl="6"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7pPr>
            <a:lvl8pPr marL="3657600" marR="0" lvl="7"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8pPr>
            <a:lvl9pPr marL="4114800" marR="0" lvl="8"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9pPr>
          </a:lstStyle>
          <a:p>
            <a:pPr marL="0" marR="0" lvl="0" indent="0" algn="l" defTabSz="914400" rtl="0" eaLnBrk="1" fontAlgn="auto" latinLnBrk="0" hangingPunct="1">
              <a:lnSpc>
                <a:spcPct val="95000"/>
              </a:lnSpc>
              <a:spcBef>
                <a:spcPts val="1200"/>
              </a:spcBef>
              <a:spcAft>
                <a:spcPts val="0"/>
              </a:spcAft>
              <a:buClr>
                <a:srgbClr val="9E9E9E"/>
              </a:buClr>
              <a:buSzPts val="852"/>
              <a:buFont typeface="Average"/>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Jim Bombaci</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none" strike="noStrike" kern="0" cap="none" spc="0" normalizeH="0" baseline="0" noProof="0" dirty="0">
                <a:ln>
                  <a:noFill/>
                </a:ln>
                <a:solidFill>
                  <a:srgbClr val="FFFFFF"/>
                </a:solidFill>
                <a:effectLst/>
                <a:uLnTx/>
                <a:uFillTx/>
                <a:latin typeface="Average"/>
                <a:sym typeface="Average"/>
              </a:rPr>
              <a:t>Nutmeg IT</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2">
                  <a:extLst>
                    <a:ext uri="{A12FA001-AC4F-418D-AE19-62706E023703}">
                      <ahyp:hlinkClr xmlns:ahyp="http://schemas.microsoft.com/office/drawing/2018/hyperlinkcolor" val="tx"/>
                    </a:ext>
                  </a:extLst>
                </a:hlinkClick>
              </a:rPr>
              <a:t>Jim@NutmegIT.Com</a:t>
            </a:r>
            <a:r>
              <a:rPr kumimoji="0" lang="en-GB" sz="1800" b="0" i="0" u="none" strike="noStrike" kern="0" cap="none" spc="0" normalizeH="0" baseline="0" noProof="0" dirty="0">
                <a:ln>
                  <a:noFill/>
                </a:ln>
                <a:solidFill>
                  <a:srgbClr val="FFFFFF"/>
                </a:solidFill>
                <a:effectLst/>
                <a:uLnTx/>
                <a:uFillTx/>
                <a:latin typeface="Average"/>
                <a:sym typeface="Average"/>
              </a:rPr>
              <a:t> </a:t>
            </a:r>
            <a:endParaRPr kumimoji="0" lang="en-GB" sz="1800" b="0" i="0" u="none" strike="noStrike" kern="0" cap="none" spc="0" normalizeH="0" baseline="0" noProof="0" dirty="0">
              <a:ln>
                <a:noFill/>
              </a:ln>
              <a:solidFill>
                <a:srgbClr val="CACACA"/>
              </a:solidFill>
              <a:effectLst/>
              <a:uLnTx/>
              <a:uFillTx/>
              <a:latin typeface="Average"/>
              <a:sym typeface="Average"/>
            </a:endParaRPr>
          </a:p>
          <a:p>
            <a:pPr marL="0" marR="0" lvl="0" indent="0" algn="l" defTabSz="914400" rtl="0" eaLnBrk="1" fontAlgn="auto" latinLnBrk="0" hangingPunct="1">
              <a:lnSpc>
                <a:spcPct val="95000"/>
              </a:lnSpc>
              <a:spcBef>
                <a:spcPts val="1200"/>
              </a:spcBef>
              <a:spcAft>
                <a:spcPts val="0"/>
              </a:spcAft>
              <a:buClr>
                <a:srgbClr val="9E9E9E"/>
              </a:buClr>
              <a:buSzPts val="852"/>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Shannon Quinn-Sheeran</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none" strike="noStrike" kern="0" cap="none" spc="0" normalizeH="0" baseline="0" noProof="0" dirty="0">
                <a:ln>
                  <a:noFill/>
                </a:ln>
                <a:solidFill>
                  <a:srgbClr val="FFFFFF"/>
                </a:solidFill>
                <a:effectLst/>
                <a:uLnTx/>
                <a:uFillTx/>
                <a:latin typeface="Average"/>
                <a:sym typeface="Average"/>
              </a:rPr>
              <a:t>Housing Innovations</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a:ln>
                  <a:noFill/>
                </a:ln>
                <a:solidFill>
                  <a:srgbClr val="FFFFFF"/>
                </a:solidFill>
                <a:effectLst/>
                <a:uLnTx/>
                <a:uFillTx/>
                <a:latin typeface="Average"/>
                <a:sym typeface="Average"/>
                <a:hlinkClick r:id="rId3">
                  <a:extLst>
                    <a:ext uri="{A12FA001-AC4F-418D-AE19-62706E023703}">
                      <ahyp:hlinkClr xmlns:ahyp="http://schemas.microsoft.com/office/drawing/2018/hyperlinkcolor" val="tx"/>
                    </a:ext>
                  </a:extLst>
                </a:hlinkClick>
              </a:rPr>
              <a:t>Shannon@HousingInnovations.US</a:t>
            </a: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95000"/>
              </a:lnSpc>
              <a:spcBef>
                <a:spcPts val="1200"/>
              </a:spcBef>
              <a:spcAft>
                <a:spcPts val="0"/>
              </a:spcAft>
              <a:buClr>
                <a:srgbClr val="9E9E9E"/>
              </a:buClr>
              <a:buSzPts val="852"/>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 Lindsay Fabrizio</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none" strike="noStrike" kern="0" cap="none" spc="0" normalizeH="0" baseline="0" noProof="0" dirty="0">
                <a:ln>
                  <a:noFill/>
                </a:ln>
                <a:solidFill>
                  <a:srgbClr val="FFFFFF"/>
                </a:solidFill>
                <a:effectLst/>
                <a:uLnTx/>
                <a:uFillTx/>
                <a:latin typeface="Average"/>
                <a:sym typeface="Average"/>
              </a:rPr>
              <a:t>The Housing Collective</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4">
                  <a:extLst>
                    <a:ext uri="{A12FA001-AC4F-418D-AE19-62706E023703}">
                      <ahyp:hlinkClr xmlns:ahyp="http://schemas.microsoft.com/office/drawing/2018/hyperlinkcolor" val="tx"/>
                    </a:ext>
                  </a:extLst>
                </a:hlinkClick>
              </a:rPr>
              <a:t>Lindsay@TheHousingCollective.Org</a:t>
            </a:r>
            <a:r>
              <a:rPr kumimoji="0" lang="en-GB" sz="1800" b="0" i="0" u="none" strike="noStrike" kern="0" cap="none" spc="0" normalizeH="0" baseline="0" noProof="0" dirty="0">
                <a:ln>
                  <a:noFill/>
                </a:ln>
                <a:solidFill>
                  <a:srgbClr val="FFFFFF"/>
                </a:solidFill>
                <a:effectLst/>
                <a:uLnTx/>
                <a:uFillTx/>
                <a:latin typeface="Average"/>
                <a:sym typeface="Average"/>
              </a:rPr>
              <a:t> </a:t>
            </a: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Nutmeg Help Desk</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5">
                  <a:extLst>
                    <a:ext uri="{A12FA001-AC4F-418D-AE19-62706E023703}">
                      <ahyp:hlinkClr xmlns:ahyp="http://schemas.microsoft.com/office/drawing/2018/hyperlinkcolor" val="tx"/>
                    </a:ext>
                  </a:extLst>
                </a:hlinkClick>
              </a:rPr>
              <a:t>Help@NutmegIT.Com</a:t>
            </a: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1200"/>
              </a:spcBef>
              <a:spcAft>
                <a:spcPts val="0"/>
              </a:spcAft>
              <a:buClr>
                <a:srgbClr val="9E9E9E"/>
              </a:buClr>
              <a:buSzPts val="1100"/>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CT BOS Contact</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a:ln>
                  <a:noFill/>
                </a:ln>
                <a:solidFill>
                  <a:srgbClr val="FFFFFF"/>
                </a:solidFill>
                <a:effectLst/>
                <a:uLnTx/>
                <a:uFillTx/>
                <a:latin typeface="Average"/>
                <a:sym typeface="Average"/>
                <a:hlinkClick r:id="rId6">
                  <a:extLst>
                    <a:ext uri="{A12FA001-AC4F-418D-AE19-62706E023703}">
                      <ahyp:hlinkClr xmlns:ahyp="http://schemas.microsoft.com/office/drawing/2018/hyperlinkcolor" val="tx"/>
                    </a:ext>
                  </a:extLst>
                </a:hlinkClick>
              </a:rPr>
              <a:t>ctboscoc@gmail.com</a:t>
            </a: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1200"/>
              </a:spcBef>
              <a:spcAft>
                <a:spcPts val="1200"/>
              </a:spcAft>
              <a:buClr>
                <a:srgbClr val="9E9E9E"/>
              </a:buClr>
              <a:buSzPts val="1100"/>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ODFC Contact</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4">
                  <a:extLst>
                    <a:ext uri="{A12FA001-AC4F-418D-AE19-62706E023703}">
                      <ahyp:hlinkClr xmlns:ahyp="http://schemas.microsoft.com/office/drawing/2018/hyperlinkcolor" val="tx"/>
                    </a:ext>
                  </a:extLst>
                </a:hlinkClick>
              </a:rPr>
              <a:t>Lindsay@TheHousingCollective.Org</a:t>
            </a:r>
            <a:r>
              <a:rPr kumimoji="0" lang="en-GB" sz="1800" b="0" i="0" u="none" strike="noStrike" kern="0" cap="none" spc="0" normalizeH="0" baseline="0" noProof="0" dirty="0">
                <a:ln>
                  <a:noFill/>
                </a:ln>
                <a:solidFill>
                  <a:srgbClr val="FFFFFF"/>
                </a:solidFill>
                <a:effectLst/>
                <a:uLnTx/>
                <a:uFillTx/>
                <a:latin typeface="Average"/>
                <a:sym typeface="Average"/>
              </a:rPr>
              <a:t> </a:t>
            </a:r>
            <a:endParaRPr kumimoji="0" lang="en-GB" sz="1800" b="0" i="0" u="none" strike="noStrike" kern="0" cap="none" spc="0" normalizeH="0" baseline="0" noProof="0" dirty="0">
              <a:ln>
                <a:noFill/>
              </a:ln>
              <a:solidFill>
                <a:srgbClr val="CACACA"/>
              </a:solidFill>
              <a:effectLst/>
              <a:uLnTx/>
              <a:uFillTx/>
              <a:latin typeface="Average"/>
              <a:sym typeface="Average"/>
            </a:endParaRPr>
          </a:p>
          <a:p>
            <a:pPr marL="0" marR="0" lvl="0" indent="0" algn="l" defTabSz="914400" rtl="0" eaLnBrk="1" fontAlgn="auto" latinLnBrk="0" hangingPunct="1">
              <a:lnSpc>
                <a:spcPct val="95000"/>
              </a:lnSpc>
              <a:spcBef>
                <a:spcPts val="1200"/>
              </a:spcBef>
              <a:spcAft>
                <a:spcPts val="0"/>
              </a:spcAft>
              <a:buClr>
                <a:srgbClr val="9E9E9E"/>
              </a:buClr>
              <a:buSzPts val="852"/>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p:txBody>
      </p:sp>
      <p:sp>
        <p:nvSpPr>
          <p:cNvPr id="4" name="Slide Number Placeholder 3">
            <a:extLst>
              <a:ext uri="{FF2B5EF4-FFF2-40B4-BE49-F238E27FC236}">
                <a16:creationId xmlns:a16="http://schemas.microsoft.com/office/drawing/2014/main" id="{F1BA6BFA-ECE0-E4C4-5AFA-E481FF3CFD4B}"/>
              </a:ext>
            </a:extLst>
          </p:cNvPr>
          <p:cNvSpPr>
            <a:spLocks noGrp="1"/>
          </p:cNvSpPr>
          <p:nvPr>
            <p:ph type="sldNum" sz="quarter" idx="12"/>
          </p:nvPr>
        </p:nvSpPr>
        <p:spPr/>
        <p:txBody>
          <a:bodyPr/>
          <a:lstStyle/>
          <a:p>
            <a:fld id="{00911E7C-97CA-470C-B10B-A9292783C67B}" type="slidenum">
              <a:rPr lang="en-US" smtClean="0"/>
              <a:pPr/>
              <a:t>31</a:t>
            </a:fld>
            <a:endParaRPr lang="en-US"/>
          </a:p>
        </p:txBody>
      </p:sp>
    </p:spTree>
    <p:extLst>
      <p:ext uri="{BB962C8B-B14F-4D97-AF65-F5344CB8AC3E}">
        <p14:creationId xmlns:p14="http://schemas.microsoft.com/office/powerpoint/2010/main" val="3527500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Questions</a:t>
            </a:r>
          </a:p>
        </p:txBody>
      </p:sp>
      <p:pic>
        <p:nvPicPr>
          <p:cNvPr id="3" name="Picture 2">
            <a:extLst>
              <a:ext uri="{FF2B5EF4-FFF2-40B4-BE49-F238E27FC236}">
                <a16:creationId xmlns:a16="http://schemas.microsoft.com/office/drawing/2014/main" id="{52753331-7A1F-6B85-67A9-CE423CBFF82E}"/>
              </a:ext>
            </a:extLst>
          </p:cNvPr>
          <p:cNvPicPr>
            <a:picLocks noChangeAspect="1"/>
          </p:cNvPicPr>
          <p:nvPr/>
        </p:nvPicPr>
        <p:blipFill>
          <a:blip r:embed="rId2"/>
          <a:stretch>
            <a:fillRect/>
          </a:stretch>
        </p:blipFill>
        <p:spPr>
          <a:xfrm>
            <a:off x="2044989" y="1499178"/>
            <a:ext cx="5054022" cy="5054022"/>
          </a:xfrm>
          <a:prstGeom prst="rect">
            <a:avLst/>
          </a:prstGeom>
        </p:spPr>
      </p:pic>
      <p:sp>
        <p:nvSpPr>
          <p:cNvPr id="4" name="Slide Number Placeholder 3">
            <a:extLst>
              <a:ext uri="{FF2B5EF4-FFF2-40B4-BE49-F238E27FC236}">
                <a16:creationId xmlns:a16="http://schemas.microsoft.com/office/drawing/2014/main" id="{8267AFDF-EAAB-42EA-53CB-6A8EFFA5E147}"/>
              </a:ext>
            </a:extLst>
          </p:cNvPr>
          <p:cNvSpPr>
            <a:spLocks noGrp="1"/>
          </p:cNvSpPr>
          <p:nvPr>
            <p:ph type="sldNum" sz="quarter" idx="12"/>
          </p:nvPr>
        </p:nvSpPr>
        <p:spPr/>
        <p:txBody>
          <a:bodyPr/>
          <a:lstStyle/>
          <a:p>
            <a:fld id="{00911E7C-97CA-470C-B10B-A9292783C67B}" type="slidenum">
              <a:rPr lang="en-US" smtClean="0"/>
              <a:pPr/>
              <a:t>32</a:t>
            </a:fld>
            <a:endParaRPr lang="en-US"/>
          </a:p>
        </p:txBody>
      </p:sp>
    </p:spTree>
    <p:extLst>
      <p:ext uri="{BB962C8B-B14F-4D97-AF65-F5344CB8AC3E}">
        <p14:creationId xmlns:p14="http://schemas.microsoft.com/office/powerpoint/2010/main" val="2239735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Roles and Responsibilities </a:t>
            </a: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6" name="Google Shape;164;p28">
            <a:extLst>
              <a:ext uri="{FF2B5EF4-FFF2-40B4-BE49-F238E27FC236}">
                <a16:creationId xmlns:a16="http://schemas.microsoft.com/office/drawing/2014/main" id="{72232225-FE19-3F6E-5C51-70626CD17948}"/>
              </a:ext>
            </a:extLst>
          </p:cNvPr>
          <p:cNvSpPr txBox="1">
            <a:spLocks/>
          </p:cNvSpPr>
          <p:nvPr/>
        </p:nvSpPr>
        <p:spPr>
          <a:xfrm>
            <a:off x="152400" y="1219200"/>
            <a:ext cx="8839200" cy="53340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0" indent="0">
              <a:spcBef>
                <a:spcPts val="0"/>
              </a:spcBef>
              <a:buSzPct val="75000"/>
              <a:buNone/>
            </a:pPr>
            <a:r>
              <a:rPr lang="en-US" sz="2800" dirty="0">
                <a:latin typeface="Calibri"/>
                <a:ea typeface="Calibri"/>
                <a:cs typeface="Calibri"/>
                <a:sym typeface="Calibri"/>
              </a:rPr>
              <a:t>Project Management – PIT Leadership Team</a:t>
            </a:r>
          </a:p>
          <a:p>
            <a:pPr marL="127000" indent="0">
              <a:spcBef>
                <a:spcPts val="0"/>
              </a:spcBef>
              <a:buSzPct val="75000"/>
              <a:buNone/>
            </a:pPr>
            <a:endParaRPr lang="en-US" sz="2800" dirty="0">
              <a:latin typeface="Calibri"/>
              <a:ea typeface="Calibri"/>
              <a:cs typeface="Calibri"/>
              <a:sym typeface="Calibri"/>
            </a:endParaRPr>
          </a:p>
          <a:p>
            <a:pPr marL="127000" indent="0">
              <a:spcBef>
                <a:spcPts val="0"/>
              </a:spcBef>
              <a:buSzPct val="75000"/>
              <a:buNone/>
            </a:pPr>
            <a:r>
              <a:rPr lang="en-US" sz="2800" dirty="0">
                <a:latin typeface="Calibri"/>
                <a:ea typeface="Calibri"/>
                <a:cs typeface="Calibri"/>
                <a:sym typeface="Calibri"/>
              </a:rPr>
              <a:t>Database Support – Nutmeg</a:t>
            </a:r>
          </a:p>
          <a:p>
            <a:pPr marL="127000" indent="0">
              <a:spcBef>
                <a:spcPts val="0"/>
              </a:spcBef>
              <a:buSzPct val="75000"/>
              <a:buNone/>
            </a:pPr>
            <a:endParaRPr lang="en-US" sz="2800" dirty="0">
              <a:latin typeface="Calibri"/>
              <a:ea typeface="Calibri"/>
              <a:cs typeface="Calibri"/>
              <a:sym typeface="Calibri"/>
            </a:endParaRPr>
          </a:p>
          <a:p>
            <a:pPr marL="127000" indent="0">
              <a:spcBef>
                <a:spcPts val="0"/>
              </a:spcBef>
              <a:buSzPct val="75000"/>
              <a:buNone/>
            </a:pPr>
            <a:r>
              <a:rPr lang="en-US" sz="2800" dirty="0">
                <a:latin typeface="Calibri"/>
                <a:ea typeface="Calibri"/>
                <a:cs typeface="Calibri"/>
                <a:sym typeface="Calibri"/>
              </a:rPr>
              <a:t>HMIS Participating People Counts</a:t>
            </a:r>
          </a:p>
          <a:p>
            <a:pPr marL="984250" lvl="1" indent="-457200">
              <a:spcBef>
                <a:spcPts val="0"/>
              </a:spcBef>
              <a:buSzPct val="75000"/>
            </a:pPr>
            <a:r>
              <a:rPr lang="en-US" sz="2400" dirty="0">
                <a:latin typeface="Calibri"/>
                <a:ea typeface="Calibri"/>
                <a:cs typeface="Calibri"/>
                <a:sym typeface="Calibri"/>
              </a:rPr>
              <a:t>Agency Staff</a:t>
            </a:r>
            <a:endParaRPr lang="en-US" dirty="0">
              <a:latin typeface="Calibri"/>
              <a:ea typeface="Calibri"/>
              <a:cs typeface="Calibri"/>
              <a:sym typeface="Calibri"/>
            </a:endParaRPr>
          </a:p>
          <a:p>
            <a:pPr marL="527050" lvl="1" indent="0">
              <a:spcBef>
                <a:spcPts val="0"/>
              </a:spcBef>
              <a:buSzPct val="75000"/>
              <a:buNone/>
            </a:pPr>
            <a:endParaRPr lang="en-US" dirty="0">
              <a:latin typeface="Calibri"/>
              <a:ea typeface="Calibri"/>
              <a:cs typeface="Calibri"/>
              <a:sym typeface="Calibri"/>
            </a:endParaRPr>
          </a:p>
          <a:p>
            <a:pPr marL="127000" indent="0">
              <a:spcBef>
                <a:spcPts val="0"/>
              </a:spcBef>
              <a:buSzPct val="75000"/>
              <a:buNone/>
            </a:pPr>
            <a:r>
              <a:rPr lang="en-US" sz="2800" dirty="0">
                <a:latin typeface="Calibri"/>
                <a:ea typeface="Calibri"/>
                <a:cs typeface="Calibri"/>
                <a:sym typeface="Calibri"/>
              </a:rPr>
              <a:t>Non-HMIS Participating People Counts</a:t>
            </a:r>
          </a:p>
          <a:p>
            <a:pPr marL="869950" lvl="1">
              <a:spcBef>
                <a:spcPts val="0"/>
              </a:spcBef>
              <a:buSzPct val="75000"/>
            </a:pPr>
            <a:r>
              <a:rPr lang="en-US" dirty="0">
                <a:latin typeface="Calibri"/>
                <a:ea typeface="Calibri"/>
                <a:cs typeface="Calibri"/>
                <a:sym typeface="Calibri"/>
              </a:rPr>
              <a:t> Agency Staff</a:t>
            </a:r>
          </a:p>
          <a:p>
            <a:pPr marL="527050" lvl="1" indent="0">
              <a:spcBef>
                <a:spcPts val="0"/>
              </a:spcBef>
              <a:buSzPct val="75000"/>
              <a:buNone/>
            </a:pPr>
            <a:endParaRPr lang="en-US" dirty="0">
              <a:latin typeface="Calibri"/>
              <a:ea typeface="Calibri"/>
              <a:cs typeface="Calibri"/>
              <a:sym typeface="Calibri"/>
            </a:endParaRPr>
          </a:p>
          <a:p>
            <a:pPr marL="457200" lvl="0" indent="-330200" algn="l" rtl="0">
              <a:lnSpc>
                <a:spcPct val="150000"/>
              </a:lnSpc>
              <a:spcBef>
                <a:spcPts val="0"/>
              </a:spcBef>
              <a:spcAft>
                <a:spcPts val="0"/>
              </a:spcAft>
              <a:buSzPts val="1600"/>
              <a:buFont typeface="Calibri"/>
              <a:buChar char="●"/>
            </a:pPr>
            <a:endParaRPr lang="en-US" dirty="0">
              <a:latin typeface="Arial"/>
              <a:ea typeface="Arial"/>
              <a:cs typeface="Arial"/>
              <a:sym typeface="Arial"/>
            </a:endParaRPr>
          </a:p>
        </p:txBody>
      </p:sp>
      <p:sp>
        <p:nvSpPr>
          <p:cNvPr id="3" name="Slide Number Placeholder 2">
            <a:extLst>
              <a:ext uri="{FF2B5EF4-FFF2-40B4-BE49-F238E27FC236}">
                <a16:creationId xmlns:a16="http://schemas.microsoft.com/office/drawing/2014/main" id="{D59AB1B0-D729-7009-1D82-7B73F619EC62}"/>
              </a:ext>
            </a:extLst>
          </p:cNvPr>
          <p:cNvSpPr>
            <a:spLocks noGrp="1"/>
          </p:cNvSpPr>
          <p:nvPr>
            <p:ph type="sldNum" sz="quarter" idx="12"/>
          </p:nvPr>
        </p:nvSpPr>
        <p:spPr/>
        <p:txBody>
          <a:bodyPr/>
          <a:lstStyle/>
          <a:p>
            <a:fld id="{00911E7C-97CA-470C-B10B-A9292783C67B}" type="slidenum">
              <a:rPr lang="en-US" smtClean="0"/>
              <a:pPr/>
              <a:t>4</a:t>
            </a:fld>
            <a:endParaRPr lang="en-US"/>
          </a:p>
        </p:txBody>
      </p:sp>
    </p:spTree>
    <p:extLst>
      <p:ext uri="{BB962C8B-B14F-4D97-AF65-F5344CB8AC3E}">
        <p14:creationId xmlns:p14="http://schemas.microsoft.com/office/powerpoint/2010/main" val="2965985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latin typeface="+mn-lt"/>
                <a:ea typeface="Rockwell"/>
                <a:cs typeface="Rockwell"/>
                <a:sym typeface="Rockwell"/>
              </a:rPr>
              <a:t>Federal Requirements for Counting People Experiencing Homelessness &amp; Inventory</a:t>
            </a:r>
            <a:endParaRPr lang="en-US" sz="3200" dirty="0">
              <a:solidFill>
                <a:schemeClr val="dk1"/>
              </a:solidFill>
              <a:latin typeface="+mn-lt"/>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6" name="Google Shape;164;p28">
            <a:extLst>
              <a:ext uri="{FF2B5EF4-FFF2-40B4-BE49-F238E27FC236}">
                <a16:creationId xmlns:a16="http://schemas.microsoft.com/office/drawing/2014/main" id="{72232225-FE19-3F6E-5C51-70626CD17948}"/>
              </a:ext>
            </a:extLst>
          </p:cNvPr>
          <p:cNvSpPr txBox="1">
            <a:spLocks/>
          </p:cNvSpPr>
          <p:nvPr/>
        </p:nvSpPr>
        <p:spPr>
          <a:xfrm>
            <a:off x="143435" y="1219200"/>
            <a:ext cx="8839200" cy="5029200"/>
          </a:xfrm>
          <a:prstGeom prst="rect">
            <a:avLst/>
          </a:prstGeom>
        </p:spPr>
        <p:txBody>
          <a:bodyPr spcFirstLastPara="1" vert="horz" wrap="square" lIns="91425" tIns="91425" rIns="91425" bIns="91425" rtlCol="0" anchor="t" anchorCtr="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6442" indent="0">
              <a:lnSpc>
                <a:spcPct val="120000"/>
              </a:lnSpc>
              <a:spcBef>
                <a:spcPts val="0"/>
              </a:spcBef>
              <a:spcAft>
                <a:spcPts val="20"/>
              </a:spcAft>
              <a:buClr>
                <a:schemeClr val="lt1"/>
              </a:buClr>
              <a:buSzPts val="1924"/>
              <a:buNone/>
            </a:pPr>
            <a:r>
              <a:rPr lang="en-US" sz="2400" b="1" dirty="0">
                <a:ea typeface="Calibri"/>
                <a:cs typeface="Calibri"/>
                <a:sym typeface="Calibri"/>
              </a:rPr>
              <a:t>Purpose of Counts</a:t>
            </a:r>
          </a:p>
          <a:p>
            <a:pPr marL="365760" indent="-274320">
              <a:lnSpc>
                <a:spcPct val="120000"/>
              </a:lnSpc>
              <a:spcBef>
                <a:spcPts val="0"/>
              </a:spcBef>
              <a:spcAft>
                <a:spcPts val="20"/>
              </a:spcAft>
              <a:buClr>
                <a:schemeClr val="lt1"/>
              </a:buClr>
              <a:buSzPts val="1924"/>
            </a:pPr>
            <a:r>
              <a:rPr lang="en-US" sz="2400" b="1" dirty="0">
                <a:ea typeface="Calibri"/>
                <a:cs typeface="Calibri"/>
                <a:sym typeface="Calibri"/>
              </a:rPr>
              <a:t>HIC (Housing Inventory Count)</a:t>
            </a:r>
            <a:r>
              <a:rPr lang="en-US" sz="2400" dirty="0">
                <a:ea typeface="Calibri"/>
                <a:cs typeface="Calibri"/>
                <a:sym typeface="Calibri"/>
              </a:rPr>
              <a:t>:</a:t>
            </a:r>
            <a:r>
              <a:rPr lang="en-US" sz="2400" b="1" dirty="0">
                <a:ea typeface="Calibri"/>
                <a:cs typeface="Calibri"/>
                <a:sym typeface="Calibri"/>
              </a:rPr>
              <a:t> </a:t>
            </a:r>
            <a:r>
              <a:rPr lang="en-US" sz="2400" dirty="0">
                <a:ea typeface="Calibri"/>
                <a:cs typeface="Calibri"/>
                <a:sym typeface="Calibri"/>
              </a:rPr>
              <a:t>C</a:t>
            </a:r>
            <a:r>
              <a:rPr lang="en-US" sz="2400" dirty="0"/>
              <a:t>ount units &amp; beds  (HMIS and Non-HMIS) dedicated to community members experiencing homelessness.</a:t>
            </a:r>
          </a:p>
          <a:p>
            <a:pPr marL="365760" indent="-274320">
              <a:lnSpc>
                <a:spcPct val="120000"/>
              </a:lnSpc>
              <a:spcBef>
                <a:spcPts val="0"/>
              </a:spcBef>
              <a:spcAft>
                <a:spcPts val="20"/>
              </a:spcAft>
              <a:buClr>
                <a:schemeClr val="lt1"/>
              </a:buClr>
              <a:buSzPts val="1924"/>
            </a:pPr>
            <a:r>
              <a:rPr lang="en-US" sz="2400" b="1" dirty="0"/>
              <a:t>PIT (Point-in-Time Count): </a:t>
            </a:r>
            <a:r>
              <a:rPr lang="en-US" sz="2400" dirty="0"/>
              <a:t>Count individuals experiencing homelessness in sheltered (in beds above) &amp; unsheltered spaces (not meant for human habitation).</a:t>
            </a:r>
          </a:p>
          <a:p>
            <a:pPr marL="106442" lvl="0" indent="0" rtl="0">
              <a:lnSpc>
                <a:spcPct val="120000"/>
              </a:lnSpc>
              <a:spcBef>
                <a:spcPts val="0"/>
              </a:spcBef>
              <a:spcAft>
                <a:spcPts val="20"/>
              </a:spcAft>
              <a:buClr>
                <a:schemeClr val="lt1"/>
              </a:buClr>
              <a:buSzPts val="1924"/>
              <a:buNone/>
            </a:pPr>
            <a:endParaRPr lang="en-US" sz="2400" b="1" dirty="0">
              <a:ea typeface="Calibri"/>
              <a:cs typeface="Calibri"/>
              <a:sym typeface="Calibri"/>
            </a:endParaRPr>
          </a:p>
          <a:p>
            <a:pPr marL="106442" lvl="0" indent="0" rtl="0">
              <a:lnSpc>
                <a:spcPct val="120000"/>
              </a:lnSpc>
              <a:spcBef>
                <a:spcPts val="0"/>
              </a:spcBef>
              <a:spcAft>
                <a:spcPts val="20"/>
              </a:spcAft>
              <a:buClr>
                <a:schemeClr val="lt1"/>
              </a:buClr>
              <a:buSzPts val="1924"/>
              <a:buNone/>
            </a:pPr>
            <a:r>
              <a:rPr lang="en-US" sz="2400" b="1" dirty="0">
                <a:ea typeface="Calibri"/>
                <a:cs typeface="Calibri"/>
                <a:sym typeface="Calibri"/>
              </a:rPr>
              <a:t>Timing of Counts</a:t>
            </a:r>
          </a:p>
          <a:p>
            <a:pPr marL="365760" indent="-274320">
              <a:lnSpc>
                <a:spcPct val="120000"/>
              </a:lnSpc>
              <a:spcBef>
                <a:spcPts val="0"/>
              </a:spcBef>
              <a:spcAft>
                <a:spcPts val="20"/>
              </a:spcAft>
              <a:buClr>
                <a:schemeClr val="lt1"/>
              </a:buClr>
              <a:buSzPts val="1924"/>
            </a:pPr>
            <a:r>
              <a:rPr lang="en-US" sz="2400" b="1" dirty="0"/>
              <a:t>HIC</a:t>
            </a:r>
            <a:r>
              <a:rPr lang="en-US" sz="2400" dirty="0"/>
              <a:t>: Completed in fall (except RRH); adjustments now for unknown/unexpected changes for 1/27/26. RRH completed at time of PIT count.</a:t>
            </a:r>
          </a:p>
          <a:p>
            <a:pPr marL="365760" indent="-274320">
              <a:lnSpc>
                <a:spcPct val="120000"/>
              </a:lnSpc>
              <a:spcBef>
                <a:spcPts val="0"/>
              </a:spcBef>
              <a:spcAft>
                <a:spcPts val="20"/>
              </a:spcAft>
              <a:buClr>
                <a:schemeClr val="lt1"/>
              </a:buClr>
              <a:buSzPts val="1924"/>
            </a:pPr>
            <a:r>
              <a:rPr lang="en-US" sz="2400" b="1" dirty="0"/>
              <a:t>PIT</a:t>
            </a:r>
            <a:r>
              <a:rPr lang="en-US" sz="2400" dirty="0"/>
              <a:t>:  Conducted within the last 10 days of January. CT PIT count on </a:t>
            </a:r>
            <a:r>
              <a:rPr lang="en-US" sz="2400" b="1" dirty="0"/>
              <a:t>1/27/2026.</a:t>
            </a:r>
          </a:p>
        </p:txBody>
      </p:sp>
    </p:spTree>
    <p:extLst>
      <p:ext uri="{BB962C8B-B14F-4D97-AF65-F5344CB8AC3E}">
        <p14:creationId xmlns:p14="http://schemas.microsoft.com/office/powerpoint/2010/main" val="2594661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40CCA-E0B2-4E8A-1C0E-CDDDB8B587DF}"/>
              </a:ext>
            </a:extLst>
          </p:cNvPr>
          <p:cNvSpPr>
            <a:spLocks noGrp="1"/>
          </p:cNvSpPr>
          <p:nvPr>
            <p:ph type="title"/>
          </p:nvPr>
        </p:nvSpPr>
        <p:spPr/>
        <p:txBody>
          <a:bodyPr>
            <a:noAutofit/>
          </a:bodyPr>
          <a:lstStyle/>
          <a:p>
            <a:r>
              <a:rPr lang="en-US" sz="2800" dirty="0">
                <a:latin typeface="Arial" panose="020B0604020202020204" pitchFamily="34" charset="0"/>
                <a:cs typeface="Arial" panose="020B0604020202020204" pitchFamily="34" charset="0"/>
              </a:rPr>
              <a:t>Federal Requirements for HIC &amp; PIT (2)</a:t>
            </a:r>
          </a:p>
        </p:txBody>
      </p:sp>
      <p:sp>
        <p:nvSpPr>
          <p:cNvPr id="3" name="Content Placeholder 2">
            <a:extLst>
              <a:ext uri="{FF2B5EF4-FFF2-40B4-BE49-F238E27FC236}">
                <a16:creationId xmlns:a16="http://schemas.microsoft.com/office/drawing/2014/main" id="{E36E5F7A-C5B8-D302-08CC-F20EE6ABA024}"/>
              </a:ext>
            </a:extLst>
          </p:cNvPr>
          <p:cNvSpPr>
            <a:spLocks noGrp="1"/>
          </p:cNvSpPr>
          <p:nvPr>
            <p:ph idx="1"/>
          </p:nvPr>
        </p:nvSpPr>
        <p:spPr>
          <a:xfrm>
            <a:off x="457200" y="1186635"/>
            <a:ext cx="8229600" cy="4267199"/>
          </a:xfrm>
        </p:spPr>
        <p:txBody>
          <a:bodyPr>
            <a:normAutofit/>
          </a:bodyPr>
          <a:lstStyle/>
          <a:p>
            <a:pPr marL="106442" indent="0">
              <a:lnSpc>
                <a:spcPct val="130000"/>
              </a:lnSpc>
              <a:spcBef>
                <a:spcPts val="0"/>
              </a:spcBef>
              <a:buClr>
                <a:schemeClr val="lt1"/>
              </a:buClr>
              <a:buSzPts val="1924"/>
              <a:buNone/>
            </a:pPr>
            <a:r>
              <a:rPr lang="en-US" sz="2800" b="1" dirty="0">
                <a:latin typeface="Calibri"/>
                <a:ea typeface="Calibri"/>
                <a:cs typeface="Calibri"/>
                <a:sym typeface="Calibri"/>
              </a:rPr>
              <a:t>Importance of the Counts</a:t>
            </a:r>
          </a:p>
          <a:p>
            <a:pPr marL="365760" indent="-274320">
              <a:spcBef>
                <a:spcPts val="0"/>
              </a:spcBef>
              <a:buClr>
                <a:schemeClr val="lt1"/>
              </a:buClr>
              <a:buSzPts val="1924"/>
            </a:pPr>
            <a:r>
              <a:rPr lang="en-US" sz="2800" dirty="0"/>
              <a:t>Snapshot of Homelessness: Provides annual insights into homelessness trends. </a:t>
            </a:r>
          </a:p>
          <a:p>
            <a:pPr marL="106442" lvl="0" indent="0" rtl="0">
              <a:lnSpc>
                <a:spcPct val="130000"/>
              </a:lnSpc>
              <a:spcBef>
                <a:spcPts val="0"/>
              </a:spcBef>
              <a:spcAft>
                <a:spcPts val="0"/>
              </a:spcAft>
              <a:buClr>
                <a:schemeClr val="lt1"/>
              </a:buClr>
              <a:buSzPts val="1924"/>
              <a:buNone/>
            </a:pPr>
            <a:r>
              <a:rPr lang="en-US" sz="2800" b="1" dirty="0">
                <a:latin typeface="Calibri"/>
                <a:ea typeface="Calibri"/>
                <a:cs typeface="Calibri"/>
                <a:sym typeface="Calibri"/>
              </a:rPr>
              <a:t>Goal</a:t>
            </a:r>
          </a:p>
          <a:p>
            <a:pPr marL="365760" indent="-274320">
              <a:spcBef>
                <a:spcPts val="0"/>
              </a:spcBef>
              <a:buClr>
                <a:schemeClr val="lt1"/>
              </a:buClr>
              <a:buSzPts val="1924"/>
            </a:pPr>
            <a:r>
              <a:rPr lang="en-US" sz="2800" dirty="0"/>
              <a:t>Use insights to review all homeless resources available in Connecticut to drive system development and potential future requests.</a:t>
            </a:r>
            <a:endParaRPr lang="en-US" sz="2800" b="1" dirty="0">
              <a:latin typeface="Calibri"/>
              <a:ea typeface="Calibri"/>
              <a:cs typeface="Calibri"/>
              <a:sym typeface="Calibri"/>
            </a:endParaRPr>
          </a:p>
          <a:p>
            <a:endParaRPr lang="en-US" dirty="0"/>
          </a:p>
        </p:txBody>
      </p:sp>
      <p:pic>
        <p:nvPicPr>
          <p:cNvPr id="5" name="Picture 4" descr="A puzzle pieces with a person's head and text&#10;&#10;Description automatically generated">
            <a:extLst>
              <a:ext uri="{FF2B5EF4-FFF2-40B4-BE49-F238E27FC236}">
                <a16:creationId xmlns:a16="http://schemas.microsoft.com/office/drawing/2014/main" id="{E5B1021F-8C5B-438B-6553-D637F42A0398}"/>
              </a:ext>
            </a:extLst>
          </p:cNvPr>
          <p:cNvPicPr>
            <a:picLocks noChangeAspect="1"/>
          </p:cNvPicPr>
          <p:nvPr/>
        </p:nvPicPr>
        <p:blipFill>
          <a:blip r:embed="rId2" cstate="print">
            <a:extLst>
              <a:ext uri="{28A0092B-C50C-407E-A947-70E740481C1C}">
                <a14:useLocalDpi xmlns:a14="http://schemas.microsoft.com/office/drawing/2010/main" val="0"/>
              </a:ext>
            </a:extLst>
          </a:blip>
          <a:srcRect t="19334" b="19332"/>
          <a:stretch/>
        </p:blipFill>
        <p:spPr>
          <a:xfrm>
            <a:off x="2266950" y="4570231"/>
            <a:ext cx="4610100" cy="1767205"/>
          </a:xfrm>
          <a:prstGeom prst="rect">
            <a:avLst/>
          </a:prstGeom>
        </p:spPr>
      </p:pic>
    </p:spTree>
    <p:extLst>
      <p:ext uri="{BB962C8B-B14F-4D97-AF65-F5344CB8AC3E}">
        <p14:creationId xmlns:p14="http://schemas.microsoft.com/office/powerpoint/2010/main" val="175713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dirty="0">
                <a:latin typeface="Calibri" panose="020F0502020204030204" pitchFamily="34" charset="0"/>
                <a:cs typeface="Calibri" panose="020F0502020204030204" pitchFamily="34" charset="0"/>
              </a:rPr>
              <a:t>Point In Time Count</a:t>
            </a:r>
            <a:endParaRPr lang="en-US"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5" name="Text Placeholder 2">
            <a:extLst>
              <a:ext uri="{FF2B5EF4-FFF2-40B4-BE49-F238E27FC236}">
                <a16:creationId xmlns:a16="http://schemas.microsoft.com/office/drawing/2014/main" id="{5F54F9BF-EBBE-8F3D-2206-9897B246F849}"/>
              </a:ext>
            </a:extLst>
          </p:cNvPr>
          <p:cNvSpPr txBox="1">
            <a:spLocks/>
          </p:cNvSpPr>
          <p:nvPr/>
        </p:nvSpPr>
        <p:spPr>
          <a:xfrm>
            <a:off x="152400" y="1371599"/>
            <a:ext cx="8520600" cy="48926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Why: Required by HUD. Combined with the HIC, the PIT shows the resources available compared to the current number of people needing those resources in each CoC.</a:t>
            </a:r>
          </a:p>
          <a:p>
            <a:pPr lvl="1"/>
            <a:r>
              <a:rPr lang="en-US" sz="2400" dirty="0"/>
              <a:t>PIT = people portion and counts the people experiencing homelessness on the night of the count</a:t>
            </a:r>
          </a:p>
          <a:p>
            <a:pPr lvl="2"/>
            <a:r>
              <a:rPr lang="en-US" dirty="0"/>
              <a:t>Completed via PIT database: agency staff either review (HMIS participant projects) or enter (non-HMIS participating projects) total people sleeping in the program on the night of the count</a:t>
            </a:r>
          </a:p>
          <a:p>
            <a:pPr lvl="1"/>
            <a:r>
              <a:rPr lang="en-US" sz="2400" dirty="0"/>
              <a:t>Regional Coordinators work with CoC Leadership, providers, and Nutmeg to ensure all projects enter and/or verify data in a timely fashion</a:t>
            </a:r>
          </a:p>
        </p:txBody>
      </p:sp>
      <p:sp>
        <p:nvSpPr>
          <p:cNvPr id="3" name="Slide Number Placeholder 2">
            <a:extLst>
              <a:ext uri="{FF2B5EF4-FFF2-40B4-BE49-F238E27FC236}">
                <a16:creationId xmlns:a16="http://schemas.microsoft.com/office/drawing/2014/main" id="{73F6C23C-2ECE-3F61-03F8-7F18FFB56CAD}"/>
              </a:ext>
            </a:extLst>
          </p:cNvPr>
          <p:cNvSpPr>
            <a:spLocks noGrp="1"/>
          </p:cNvSpPr>
          <p:nvPr>
            <p:ph type="sldNum" sz="quarter" idx="12"/>
          </p:nvPr>
        </p:nvSpPr>
        <p:spPr/>
        <p:txBody>
          <a:bodyPr/>
          <a:lstStyle/>
          <a:p>
            <a:fld id="{00911E7C-97CA-470C-B10B-A9292783C67B}" type="slidenum">
              <a:rPr lang="en-US" smtClean="0"/>
              <a:pPr/>
              <a:t>7</a:t>
            </a:fld>
            <a:endParaRPr lang="en-US"/>
          </a:p>
        </p:txBody>
      </p:sp>
    </p:spTree>
    <p:extLst>
      <p:ext uri="{BB962C8B-B14F-4D97-AF65-F5344CB8AC3E}">
        <p14:creationId xmlns:p14="http://schemas.microsoft.com/office/powerpoint/2010/main" val="46096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3600" dirty="0">
                <a:solidFill>
                  <a:schemeClr val="dk1"/>
                </a:solidFill>
                <a:latin typeface="Arial" panose="020B0604020202020204" pitchFamily="34" charset="0"/>
                <a:ea typeface="Arial"/>
                <a:cs typeface="Arial" panose="020B0604020202020204" pitchFamily="34" charset="0"/>
                <a:sym typeface="Rockwell"/>
              </a:rPr>
              <a:t>Overview</a:t>
            </a:r>
            <a:endParaRPr lang="en-US" sz="3600" dirty="0">
              <a:solidFill>
                <a:schemeClr val="dk1"/>
              </a:solidFill>
              <a:latin typeface="Arial" panose="020B0604020202020204" pitchFamily="34" charset="0"/>
              <a:ea typeface="Arial"/>
              <a:cs typeface="Arial" panose="020B0604020202020204" pitchFamily="34" charset="0"/>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8" name="Google Shape;96;p18">
            <a:extLst>
              <a:ext uri="{FF2B5EF4-FFF2-40B4-BE49-F238E27FC236}">
                <a16:creationId xmlns:a16="http://schemas.microsoft.com/office/drawing/2014/main" id="{29C0B475-FC58-6102-C474-4C05E13DDF53}"/>
              </a:ext>
            </a:extLst>
          </p:cNvPr>
          <p:cNvSpPr txBox="1">
            <a:spLocks/>
          </p:cNvSpPr>
          <p:nvPr/>
        </p:nvSpPr>
        <p:spPr>
          <a:xfrm>
            <a:off x="152400" y="1337310"/>
            <a:ext cx="8862291" cy="5139690"/>
          </a:xfrm>
          <a:prstGeom prst="rect">
            <a:avLst/>
          </a:prstGeom>
          <a:ln w="38100">
            <a:noFill/>
          </a:ln>
        </p:spPr>
        <p:txBody>
          <a:bodyPr spcFirstLastPara="1" vert="horz" wrap="square"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marR="5080" indent="0">
              <a:lnSpc>
                <a:spcPct val="80000"/>
              </a:lnSpc>
              <a:spcBef>
                <a:spcPts val="1200"/>
              </a:spcBef>
              <a:buClr>
                <a:schemeClr val="bg1"/>
              </a:buClr>
              <a:buSzPts val="1800"/>
              <a:buNone/>
            </a:pPr>
            <a:r>
              <a:rPr lang="en-US" sz="2800" dirty="0">
                <a:latin typeface="Calibri"/>
                <a:ea typeface="Calibri"/>
                <a:cs typeface="Calibri"/>
                <a:sym typeface="Calibri"/>
              </a:rPr>
              <a:t>The Point in Time (PIT) counts people experiencing homelessness within each Continuum of Care’s geographic region. </a:t>
            </a:r>
          </a:p>
          <a:p>
            <a:pPr marL="114300" marR="5080" indent="0">
              <a:lnSpc>
                <a:spcPct val="80000"/>
              </a:lnSpc>
              <a:spcBef>
                <a:spcPts val="1200"/>
              </a:spcBef>
              <a:buClr>
                <a:schemeClr val="bg1"/>
              </a:buClr>
              <a:buSzPts val="1800"/>
              <a:buNone/>
            </a:pPr>
            <a:r>
              <a:rPr lang="en-US" sz="2800" dirty="0">
                <a:latin typeface="Calibri"/>
                <a:ea typeface="Calibri"/>
                <a:cs typeface="Calibri"/>
                <a:sym typeface="Calibri"/>
              </a:rPr>
              <a:t>Populations included in PIT: </a:t>
            </a:r>
          </a:p>
          <a:p>
            <a:pPr marL="457200" marR="5080">
              <a:lnSpc>
                <a:spcPct val="80000"/>
              </a:lnSpc>
              <a:spcBef>
                <a:spcPts val="0"/>
              </a:spcBef>
              <a:buClr>
                <a:schemeClr val="bg1"/>
              </a:buClr>
              <a:buSzPct val="54000"/>
            </a:pPr>
            <a:r>
              <a:rPr lang="en-US" sz="2800" dirty="0">
                <a:latin typeface="Calibri"/>
                <a:ea typeface="Calibri"/>
                <a:cs typeface="Calibri"/>
                <a:sym typeface="Calibri"/>
              </a:rPr>
              <a:t>Emergency Shelter  (ES)                       </a:t>
            </a:r>
          </a:p>
          <a:p>
            <a:pPr marL="488950" marR="5080">
              <a:lnSpc>
                <a:spcPct val="80000"/>
              </a:lnSpc>
              <a:spcBef>
                <a:spcPts val="0"/>
              </a:spcBef>
              <a:buClr>
                <a:schemeClr val="bg1"/>
              </a:buClr>
              <a:buSzPts val="1300"/>
            </a:pPr>
            <a:r>
              <a:rPr lang="en-US" sz="2800" dirty="0">
                <a:latin typeface="Calibri"/>
                <a:ea typeface="Calibri"/>
                <a:cs typeface="Calibri"/>
                <a:sym typeface="Calibri"/>
              </a:rPr>
              <a:t>Transitional Housing (TH)</a:t>
            </a:r>
          </a:p>
          <a:p>
            <a:pPr marL="488950" marR="5080">
              <a:lnSpc>
                <a:spcPct val="80000"/>
              </a:lnSpc>
              <a:spcBef>
                <a:spcPts val="0"/>
              </a:spcBef>
              <a:buClr>
                <a:schemeClr val="bg1"/>
              </a:buClr>
              <a:buSzPts val="1300"/>
            </a:pPr>
            <a:r>
              <a:rPr lang="en-US" sz="2800" dirty="0">
                <a:latin typeface="Calibri"/>
                <a:ea typeface="Calibri"/>
                <a:cs typeface="Calibri"/>
                <a:sym typeface="Calibri"/>
              </a:rPr>
              <a:t>Safe Haven (SH)</a:t>
            </a:r>
          </a:p>
          <a:p>
            <a:pPr marL="488950" marR="5080">
              <a:lnSpc>
                <a:spcPct val="80000"/>
              </a:lnSpc>
              <a:spcBef>
                <a:spcPts val="0"/>
              </a:spcBef>
              <a:buClr>
                <a:schemeClr val="bg1"/>
              </a:buClr>
              <a:buSzPts val="1300"/>
            </a:pPr>
            <a:r>
              <a:rPr lang="en-US" sz="2800" dirty="0">
                <a:latin typeface="Calibri"/>
                <a:ea typeface="Calibri"/>
                <a:cs typeface="Calibri"/>
                <a:sym typeface="Calibri"/>
              </a:rPr>
              <a:t>Unsheltered Situations</a:t>
            </a:r>
          </a:p>
          <a:p>
            <a:pPr marL="889000" marR="5080" lvl="1">
              <a:lnSpc>
                <a:spcPct val="80000"/>
              </a:lnSpc>
              <a:spcBef>
                <a:spcPts val="0"/>
              </a:spcBef>
              <a:buClr>
                <a:schemeClr val="bg1"/>
              </a:buClr>
              <a:buSzPts val="1300"/>
            </a:pPr>
            <a:r>
              <a:rPr lang="en-US" dirty="0">
                <a:latin typeface="Calibri"/>
                <a:ea typeface="Calibri"/>
                <a:cs typeface="Calibri"/>
                <a:sym typeface="Calibri"/>
              </a:rPr>
              <a:t>Street Outreach (SO)</a:t>
            </a:r>
          </a:p>
          <a:p>
            <a:pPr marL="889000" marR="5080" lvl="1">
              <a:lnSpc>
                <a:spcPct val="80000"/>
              </a:lnSpc>
              <a:spcBef>
                <a:spcPts val="0"/>
              </a:spcBef>
              <a:buClr>
                <a:schemeClr val="bg1"/>
              </a:buClr>
              <a:buSzPts val="1300"/>
            </a:pPr>
            <a:r>
              <a:rPr lang="en-US" dirty="0">
                <a:latin typeface="Calibri"/>
                <a:ea typeface="Calibri"/>
                <a:cs typeface="Calibri"/>
                <a:sym typeface="Calibri"/>
              </a:rPr>
              <a:t>Youth Navigator</a:t>
            </a:r>
          </a:p>
          <a:p>
            <a:pPr marL="488950" marR="5080">
              <a:lnSpc>
                <a:spcPct val="80000"/>
              </a:lnSpc>
              <a:spcBef>
                <a:spcPts val="0"/>
              </a:spcBef>
              <a:buClr>
                <a:schemeClr val="bg1"/>
              </a:buClr>
              <a:buSzPts val="1300"/>
            </a:pPr>
            <a:endParaRPr lang="en-US" sz="2400" dirty="0">
              <a:latin typeface="Calibri"/>
              <a:ea typeface="Calibri"/>
              <a:cs typeface="Calibri"/>
              <a:sym typeface="Calibri"/>
            </a:endParaRPr>
          </a:p>
        </p:txBody>
      </p:sp>
    </p:spTree>
    <p:extLst>
      <p:ext uri="{BB962C8B-B14F-4D97-AF65-F5344CB8AC3E}">
        <p14:creationId xmlns:p14="http://schemas.microsoft.com/office/powerpoint/2010/main" val="2860046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solidFill>
                  <a:schemeClr val="dk1"/>
                </a:solidFill>
                <a:latin typeface="Arial" panose="020B0604020202020204" pitchFamily="34" charset="0"/>
                <a:ea typeface="Arial"/>
                <a:cs typeface="Arial" panose="020B0604020202020204" pitchFamily="34" charset="0"/>
                <a:sym typeface="Rockwell"/>
              </a:rPr>
              <a:t>Overview Continued</a:t>
            </a:r>
            <a:endParaRPr lang="en-US" sz="3200" dirty="0">
              <a:solidFill>
                <a:schemeClr val="dk1"/>
              </a:solidFill>
              <a:latin typeface="Arial" panose="020B0604020202020204" pitchFamily="34" charset="0"/>
              <a:ea typeface="Arial"/>
              <a:cs typeface="Arial" panose="020B0604020202020204" pitchFamily="34" charset="0"/>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10" name="TextBox 9">
            <a:extLst>
              <a:ext uri="{FF2B5EF4-FFF2-40B4-BE49-F238E27FC236}">
                <a16:creationId xmlns:a16="http://schemas.microsoft.com/office/drawing/2014/main" id="{FE58B189-F16D-0F33-7B30-CA5A5F435A3C}"/>
              </a:ext>
            </a:extLst>
          </p:cNvPr>
          <p:cNvSpPr txBox="1"/>
          <p:nvPr/>
        </p:nvSpPr>
        <p:spPr>
          <a:xfrm>
            <a:off x="533400" y="1392240"/>
            <a:ext cx="8001000" cy="1661993"/>
          </a:xfrm>
          <a:prstGeom prst="rect">
            <a:avLst/>
          </a:prstGeom>
          <a:noFill/>
          <a:ln w="28575">
            <a:solidFill>
              <a:schemeClr val="bg1"/>
            </a:solidFill>
          </a:ln>
        </p:spPr>
        <p:txBody>
          <a:bodyPr wrap="square">
            <a:spAutoFit/>
          </a:bodyPr>
          <a:lstStyle/>
          <a:p>
            <a:r>
              <a:rPr lang="en-US" sz="2800" dirty="0">
                <a:solidFill>
                  <a:schemeClr val="bg1"/>
                </a:solidFill>
              </a:rPr>
              <a:t>Unsheltered = people living in places not meant for human habitation, for example, outside, in bus stations, in cars, etc.</a:t>
            </a:r>
          </a:p>
          <a:p>
            <a:endParaRPr lang="en-US" dirty="0">
              <a:solidFill>
                <a:schemeClr val="bg1"/>
              </a:solidFill>
            </a:endParaRPr>
          </a:p>
        </p:txBody>
      </p:sp>
      <p:sp>
        <p:nvSpPr>
          <p:cNvPr id="3" name="TextBox 2">
            <a:extLst>
              <a:ext uri="{FF2B5EF4-FFF2-40B4-BE49-F238E27FC236}">
                <a16:creationId xmlns:a16="http://schemas.microsoft.com/office/drawing/2014/main" id="{71A59121-C6CD-60E2-9081-23530D4FC6CD}"/>
              </a:ext>
            </a:extLst>
          </p:cNvPr>
          <p:cNvSpPr txBox="1"/>
          <p:nvPr/>
        </p:nvSpPr>
        <p:spPr>
          <a:xfrm>
            <a:off x="571500" y="3350068"/>
            <a:ext cx="8001000" cy="1661993"/>
          </a:xfrm>
          <a:prstGeom prst="rect">
            <a:avLst/>
          </a:prstGeom>
          <a:noFill/>
          <a:ln w="28575">
            <a:solidFill>
              <a:schemeClr val="bg1"/>
            </a:solidFill>
          </a:ln>
        </p:spPr>
        <p:txBody>
          <a:bodyPr wrap="square">
            <a:spAutoFit/>
          </a:bodyPr>
          <a:lstStyle/>
          <a:p>
            <a:r>
              <a:rPr lang="en-US" sz="2800" dirty="0">
                <a:solidFill>
                  <a:schemeClr val="bg1"/>
                </a:solidFill>
              </a:rPr>
              <a:t>Non-ES Warming Centers = locations for people to come in out of the cold but do not have any beds, mats or cots and are not used as shelter</a:t>
            </a:r>
          </a:p>
          <a:p>
            <a:endParaRPr lang="en-US" dirty="0">
              <a:solidFill>
                <a:schemeClr val="bg1"/>
              </a:solidFill>
            </a:endParaRPr>
          </a:p>
        </p:txBody>
      </p:sp>
      <p:sp>
        <p:nvSpPr>
          <p:cNvPr id="5" name="Slide Number Placeholder 4">
            <a:extLst>
              <a:ext uri="{FF2B5EF4-FFF2-40B4-BE49-F238E27FC236}">
                <a16:creationId xmlns:a16="http://schemas.microsoft.com/office/drawing/2014/main" id="{392B46DE-01C2-8A9A-CA97-C997FA329F74}"/>
              </a:ext>
            </a:extLst>
          </p:cNvPr>
          <p:cNvSpPr>
            <a:spLocks noGrp="1"/>
          </p:cNvSpPr>
          <p:nvPr>
            <p:ph type="sldNum" sz="quarter" idx="12"/>
          </p:nvPr>
        </p:nvSpPr>
        <p:spPr/>
        <p:txBody>
          <a:bodyPr/>
          <a:lstStyle/>
          <a:p>
            <a:fld id="{00911E7C-97CA-470C-B10B-A9292783C67B}" type="slidenum">
              <a:rPr lang="en-US" smtClean="0"/>
              <a:pPr/>
              <a:t>9</a:t>
            </a:fld>
            <a:endParaRPr lang="en-US"/>
          </a:p>
        </p:txBody>
      </p:sp>
    </p:spTree>
    <p:extLst>
      <p:ext uri="{BB962C8B-B14F-4D97-AF65-F5344CB8AC3E}">
        <p14:creationId xmlns:p14="http://schemas.microsoft.com/office/powerpoint/2010/main" val="35783249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resentation Title&amp;quot;&quot;/&gt;&lt;property id=&quot;20307&quot; value=&quot;256&quot;/&gt;&lt;/object&gt;&lt;object type=&quot;3&quot; unique_id=&quot;10005&quot;&gt;&lt;property id=&quot;20148&quot; value=&quot;5&quot;/&gt;&lt;property id=&quot;20300&quot; value=&quot;Slide 2 - &amp;quot;Example List&amp;quot;&quot;/&gt;&lt;property id=&quot;20307&quot; value=&quot;257&quot;/&gt;&lt;/object&gt;&lt;object type=&quot;3&quot; unique_id=&quot;10006&quot;&gt;&lt;property id=&quot;20148&quot; value=&quot;5&quot;/&gt;&lt;property id=&quot;20300&quot; value=&quot;Slide 3 - &amp;quot;Sub-Section Divider&amp;quot;&quot;/&gt;&lt;property id=&quot;20307&quot; value=&quot;258&quot;/&gt;&lt;/object&gt;&lt;object type=&quot;3&quot; unique_id=&quot;10007&quot;&gt;&lt;property id=&quot;20148&quot; value=&quot;5&quot;/&gt;&lt;property id=&quot;20300&quot; value=&quot;Slide 4 - &amp;quot;Example Table&amp;quot;&quot;/&gt;&lt;property id=&quot;20307&quot; value=&quot;259&quot;/&gt;&lt;/object&gt;&lt;object type=&quot;3&quot; unique_id=&quot;10008&quot;&gt;&lt;property id=&quot;20148&quot; value=&quot;5&quot;/&gt;&lt;property id=&quot;20300&quot; value=&quot;Slide 5&quot;/&gt;&lt;property id=&quot;20307&quot; value=&quot;260&quot;/&gt;&lt;/object&gt;&lt;/object&gt;&lt;/object&gt;&lt;/database&gt;"/>
  <p:tag name="SECTOMILLISECCONVERTED" val="1"/>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Droid San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3269</TotalTime>
  <Words>2304</Words>
  <Application>Microsoft Office PowerPoint</Application>
  <PresentationFormat>On-screen Show (4:3)</PresentationFormat>
  <Paragraphs>314</Paragraphs>
  <Slides>32</Slides>
  <Notes>26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Arial</vt:lpstr>
      <vt:lpstr>Average</vt:lpstr>
      <vt:lpstr>Calibri</vt:lpstr>
      <vt:lpstr>Droid Sans</vt:lpstr>
      <vt:lpstr>Lato</vt:lpstr>
      <vt:lpstr>Poppins</vt:lpstr>
      <vt:lpstr>Raleway</vt:lpstr>
      <vt:lpstr>roboto</vt:lpstr>
      <vt:lpstr>Rockwell</vt:lpstr>
      <vt:lpstr>Office Theme</vt:lpstr>
      <vt:lpstr>Swiss</vt:lpstr>
      <vt:lpstr>2025-2026 Un-Sheltered People Count Training</vt:lpstr>
      <vt:lpstr>Important Contact Information</vt:lpstr>
      <vt:lpstr>Meeting Agenda</vt:lpstr>
      <vt:lpstr>Roles and Responsibilities </vt:lpstr>
      <vt:lpstr>Federal Requirements for Counting People Experiencing Homelessness &amp; Inventory</vt:lpstr>
      <vt:lpstr>Federal Requirements for HIC &amp; PIT (2)</vt:lpstr>
      <vt:lpstr>Point In Time Count</vt:lpstr>
      <vt:lpstr>Overview</vt:lpstr>
      <vt:lpstr>Overview Continued</vt:lpstr>
      <vt:lpstr>Unsheltered Count</vt:lpstr>
      <vt:lpstr>Important Links</vt:lpstr>
      <vt:lpstr>Unsheltered Point-in-Time Count: Outreach Strategies</vt:lpstr>
      <vt:lpstr>Roadmap </vt:lpstr>
      <vt:lpstr>Data Clean Up</vt:lpstr>
      <vt:lpstr>Coordinated Outreach</vt:lpstr>
      <vt:lpstr>Rural Challenges &amp; Best Practices</vt:lpstr>
      <vt:lpstr>Outreach Supplies &amp; Safety </vt:lpstr>
      <vt:lpstr>Questions for Each Community</vt:lpstr>
      <vt:lpstr>YHDP SSO Programs  HMIS CLA</vt:lpstr>
      <vt:lpstr>DOH Generic Street Outreach Programs   HMIS CLA</vt:lpstr>
      <vt:lpstr>HMIS Street Outreach Programs       HMIS CLA</vt:lpstr>
      <vt:lpstr>DOH Warming Center Programs      Engage Mobile APP CLA</vt:lpstr>
      <vt:lpstr>DMHAS Outreach Programs</vt:lpstr>
      <vt:lpstr>Non-HMIS Street Outreach and Non-Engage Users</vt:lpstr>
      <vt:lpstr>Non-HMIS Outreach Programs</vt:lpstr>
      <vt:lpstr>Non-HMIS Outreach and Warming Center Programs</vt:lpstr>
      <vt:lpstr>PIT Count Support</vt:lpstr>
      <vt:lpstr>PIT Database Demonstration</vt:lpstr>
      <vt:lpstr>Important Dates &amp; Resources</vt:lpstr>
      <vt:lpstr>Important Dates &amp; Resources</vt:lpstr>
      <vt:lpstr>Important Contact Information</vt:lpstr>
      <vt:lpstr>Questions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Updates</dc:title>
  <dc:creator>James</dc:creator>
  <cp:lastModifiedBy>Jim Bombaci</cp:lastModifiedBy>
  <cp:revision>112</cp:revision>
  <dcterms:created xsi:type="dcterms:W3CDTF">2011-01-28T01:57:10Z</dcterms:created>
  <dcterms:modified xsi:type="dcterms:W3CDTF">2026-01-06T19:07:48Z</dcterms:modified>
</cp:coreProperties>
</file>